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72" r:id="rId5"/>
    <p:sldId id="273" r:id="rId6"/>
    <p:sldId id="260" r:id="rId7"/>
    <p:sldId id="261" r:id="rId8"/>
    <p:sldId id="262" r:id="rId9"/>
    <p:sldId id="263" r:id="rId10"/>
    <p:sldId id="264" r:id="rId11"/>
    <p:sldId id="265" r:id="rId12"/>
    <p:sldId id="266" r:id="rId13"/>
    <p:sldId id="267" r:id="rId14"/>
    <p:sldId id="269" r:id="rId15"/>
    <p:sldId id="271" r:id="rId16"/>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60"/>
  </p:normalViewPr>
  <p:slideViewPr>
    <p:cSldViewPr snapToGrid="0">
      <p:cViewPr varScale="1">
        <p:scale>
          <a:sx n="110" d="100"/>
          <a:sy n="110" d="100"/>
        </p:scale>
        <p:origin x="94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38312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8BBF0-BCA0-5094-C1FB-E6F18C3E1F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34A093-1CFE-ECB1-D4F4-065FC359A4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549E8B-AF03-369A-EC08-9503ED54C0D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CBD5418-7CF5-9C56-11CB-3CC03CF89D88}"/>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2816485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F033A-DCA3-EFFB-CD07-8FC33615F4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2A47C-15D8-0E1B-4B86-5808C0DE17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711F5C-5326-F4ED-3EBF-E12EDEC9064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3B03F7E-B7F3-FC9F-F14F-6CE117604248}"/>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654456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463040" y="-1645920"/>
            <a:ext cx="3840480" cy="3840480"/>
          </a:xfrm>
          <a:prstGeom prst="ellipse">
            <a:avLst/>
          </a:prstGeom>
          <a:solidFill>
            <a:srgbClr val="E9EDF7"/>
          </a:solidFill>
          <a:ln/>
        </p:spPr>
        <p:txBody>
          <a:bodyPr/>
          <a:lstStyle/>
          <a:p>
            <a:endParaRPr lang="tr-TR"/>
          </a:p>
        </p:txBody>
      </p:sp>
      <p:sp>
        <p:nvSpPr>
          <p:cNvPr id="3" name="Shape 1"/>
          <p:cNvSpPr/>
          <p:nvPr/>
        </p:nvSpPr>
        <p:spPr>
          <a:xfrm>
            <a:off x="6949440" y="3108960"/>
            <a:ext cx="3291840" cy="3291840"/>
          </a:xfrm>
          <a:prstGeom prst="ellipse">
            <a:avLst/>
          </a:prstGeom>
          <a:solidFill>
            <a:srgbClr val="E9EDF7"/>
          </a:solidFill>
          <a:ln/>
        </p:spPr>
        <p:txBody>
          <a:bodyPr/>
          <a:lstStyle/>
          <a:p>
            <a:endParaRPr lang="tr-TR"/>
          </a:p>
        </p:txBody>
      </p:sp>
      <p:pic>
        <p:nvPicPr>
          <p:cNvPr id="4" name="Image 0" descr="logo.png"/>
          <p:cNvPicPr>
            <a:picLocks noChangeAspect="1"/>
          </p:cNvPicPr>
          <p:nvPr/>
        </p:nvPicPr>
        <p:blipFill>
          <a:blip r:embed="rId3"/>
          <a:stretch>
            <a:fillRect/>
          </a:stretch>
        </p:blipFill>
        <p:spPr>
          <a:xfrm>
            <a:off x="3905353" y="1051560"/>
            <a:ext cx="1333294" cy="1188720"/>
          </a:xfrm>
          <a:prstGeom prst="rect">
            <a:avLst/>
          </a:prstGeom>
        </p:spPr>
      </p:pic>
      <p:sp>
        <p:nvSpPr>
          <p:cNvPr id="5" name="Text 2"/>
          <p:cNvSpPr/>
          <p:nvPr/>
        </p:nvSpPr>
        <p:spPr>
          <a:xfrm>
            <a:off x="0" y="2514600"/>
            <a:ext cx="9144000" cy="457200"/>
          </a:xfrm>
          <a:prstGeom prst="rect">
            <a:avLst/>
          </a:prstGeom>
          <a:noFill/>
          <a:ln/>
        </p:spPr>
        <p:txBody>
          <a:bodyPr wrap="square" rtlCol="0" anchor="ctr"/>
          <a:lstStyle/>
          <a:p>
            <a:pPr marL="0" indent="0" algn="ctr">
              <a:buNone/>
            </a:pPr>
            <a:r>
              <a:rPr lang="en-US" sz="2000" kern="0" spc="300">
                <a:solidFill>
                  <a:srgbClr val="5A6B9E"/>
                </a:solidFill>
                <a:latin typeface="Calibri" pitchFamily="34" charset="0"/>
                <a:ea typeface="Calibri" pitchFamily="34" charset="-122"/>
                <a:cs typeface="Calibri" pitchFamily="34" charset="-120"/>
              </a:rPr>
              <a:t>ANKARA BİLİM ÜNİVERSİTESİ</a:t>
            </a:r>
            <a:endParaRPr lang="en-US" sz="2000"/>
          </a:p>
        </p:txBody>
      </p:sp>
      <p:sp>
        <p:nvSpPr>
          <p:cNvPr id="6" name="Text 3"/>
          <p:cNvSpPr/>
          <p:nvPr/>
        </p:nvSpPr>
        <p:spPr>
          <a:xfrm>
            <a:off x="0" y="3200400"/>
            <a:ext cx="9144000" cy="731520"/>
          </a:xfrm>
          <a:prstGeom prst="rect">
            <a:avLst/>
          </a:prstGeom>
          <a:noFill/>
          <a:ln/>
        </p:spPr>
        <p:txBody>
          <a:bodyPr wrap="square" rtlCol="0" anchor="ctr"/>
          <a:lstStyle/>
          <a:p>
            <a:pPr marL="0" indent="0" algn="ctr">
              <a:buNone/>
            </a:pPr>
            <a:r>
              <a:rPr lang="tr-TR" sz="3800" b="1" dirty="0">
                <a:solidFill>
                  <a:srgbClr val="1B2D63"/>
                </a:solidFill>
                <a:latin typeface="Cambria" pitchFamily="34" charset="0"/>
                <a:ea typeface="Cambria" pitchFamily="34" charset="-122"/>
                <a:cs typeface="Cambria" pitchFamily="34" charset="-120"/>
              </a:rPr>
              <a:t>YENİ MEDYA VE İLETİŞİM</a:t>
            </a:r>
            <a:r>
              <a:rPr lang="en-US" sz="3800" b="1" dirty="0">
                <a:solidFill>
                  <a:srgbClr val="1B2D63"/>
                </a:solidFill>
                <a:latin typeface="Cambria" pitchFamily="34" charset="0"/>
                <a:ea typeface="Cambria" pitchFamily="34" charset="-122"/>
                <a:cs typeface="Cambria" pitchFamily="34" charset="-120"/>
              </a:rPr>
              <a:t> </a:t>
            </a:r>
            <a:endParaRPr lang="tr-TR" sz="3800" b="1" dirty="0">
              <a:solidFill>
                <a:srgbClr val="1B2D63"/>
              </a:solidFill>
              <a:latin typeface="Cambria" pitchFamily="34" charset="0"/>
              <a:ea typeface="Cambria" pitchFamily="34" charset="-122"/>
              <a:cs typeface="Cambria" pitchFamily="34" charset="-120"/>
            </a:endParaRPr>
          </a:p>
          <a:p>
            <a:pPr marL="0" indent="0" algn="ctr">
              <a:buNone/>
            </a:pPr>
            <a:r>
              <a:rPr lang="en-US" sz="3800" b="1" dirty="0">
                <a:solidFill>
                  <a:srgbClr val="1B2D63"/>
                </a:solidFill>
                <a:latin typeface="Cambria" pitchFamily="34" charset="0"/>
                <a:ea typeface="Cambria" pitchFamily="34" charset="-122"/>
                <a:cs typeface="Cambria" pitchFamily="34" charset="-120"/>
              </a:rPr>
              <a:t>BÖLÜMÜ</a:t>
            </a:r>
            <a:endParaRPr lang="en-US" sz="3800" dirty="0"/>
          </a:p>
        </p:txBody>
      </p:sp>
      <p:sp>
        <p:nvSpPr>
          <p:cNvPr id="7" name="Text 4"/>
          <p:cNvSpPr/>
          <p:nvPr/>
        </p:nvSpPr>
        <p:spPr>
          <a:xfrm>
            <a:off x="0" y="3703320"/>
            <a:ext cx="9144000" cy="365760"/>
          </a:xfrm>
          <a:prstGeom prst="rect">
            <a:avLst/>
          </a:prstGeom>
          <a:noFill/>
          <a:ln/>
        </p:spPr>
        <p:txBody>
          <a:bodyPr wrap="square" rtlCol="0" anchor="ctr"/>
          <a:lstStyle/>
          <a:p>
            <a:pPr marL="0" indent="0" algn="ctr">
              <a:buNone/>
            </a:pP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4" name="Text 1"/>
          <p:cNvSpPr/>
          <p:nvPr/>
        </p:nvSpPr>
        <p:spPr>
          <a:xfrm>
            <a:off x="548640" y="384048"/>
            <a:ext cx="7315200" cy="685800"/>
          </a:xfrm>
          <a:prstGeom prst="rect">
            <a:avLst/>
          </a:prstGeom>
          <a:noFill/>
          <a:ln/>
        </p:spPr>
        <p:txBody>
          <a:bodyPr wrap="square" lIns="0" tIns="0" rIns="0" bIns="0" rtlCol="0" anchor="ctr"/>
          <a:lstStyle/>
          <a:p>
            <a:pPr marL="0" indent="0" algn="l">
              <a:buNone/>
            </a:pPr>
            <a:r>
              <a:rPr lang="en-US" sz="2600" b="1" dirty="0" err="1">
                <a:solidFill>
                  <a:srgbClr val="1B2D63"/>
                </a:solidFill>
                <a:latin typeface="Cambria" pitchFamily="34" charset="0"/>
                <a:ea typeface="Cambria" pitchFamily="34" charset="-122"/>
                <a:cs typeface="Cambria" pitchFamily="34" charset="-120"/>
              </a:rPr>
              <a:t>Bilimsel</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Araştırma</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ve</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Proje</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Olanakları</a:t>
            </a:r>
            <a:endParaRPr lang="en-US" sz="2600" dirty="0"/>
          </a:p>
        </p:txBody>
      </p:sp>
      <p:sp>
        <p:nvSpPr>
          <p:cNvPr id="5" name="Text 2"/>
          <p:cNvSpPr/>
          <p:nvPr/>
        </p:nvSpPr>
        <p:spPr>
          <a:xfrm>
            <a:off x="548640" y="1197864"/>
            <a:ext cx="7863840" cy="2641632"/>
          </a:xfrm>
          <a:prstGeom prst="rect">
            <a:avLst/>
          </a:prstGeom>
          <a:noFill/>
          <a:ln/>
        </p:spPr>
        <p:txBody>
          <a:bodyPr wrap="square" lIns="91440" tIns="45720" rIns="91440" bIns="45720" rtlCol="0" anchor="t"/>
          <a:lstStyle/>
          <a:p>
            <a:pPr>
              <a:buSzPct val="100000"/>
              <a:buFont typeface="Arial"/>
              <a:buChar char="•"/>
            </a:pPr>
            <a:r>
              <a:rPr lang="tr-TR" sz="1600" dirty="0"/>
              <a:t>Bilimsel araştırma kültürü, lisans eğitiminin ilk yıllarından itibaren dersler, laboratuvar çalışmaları ve proje deneyimleriyle desteklenmektedir.</a:t>
            </a:r>
          </a:p>
          <a:p>
            <a:pPr>
              <a:buSzPct val="100000"/>
              <a:buFont typeface="Arial"/>
              <a:buChar char="•"/>
            </a:pPr>
            <a:endParaRPr lang="tr-TR" sz="1600" dirty="0"/>
          </a:p>
          <a:p>
            <a:pPr>
              <a:buSzPct val="100000"/>
              <a:buFont typeface="Arial"/>
              <a:buChar char="•"/>
            </a:pPr>
            <a:r>
              <a:rPr lang="tr-TR" sz="1600" dirty="0"/>
              <a:t> Öğrencilerimiz, öğretim üyelerimizle birlikte </a:t>
            </a:r>
            <a:r>
              <a:rPr lang="tr-TR" sz="1600" b="1" dirty="0"/>
              <a:t>TÜBİTAK 2209-A</a:t>
            </a:r>
            <a:r>
              <a:rPr lang="tr-TR" sz="1600" dirty="0"/>
              <a:t>, </a:t>
            </a:r>
            <a:r>
              <a:rPr lang="tr-TR" sz="1600" b="1" dirty="0"/>
              <a:t>BAP</a:t>
            </a:r>
            <a:r>
              <a:rPr lang="tr-TR" sz="1600" dirty="0"/>
              <a:t> ve diğer bilimsel araştırma projelerinde aktif olarak görev alabilmektedir. Ayrıca, öğrencilerimiz ilgi duydukları araştırma alanlarında öğretim üyeleriyle birebir çalışma ve ortak projeler geliştirme fırsatı bulmaktadır.</a:t>
            </a:r>
            <a:endParaRPr lang="en-US" sz="1500" dirty="0">
              <a:solidFill>
                <a:srgbClr val="33415C"/>
              </a:solidFill>
              <a:ea typeface="Calibri"/>
              <a:cs typeface="Calibri"/>
            </a:endParaRPr>
          </a:p>
          <a:p>
            <a:pPr>
              <a:buSzPct val="100000"/>
            </a:pPr>
            <a:endParaRPr lang="tr-TR" sz="1600" dirty="0"/>
          </a:p>
          <a:p>
            <a:pPr>
              <a:buSzPct val="100000"/>
              <a:buFont typeface="Arial"/>
              <a:buChar char="•"/>
            </a:pPr>
            <a:r>
              <a:rPr lang="tr-TR" sz="1600" dirty="0"/>
              <a:t>Öğrenci projeleri; kongre sunumları, bilimsel yayınlar ve ulusal/uluslararası akademik etkinliklerle desteklenmektedir. </a:t>
            </a:r>
          </a:p>
        </p:txBody>
      </p:sp>
      <p:sp>
        <p:nvSpPr>
          <p:cNvPr id="6" name="Text 3"/>
          <p:cNvSpPr/>
          <p:nvPr/>
        </p:nvSpPr>
        <p:spPr>
          <a:xfrm>
            <a:off x="548640" y="4754880"/>
            <a:ext cx="7315200" cy="274320"/>
          </a:xfrm>
          <a:prstGeom prst="rect">
            <a:avLst/>
          </a:prstGeom>
          <a:noFill/>
          <a:ln/>
        </p:spPr>
        <p:txBody>
          <a:bodyPr wrap="square" lIns="0" tIns="0" rIns="0" bIns="0" rtlCol="0" anchor="ctr"/>
          <a:lstStyle/>
          <a:p>
            <a:pPr marL="0" indent="0" algn="l">
              <a:buNone/>
            </a:pPr>
            <a:r>
              <a:rPr lang="en-US" sz="1000" kern="0" spc="200" dirty="0">
                <a:solidFill>
                  <a:srgbClr val="6B7280"/>
                </a:solidFill>
                <a:latin typeface="Calibri"/>
                <a:ea typeface="Calibri"/>
                <a:cs typeface="Calibri"/>
              </a:rPr>
              <a:t> </a:t>
            </a:r>
            <a:r>
              <a:rPr lang="tr-TR" sz="1000" kern="0" spc="200" dirty="0">
                <a:solidFill>
                  <a:srgbClr val="6B7280"/>
                </a:solidFill>
                <a:latin typeface="Calibri"/>
                <a:ea typeface="Calibri"/>
                <a:cs typeface="Calibri"/>
              </a:rPr>
              <a:t>YENİ MEDYA VE İLETİŞİM</a:t>
            </a:r>
            <a:r>
              <a:rPr lang="en-US" sz="1000" kern="0" spc="200" dirty="0">
                <a:solidFill>
                  <a:srgbClr val="6B7280"/>
                </a:solidFill>
                <a:latin typeface="Calibri"/>
                <a:ea typeface="Calibri"/>
                <a:cs typeface="Calibri"/>
              </a:rPr>
              <a:t> BÖLÜMÜ</a:t>
            </a:r>
            <a:endParaRPr lang="en-US" sz="1000" dirty="0">
              <a:latin typeface="Calibri"/>
              <a:ea typeface="Calibri"/>
              <a:cs typeface="Calibri"/>
            </a:endParaRPr>
          </a:p>
        </p:txBody>
      </p:sp>
      <p:pic>
        <p:nvPicPr>
          <p:cNvPr id="7" name="Image 0" descr="logo.png">
            <a:extLst>
              <a:ext uri="{FF2B5EF4-FFF2-40B4-BE49-F238E27FC236}">
                <a16:creationId xmlns:a16="http://schemas.microsoft.com/office/drawing/2014/main" id="{29770BDC-13F9-D445-8AD3-8AFCC413C051}"/>
              </a:ext>
            </a:extLst>
          </p:cNvPr>
          <p:cNvPicPr>
            <a:picLocks noChangeAspect="1"/>
          </p:cNvPicPr>
          <p:nvPr/>
        </p:nvPicPr>
        <p:blipFill>
          <a:blip r:embed="rId3"/>
          <a:stretch>
            <a:fillRect/>
          </a:stretch>
        </p:blipFill>
        <p:spPr>
          <a:xfrm>
            <a:off x="7593106" y="80797"/>
            <a:ext cx="1371977" cy="122320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4" name="Text 1"/>
          <p:cNvSpPr/>
          <p:nvPr/>
        </p:nvSpPr>
        <p:spPr>
          <a:xfrm>
            <a:off x="548640" y="384048"/>
            <a:ext cx="7315200" cy="685800"/>
          </a:xfrm>
          <a:prstGeom prst="rect">
            <a:avLst/>
          </a:prstGeom>
          <a:noFill/>
          <a:ln/>
        </p:spPr>
        <p:txBody>
          <a:bodyPr wrap="square" lIns="0" tIns="0" rIns="0" bIns="0" rtlCol="0" anchor="ctr"/>
          <a:lstStyle/>
          <a:p>
            <a:pPr marL="0" indent="0" algn="l">
              <a:buNone/>
            </a:pPr>
            <a:r>
              <a:rPr lang="en-US" sz="2600" b="1" dirty="0" err="1">
                <a:solidFill>
                  <a:srgbClr val="1B2D63"/>
                </a:solidFill>
                <a:latin typeface="Cambria" pitchFamily="34" charset="0"/>
                <a:ea typeface="Cambria" pitchFamily="34" charset="-122"/>
                <a:cs typeface="Cambria" pitchFamily="34" charset="-120"/>
              </a:rPr>
              <a:t>Kampüs</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Yaşamı</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ve</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Öğrenci</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Deneyimi</a:t>
            </a:r>
            <a:endParaRPr lang="en-US" sz="2600" dirty="0"/>
          </a:p>
        </p:txBody>
      </p:sp>
      <p:sp>
        <p:nvSpPr>
          <p:cNvPr id="5" name="Text 2"/>
          <p:cNvSpPr/>
          <p:nvPr/>
        </p:nvSpPr>
        <p:spPr>
          <a:xfrm>
            <a:off x="524577" y="1227407"/>
            <a:ext cx="7863840" cy="3429000"/>
          </a:xfrm>
          <a:prstGeom prst="rect">
            <a:avLst/>
          </a:prstGeom>
          <a:noFill/>
          <a:ln/>
        </p:spPr>
        <p:txBody>
          <a:bodyPr wrap="square" lIns="91440" tIns="45720" rIns="91440" bIns="45720" rtlCol="0" anchor="t"/>
          <a:lstStyle/>
          <a:p>
            <a:pPr marL="285750" indent="-285750">
              <a:buFont typeface="Arial" panose="020B0604020202020204" pitchFamily="34" charset="0"/>
              <a:buChar char="•"/>
            </a:pPr>
            <a:r>
              <a:rPr lang="tr-TR" sz="1600" dirty="0"/>
              <a:t>Ankara'nın merkezinde yer alan kampüsümüz, öğrencilerimize ulaşılabilir, dinamik ve sosyal bir üniversite yaşamı sunmaktadır. </a:t>
            </a:r>
          </a:p>
          <a:p>
            <a:endParaRPr lang="tr-TR" sz="1600" dirty="0"/>
          </a:p>
          <a:p>
            <a:pPr marL="285750" indent="-285750">
              <a:buFont typeface="Arial" panose="020B0604020202020204" pitchFamily="34" charset="0"/>
              <a:buChar char="•"/>
            </a:pPr>
            <a:r>
              <a:rPr lang="tr-TR" sz="1600" dirty="0"/>
              <a:t>Öğrencilerimiz; </a:t>
            </a:r>
            <a:r>
              <a:rPr lang="tr-TR" sz="1600" b="1" dirty="0"/>
              <a:t>ABU Medya Topluluğu </a:t>
            </a:r>
            <a:r>
              <a:rPr lang="tr-TR" sz="1600" dirty="0"/>
              <a:t>başta olmak üzere  robotik, yelken, spor ve çeşitli sosyal-kültürel topluluklarda ilgi alanlarına yönelik faaliyetlere katılabilmektedir. </a:t>
            </a:r>
          </a:p>
          <a:p>
            <a:pPr marL="285750" indent="-285750">
              <a:buFont typeface="Arial" panose="020B0604020202020204" pitchFamily="34" charset="0"/>
              <a:buChar char="•"/>
            </a:pPr>
            <a:endParaRPr lang="tr-TR" sz="1600" dirty="0"/>
          </a:p>
          <a:p>
            <a:pPr marL="285750" indent="-285750">
              <a:buFont typeface="Arial" panose="020B0604020202020204" pitchFamily="34" charset="0"/>
              <a:buChar char="•"/>
            </a:pPr>
            <a:r>
              <a:rPr lang="tr-TR" sz="1600" dirty="0"/>
              <a:t>Üniversitemize ait </a:t>
            </a:r>
            <a:r>
              <a:rPr lang="tr-TR" sz="1600" b="1" dirty="0"/>
              <a:t>Mogan Gölü Yelken Kulübü</a:t>
            </a:r>
            <a:r>
              <a:rPr lang="tr-TR" sz="1600" dirty="0"/>
              <a:t>, öğrencilerimize denizcilik eğitimi ve farklı sosyal deneyimler kazanma imkânı sunmaktadır. </a:t>
            </a:r>
          </a:p>
          <a:p>
            <a:pPr marL="285750" indent="-285750">
              <a:buFont typeface="Arial" panose="020B0604020202020204" pitchFamily="34" charset="0"/>
              <a:buChar char="•"/>
            </a:pPr>
            <a:endParaRPr lang="tr-TR" sz="1600" dirty="0"/>
          </a:p>
          <a:p>
            <a:pPr marL="285750" indent="-285750">
              <a:buFont typeface="Arial" panose="020B0604020202020204" pitchFamily="34" charset="0"/>
              <a:buChar char="•"/>
            </a:pPr>
            <a:r>
              <a:rPr lang="tr-TR" sz="1600" dirty="0"/>
              <a:t>Bölümümüzde yıl boyunca düzenlenen </a:t>
            </a:r>
            <a:r>
              <a:rPr lang="tr-TR" sz="1600" b="1" dirty="0"/>
              <a:t>seminerler, söyleşiler, atölyeler, konferanslar ve kongreler</a:t>
            </a:r>
            <a:r>
              <a:rPr lang="tr-TR" sz="1600" dirty="0"/>
              <a:t> sayesinde öğrencilerimiz alanın uzmanlarıyla bir araya gelmekte ve mesleki gelişimlerini lisans eğitimleri boyunca sürdürmektedir.</a:t>
            </a:r>
          </a:p>
          <a:p>
            <a:pPr marL="228600" indent="-228600">
              <a:lnSpc>
                <a:spcPct val="108000"/>
              </a:lnSpc>
              <a:spcAft>
                <a:spcPts val="1200"/>
              </a:spcAft>
              <a:buSzPct val="100000"/>
              <a:buChar char="▪"/>
            </a:pPr>
            <a:endParaRPr lang="en-US" sz="1500" dirty="0">
              <a:solidFill>
                <a:srgbClr val="33415C"/>
              </a:solidFill>
              <a:ea typeface="Calibri"/>
              <a:cs typeface="Calibri"/>
            </a:endParaRPr>
          </a:p>
        </p:txBody>
      </p:sp>
      <p:pic>
        <p:nvPicPr>
          <p:cNvPr id="7" name="Image 0" descr="logo.png">
            <a:extLst>
              <a:ext uri="{FF2B5EF4-FFF2-40B4-BE49-F238E27FC236}">
                <a16:creationId xmlns:a16="http://schemas.microsoft.com/office/drawing/2014/main" id="{7AC510D9-7A10-B6AC-AB85-8B2BEC303692}"/>
              </a:ext>
            </a:extLst>
          </p:cNvPr>
          <p:cNvPicPr>
            <a:picLocks noChangeAspect="1"/>
          </p:cNvPicPr>
          <p:nvPr/>
        </p:nvPicPr>
        <p:blipFill>
          <a:blip r:embed="rId3"/>
          <a:stretch>
            <a:fillRect/>
          </a:stretch>
        </p:blipFill>
        <p:spPr>
          <a:xfrm>
            <a:off x="7593106" y="80797"/>
            <a:ext cx="1371977" cy="1223208"/>
          </a:xfrm>
          <a:prstGeom prst="rect">
            <a:avLst/>
          </a:prstGeom>
        </p:spPr>
      </p:pic>
      <p:sp>
        <p:nvSpPr>
          <p:cNvPr id="2" name="Text 3">
            <a:extLst>
              <a:ext uri="{FF2B5EF4-FFF2-40B4-BE49-F238E27FC236}">
                <a16:creationId xmlns:a16="http://schemas.microsoft.com/office/drawing/2014/main" id="{5BF62A52-8247-E1C5-1258-51204CC8CAAD}"/>
              </a:ext>
            </a:extLst>
          </p:cNvPr>
          <p:cNvSpPr/>
          <p:nvPr/>
        </p:nvSpPr>
        <p:spPr>
          <a:xfrm>
            <a:off x="524577" y="4813966"/>
            <a:ext cx="7315200" cy="274320"/>
          </a:xfrm>
          <a:prstGeom prst="rect">
            <a:avLst/>
          </a:prstGeom>
          <a:noFill/>
          <a:ln/>
        </p:spPr>
        <p:txBody>
          <a:bodyPr wrap="square" lIns="0" tIns="0" rIns="0" bIns="0" rtlCol="0" anchor="ctr"/>
          <a:lstStyle/>
          <a:p>
            <a:pPr marL="0" indent="0" algn="l">
              <a:buNone/>
            </a:pPr>
            <a:r>
              <a:rPr lang="tr-TR" sz="1000" kern="0" spc="200" dirty="0">
                <a:solidFill>
                  <a:srgbClr val="6B7280"/>
                </a:solidFill>
                <a:latin typeface="Calibri" pitchFamily="34" charset="0"/>
                <a:ea typeface="Calibri" pitchFamily="34" charset="-122"/>
                <a:cs typeface="Calibri" pitchFamily="34" charset="-120"/>
              </a:rPr>
              <a:t>YENİ MEDYA VE İLETİŞİM</a:t>
            </a:r>
            <a:r>
              <a:rPr lang="en-US" sz="1000" kern="0" spc="200" dirty="0">
                <a:solidFill>
                  <a:srgbClr val="6B7280"/>
                </a:solidFill>
                <a:latin typeface="Calibri" pitchFamily="34" charset="0"/>
                <a:ea typeface="Calibri" pitchFamily="34" charset="-122"/>
                <a:cs typeface="Calibri" pitchFamily="34" charset="-120"/>
              </a:rPr>
              <a:t> BÖLÜMÜ</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4" name="Text 1"/>
          <p:cNvSpPr/>
          <p:nvPr/>
        </p:nvSpPr>
        <p:spPr>
          <a:xfrm>
            <a:off x="548640" y="384048"/>
            <a:ext cx="7315200" cy="685800"/>
          </a:xfrm>
          <a:prstGeom prst="rect">
            <a:avLst/>
          </a:prstGeom>
          <a:noFill/>
          <a:ln/>
        </p:spPr>
        <p:txBody>
          <a:bodyPr wrap="square" lIns="0" tIns="0" rIns="0" bIns="0" rtlCol="0" anchor="ctr"/>
          <a:lstStyle/>
          <a:p>
            <a:pPr marL="0" indent="0" algn="l">
              <a:buNone/>
            </a:pPr>
            <a:r>
              <a:rPr lang="en-US" sz="2600" b="1">
                <a:solidFill>
                  <a:srgbClr val="1B2D63"/>
                </a:solidFill>
                <a:latin typeface="Cambria" pitchFamily="34" charset="0"/>
                <a:ea typeface="Cambria" pitchFamily="34" charset="-122"/>
                <a:cs typeface="Cambria" pitchFamily="34" charset="-120"/>
              </a:rPr>
              <a:t>Destek Hizmetleri</a:t>
            </a:r>
            <a:endParaRPr lang="en-US" sz="2600"/>
          </a:p>
        </p:txBody>
      </p:sp>
      <p:sp>
        <p:nvSpPr>
          <p:cNvPr id="5" name="Text 2"/>
          <p:cNvSpPr/>
          <p:nvPr/>
        </p:nvSpPr>
        <p:spPr>
          <a:xfrm>
            <a:off x="640080" y="1234440"/>
            <a:ext cx="7863840" cy="3429000"/>
          </a:xfrm>
          <a:prstGeom prst="rect">
            <a:avLst/>
          </a:prstGeom>
          <a:noFill/>
          <a:ln/>
        </p:spPr>
        <p:txBody>
          <a:bodyPr wrap="square" lIns="91440" tIns="45720" rIns="91440" bIns="45720" rtlCol="0" anchor="t"/>
          <a:lstStyle/>
          <a:p>
            <a:pPr marL="285750" indent="-285750">
              <a:buFont typeface="Arial" panose="020B0604020202020204" pitchFamily="34" charset="0"/>
              <a:buChar char="•"/>
            </a:pPr>
            <a:r>
              <a:rPr lang="tr-TR" sz="1600" dirty="0"/>
              <a:t>Her öğrencimize bölüm öğretim üyeleri arasından bir </a:t>
            </a:r>
            <a:r>
              <a:rPr lang="tr-TR" sz="1600" b="1" dirty="0"/>
              <a:t>akademik danışman</a:t>
            </a:r>
            <a:r>
              <a:rPr lang="tr-TR" sz="1600" dirty="0"/>
              <a:t> atanmakta; ders seçimi, akademik planlama, staj, proje ve mezuniyet süreçlerinde bireysel danışmanlık sağlanmaktadır. </a:t>
            </a:r>
          </a:p>
          <a:p>
            <a:endParaRPr lang="tr-TR" sz="1600" dirty="0"/>
          </a:p>
          <a:p>
            <a:pPr marL="285750" indent="-285750">
              <a:buFont typeface="Arial" panose="020B0604020202020204" pitchFamily="34" charset="0"/>
              <a:buChar char="•"/>
            </a:pPr>
            <a:r>
              <a:rPr lang="tr-TR" sz="1600" dirty="0"/>
              <a:t>Öğrencilerimiz, ihtiyaç duyduklarında üniversitemizin </a:t>
            </a:r>
            <a:r>
              <a:rPr lang="tr-TR" sz="1600" b="1" dirty="0"/>
              <a:t>Psikolojik Danışmanlık ve Rehberlik Birimi</a:t>
            </a:r>
            <a:r>
              <a:rPr lang="tr-TR" sz="1600" dirty="0"/>
              <a:t>nden ücretsiz psikolojik danışmanlık ve rehberlik desteği alabilmektedir. </a:t>
            </a:r>
          </a:p>
          <a:p>
            <a:endParaRPr lang="tr-TR" sz="1600" dirty="0"/>
          </a:p>
          <a:p>
            <a:pPr marL="285750" indent="-285750">
              <a:buFont typeface="Arial" panose="020B0604020202020204" pitchFamily="34" charset="0"/>
              <a:buChar char="•"/>
            </a:pPr>
            <a:r>
              <a:rPr lang="tr-TR" sz="1600" dirty="0"/>
              <a:t>Ders materyalleri ve duyurular </a:t>
            </a:r>
            <a:r>
              <a:rPr lang="tr-TR" sz="1600" b="1" dirty="0"/>
              <a:t>Microsoft </a:t>
            </a:r>
            <a:r>
              <a:rPr lang="tr-TR" sz="1600" b="1" dirty="0" err="1"/>
              <a:t>Teams</a:t>
            </a:r>
            <a:r>
              <a:rPr lang="tr-TR" sz="1600" dirty="0"/>
              <a:t> üzerinden paylaşılmakta; öğrencilerimiz öğretim üyeleriyle ofis saatleri ve e-posta aracılığıyla kolaylıkla iletişim kurabilmektedir. </a:t>
            </a:r>
          </a:p>
          <a:p>
            <a:endParaRPr lang="tr-TR" sz="1600" dirty="0"/>
          </a:p>
          <a:p>
            <a:pPr marL="285750" indent="-285750">
              <a:buFont typeface="Arial" panose="020B0604020202020204" pitchFamily="34" charset="0"/>
              <a:buChar char="•"/>
            </a:pPr>
            <a:r>
              <a:rPr lang="tr-TR" sz="1600" dirty="0"/>
              <a:t>Zengin </a:t>
            </a:r>
            <a:r>
              <a:rPr lang="tr-TR" sz="1600" b="1" dirty="0"/>
              <a:t>kütüphane kaynakları</a:t>
            </a:r>
            <a:r>
              <a:rPr lang="tr-TR" sz="1600" dirty="0"/>
              <a:t>, elektronik veri tabanları ve dijital öğrenme platformları öğrencilerimizin akademik çalışmalarını desteklemektedir. </a:t>
            </a:r>
          </a:p>
          <a:p>
            <a:pPr marL="228600" indent="-228600">
              <a:lnSpc>
                <a:spcPct val="108000"/>
              </a:lnSpc>
              <a:spcAft>
                <a:spcPts val="1200"/>
              </a:spcAft>
              <a:buSzPct val="100000"/>
              <a:buChar char="▪"/>
            </a:pPr>
            <a:endParaRPr lang="en-US" sz="1500" dirty="0">
              <a:solidFill>
                <a:srgbClr val="33415C"/>
              </a:solidFill>
              <a:ea typeface="Calibri"/>
              <a:cs typeface="Calibri"/>
            </a:endParaRPr>
          </a:p>
        </p:txBody>
      </p:sp>
      <p:pic>
        <p:nvPicPr>
          <p:cNvPr id="7" name="Image 0" descr="logo.png">
            <a:extLst>
              <a:ext uri="{FF2B5EF4-FFF2-40B4-BE49-F238E27FC236}">
                <a16:creationId xmlns:a16="http://schemas.microsoft.com/office/drawing/2014/main" id="{9769DA2B-196D-7DD1-188A-2B4A597D2858}"/>
              </a:ext>
            </a:extLst>
          </p:cNvPr>
          <p:cNvPicPr>
            <a:picLocks noChangeAspect="1"/>
          </p:cNvPicPr>
          <p:nvPr/>
        </p:nvPicPr>
        <p:blipFill>
          <a:blip r:embed="rId3"/>
          <a:stretch>
            <a:fillRect/>
          </a:stretch>
        </p:blipFill>
        <p:spPr>
          <a:xfrm>
            <a:off x="7593106" y="80797"/>
            <a:ext cx="1371977" cy="1223208"/>
          </a:xfrm>
          <a:prstGeom prst="rect">
            <a:avLst/>
          </a:prstGeom>
        </p:spPr>
      </p:pic>
      <p:sp>
        <p:nvSpPr>
          <p:cNvPr id="2" name="Text 3">
            <a:extLst>
              <a:ext uri="{FF2B5EF4-FFF2-40B4-BE49-F238E27FC236}">
                <a16:creationId xmlns:a16="http://schemas.microsoft.com/office/drawing/2014/main" id="{C8CD8569-5F1D-68D6-E9CD-47ED8EB522AB}"/>
              </a:ext>
            </a:extLst>
          </p:cNvPr>
          <p:cNvSpPr/>
          <p:nvPr/>
        </p:nvSpPr>
        <p:spPr>
          <a:xfrm>
            <a:off x="524577" y="4813966"/>
            <a:ext cx="7315200" cy="274320"/>
          </a:xfrm>
          <a:prstGeom prst="rect">
            <a:avLst/>
          </a:prstGeom>
          <a:noFill/>
          <a:ln/>
        </p:spPr>
        <p:txBody>
          <a:bodyPr wrap="square" lIns="0" tIns="0" rIns="0" bIns="0" rtlCol="0" anchor="ctr"/>
          <a:lstStyle/>
          <a:p>
            <a:pPr marL="0" indent="0" algn="l">
              <a:buNone/>
            </a:pPr>
            <a:r>
              <a:rPr lang="tr-TR" sz="1000" kern="0" spc="200" dirty="0">
                <a:solidFill>
                  <a:srgbClr val="6B7280"/>
                </a:solidFill>
                <a:latin typeface="Calibri" pitchFamily="34" charset="0"/>
                <a:ea typeface="Calibri" pitchFamily="34" charset="-122"/>
                <a:cs typeface="Calibri" pitchFamily="34" charset="-120"/>
              </a:rPr>
              <a:t>YENİ MEDYA VE İLETİŞİM</a:t>
            </a:r>
            <a:r>
              <a:rPr lang="en-US" sz="1000" kern="0" spc="200" dirty="0">
                <a:solidFill>
                  <a:srgbClr val="6B7280"/>
                </a:solidFill>
                <a:latin typeface="Calibri" pitchFamily="34" charset="0"/>
                <a:ea typeface="Calibri" pitchFamily="34" charset="-122"/>
                <a:cs typeface="Calibri" pitchFamily="34" charset="-120"/>
              </a:rPr>
              <a:t> BÖLÜMÜ</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4" name="Text 1"/>
          <p:cNvSpPr/>
          <p:nvPr/>
        </p:nvSpPr>
        <p:spPr>
          <a:xfrm>
            <a:off x="548640" y="384048"/>
            <a:ext cx="7315200" cy="685800"/>
          </a:xfrm>
          <a:prstGeom prst="rect">
            <a:avLst/>
          </a:prstGeom>
          <a:noFill/>
          <a:ln/>
        </p:spPr>
        <p:txBody>
          <a:bodyPr wrap="square" lIns="0" tIns="0" rIns="0" bIns="0" rtlCol="0" anchor="ctr"/>
          <a:lstStyle/>
          <a:p>
            <a:pPr marL="0" indent="0" algn="l">
              <a:buNone/>
            </a:pPr>
            <a:r>
              <a:rPr lang="en-US" sz="2600" b="1">
                <a:solidFill>
                  <a:srgbClr val="1B2D63"/>
                </a:solidFill>
                <a:latin typeface="Cambria" pitchFamily="34" charset="0"/>
                <a:ea typeface="Cambria" pitchFamily="34" charset="-122"/>
                <a:cs typeface="Cambria" pitchFamily="34" charset="-120"/>
              </a:rPr>
              <a:t>Burs ve Finansal Olanaklar</a:t>
            </a:r>
            <a:endParaRPr lang="en-US" sz="2600"/>
          </a:p>
        </p:txBody>
      </p:sp>
      <p:sp>
        <p:nvSpPr>
          <p:cNvPr id="5" name="Text 2"/>
          <p:cNvSpPr/>
          <p:nvPr/>
        </p:nvSpPr>
        <p:spPr>
          <a:xfrm>
            <a:off x="640080" y="1234440"/>
            <a:ext cx="7863840" cy="3429000"/>
          </a:xfrm>
          <a:prstGeom prst="rect">
            <a:avLst/>
          </a:prstGeom>
          <a:noFill/>
          <a:ln/>
        </p:spPr>
        <p:txBody>
          <a:bodyPr wrap="square" lIns="91440" tIns="45720" rIns="91440" bIns="45720" rtlCol="0" anchor="t"/>
          <a:lstStyle/>
          <a:p>
            <a:pPr marL="285750" indent="-285750">
              <a:buSzPct val="100000"/>
              <a:buFont typeface="Arial" panose="020B0604020202020204" pitchFamily="34" charset="0"/>
              <a:buChar char="•"/>
            </a:pPr>
            <a:r>
              <a:rPr lang="tr-TR" sz="1600" dirty="0"/>
              <a:t>Programımızda </a:t>
            </a:r>
            <a:r>
              <a:rPr lang="tr-TR" sz="1600" b="1" dirty="0"/>
              <a:t>Tam Burslu, %50 Burslu ve Ücretli</a:t>
            </a:r>
            <a:r>
              <a:rPr lang="tr-TR" sz="1600" dirty="0"/>
              <a:t> kontenjan seçenekleri bulunmaktadır.</a:t>
            </a:r>
          </a:p>
          <a:p>
            <a:pPr marL="285750" indent="-285750">
              <a:buSzPct val="100000"/>
              <a:buFont typeface="Arial" panose="020B0604020202020204" pitchFamily="34" charset="0"/>
              <a:buChar char="•"/>
            </a:pPr>
            <a:endParaRPr lang="tr-TR" sz="1600" b="1" dirty="0"/>
          </a:p>
          <a:p>
            <a:pPr marL="285750" indent="-285750">
              <a:buSzPct val="100000"/>
              <a:buFont typeface="Arial" panose="020B0604020202020204" pitchFamily="34" charset="0"/>
              <a:buChar char="•"/>
            </a:pPr>
            <a:r>
              <a:rPr lang="tr-TR" sz="1600" b="1" dirty="0"/>
              <a:t>ÖSYM yerleştirme bursları</a:t>
            </a:r>
            <a:r>
              <a:rPr lang="tr-TR" sz="1600" dirty="0"/>
              <a:t>, üniversitemizin ilgili yönetmelikleri doğrultusunda normal öğrenim süresi boyunca korunmaktadır. </a:t>
            </a:r>
          </a:p>
          <a:p>
            <a:pPr marL="285750" indent="-285750">
              <a:buSzPct val="100000"/>
              <a:buFont typeface="Arial" panose="020B0604020202020204" pitchFamily="34" charset="0"/>
              <a:buChar char="•"/>
            </a:pPr>
            <a:endParaRPr lang="tr-TR" sz="1600" dirty="0"/>
          </a:p>
          <a:p>
            <a:pPr marL="285750" indent="-285750">
              <a:buSzPct val="100000"/>
              <a:buFont typeface="Arial" panose="020B0604020202020204" pitchFamily="34" charset="0"/>
              <a:buChar char="•"/>
            </a:pPr>
            <a:r>
              <a:rPr lang="tr-TR" sz="1600" dirty="0"/>
              <a:t>Üniversitemiz, </a:t>
            </a:r>
            <a:r>
              <a:rPr lang="tr-TR" sz="1600" b="1" dirty="0"/>
              <a:t>başarı bursları</a:t>
            </a:r>
            <a:r>
              <a:rPr lang="tr-TR" sz="1600" dirty="0"/>
              <a:t> ile öğrencilerimizin akademik başarılarını desteklemektedir.</a:t>
            </a:r>
          </a:p>
          <a:p>
            <a:pPr marL="285750" indent="-285750">
              <a:buSzPct val="100000"/>
              <a:buFont typeface="Arial" panose="020B0604020202020204" pitchFamily="34" charset="0"/>
              <a:buChar char="•"/>
            </a:pPr>
            <a:endParaRPr lang="tr-TR" sz="1600" dirty="0"/>
          </a:p>
          <a:p>
            <a:pPr marL="285750" indent="-285750">
              <a:buSzPct val="100000"/>
              <a:buFont typeface="Arial" panose="020B0604020202020204" pitchFamily="34" charset="0"/>
              <a:buChar char="•"/>
            </a:pPr>
            <a:r>
              <a:rPr lang="tr-TR" sz="1600" dirty="0"/>
              <a:t>Öğrencilerimiz, uygun koşulları sağlamaları hâlinde </a:t>
            </a:r>
            <a:r>
              <a:rPr lang="tr-TR" sz="1600" b="1" dirty="0"/>
              <a:t>kısmi zamanlı çalışma</a:t>
            </a:r>
            <a:r>
              <a:rPr lang="tr-TR" sz="1600" dirty="0"/>
              <a:t> imkânlarından yararlanabilmektedir. </a:t>
            </a:r>
          </a:p>
          <a:p>
            <a:pPr marL="285750" indent="-285750">
              <a:buSzPct val="100000"/>
              <a:buFont typeface="Arial" panose="020B0604020202020204" pitchFamily="34" charset="0"/>
              <a:buChar char="•"/>
            </a:pPr>
            <a:endParaRPr lang="tr-TR" sz="1600" dirty="0"/>
          </a:p>
          <a:p>
            <a:pPr marL="285750" indent="-285750">
              <a:buSzPct val="100000"/>
              <a:buFont typeface="Arial" panose="020B0604020202020204" pitchFamily="34" charset="0"/>
              <a:buChar char="•"/>
            </a:pPr>
            <a:r>
              <a:rPr lang="tr-TR" sz="1600" dirty="0"/>
              <a:t>Güncel </a:t>
            </a:r>
            <a:r>
              <a:rPr lang="tr-TR" sz="1600" b="1" dirty="0"/>
              <a:t>öğrenim ücretleri, burs olanakları ve başvuru koşulları</a:t>
            </a:r>
            <a:r>
              <a:rPr lang="tr-TR" sz="1600" dirty="0"/>
              <a:t> üniversitemizin resmî web sitesi üzerinden duyurulmaktadır.</a:t>
            </a:r>
            <a:endParaRPr lang="en-US" sz="1500" dirty="0">
              <a:solidFill>
                <a:srgbClr val="33415C"/>
              </a:solidFill>
              <a:ea typeface="Calibri"/>
              <a:cs typeface="Calibri"/>
            </a:endParaRPr>
          </a:p>
        </p:txBody>
      </p:sp>
      <p:pic>
        <p:nvPicPr>
          <p:cNvPr id="7" name="Image 0" descr="logo.png">
            <a:extLst>
              <a:ext uri="{FF2B5EF4-FFF2-40B4-BE49-F238E27FC236}">
                <a16:creationId xmlns:a16="http://schemas.microsoft.com/office/drawing/2014/main" id="{C5EACDDF-0A2F-3967-B966-7603B4FD5B19}"/>
              </a:ext>
            </a:extLst>
          </p:cNvPr>
          <p:cNvPicPr>
            <a:picLocks noChangeAspect="1"/>
          </p:cNvPicPr>
          <p:nvPr/>
        </p:nvPicPr>
        <p:blipFill>
          <a:blip r:embed="rId3"/>
          <a:stretch>
            <a:fillRect/>
          </a:stretch>
        </p:blipFill>
        <p:spPr>
          <a:xfrm>
            <a:off x="7593106" y="80797"/>
            <a:ext cx="1371977" cy="1223208"/>
          </a:xfrm>
          <a:prstGeom prst="rect">
            <a:avLst/>
          </a:prstGeom>
        </p:spPr>
      </p:pic>
      <p:sp>
        <p:nvSpPr>
          <p:cNvPr id="2" name="Text 3">
            <a:extLst>
              <a:ext uri="{FF2B5EF4-FFF2-40B4-BE49-F238E27FC236}">
                <a16:creationId xmlns:a16="http://schemas.microsoft.com/office/drawing/2014/main" id="{59CB5F41-5E0D-E68A-7610-ED77E448695F}"/>
              </a:ext>
            </a:extLst>
          </p:cNvPr>
          <p:cNvSpPr/>
          <p:nvPr/>
        </p:nvSpPr>
        <p:spPr>
          <a:xfrm>
            <a:off x="524577" y="4813966"/>
            <a:ext cx="7315200" cy="274320"/>
          </a:xfrm>
          <a:prstGeom prst="rect">
            <a:avLst/>
          </a:prstGeom>
          <a:noFill/>
          <a:ln/>
        </p:spPr>
        <p:txBody>
          <a:bodyPr wrap="square" lIns="0" tIns="0" rIns="0" bIns="0" rtlCol="0" anchor="ctr"/>
          <a:lstStyle/>
          <a:p>
            <a:pPr marL="0" indent="0" algn="l">
              <a:buNone/>
            </a:pPr>
            <a:r>
              <a:rPr lang="tr-TR" sz="1000" kern="0" spc="200" dirty="0">
                <a:solidFill>
                  <a:srgbClr val="6B7280"/>
                </a:solidFill>
                <a:latin typeface="Calibri" pitchFamily="34" charset="0"/>
                <a:ea typeface="Calibri" pitchFamily="34" charset="-122"/>
                <a:cs typeface="Calibri" pitchFamily="34" charset="-120"/>
              </a:rPr>
              <a:t>YENİ MEDYA VE İLETİŞİM</a:t>
            </a:r>
            <a:r>
              <a:rPr lang="en-US" sz="1000" kern="0" spc="200" dirty="0">
                <a:solidFill>
                  <a:srgbClr val="6B7280"/>
                </a:solidFill>
                <a:latin typeface="Calibri" pitchFamily="34" charset="0"/>
                <a:ea typeface="Calibri" pitchFamily="34" charset="-122"/>
                <a:cs typeface="Calibri" pitchFamily="34" charset="-120"/>
              </a:rPr>
              <a:t> BÖLÜMÜ</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4" name="Text 1"/>
          <p:cNvSpPr/>
          <p:nvPr/>
        </p:nvSpPr>
        <p:spPr>
          <a:xfrm>
            <a:off x="415254" y="155902"/>
            <a:ext cx="7315200" cy="685800"/>
          </a:xfrm>
          <a:prstGeom prst="rect">
            <a:avLst/>
          </a:prstGeom>
          <a:noFill/>
          <a:ln/>
        </p:spPr>
        <p:txBody>
          <a:bodyPr wrap="square" lIns="0" tIns="0" rIns="0" bIns="0" rtlCol="0" anchor="ctr"/>
          <a:lstStyle/>
          <a:p>
            <a:pPr marL="0" indent="0" algn="l">
              <a:buNone/>
            </a:pPr>
            <a:r>
              <a:rPr lang="en-US" sz="2600" b="1">
                <a:solidFill>
                  <a:srgbClr val="1B2D63"/>
                </a:solidFill>
                <a:latin typeface="Cambria" pitchFamily="34" charset="0"/>
                <a:ea typeface="Cambria" pitchFamily="34" charset="-122"/>
                <a:cs typeface="Cambria" pitchFamily="34" charset="-120"/>
              </a:rPr>
              <a:t>Sık</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Sorulan</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Sorular</a:t>
            </a:r>
            <a:endParaRPr lang="en-US" sz="2600" dirty="0"/>
          </a:p>
        </p:txBody>
      </p:sp>
      <p:sp>
        <p:nvSpPr>
          <p:cNvPr id="5" name="Text 2"/>
          <p:cNvSpPr/>
          <p:nvPr/>
        </p:nvSpPr>
        <p:spPr>
          <a:xfrm>
            <a:off x="415254" y="1113334"/>
            <a:ext cx="7863840" cy="3429000"/>
          </a:xfrm>
          <a:prstGeom prst="rect">
            <a:avLst/>
          </a:prstGeom>
          <a:noFill/>
          <a:ln/>
        </p:spPr>
        <p:txBody>
          <a:bodyPr wrap="square" lIns="91440" tIns="45720" rIns="91440" bIns="45720" rtlCol="0" anchor="t"/>
          <a:lstStyle/>
          <a:p>
            <a:r>
              <a:rPr lang="tr-TR" sz="1450" b="1" dirty="0"/>
              <a:t>Bu bölüm bana uygun mu?</a:t>
            </a:r>
            <a:br>
              <a:rPr lang="tr-TR" sz="1450" dirty="0"/>
            </a:br>
            <a:r>
              <a:rPr lang="tr-TR" sz="1450" dirty="0"/>
              <a:t>✔️ Dijital teknolojilere ilgi duyan, yaratıcı içerik üretmeyi seven, iletişim becerilerini geliştirmek isteyen, medya ve dijital kültürü eleştirel bir bakış açısıyla analiz etmeyi amaçlayan öğrenciler için güçlü bir tercih olabilir.</a:t>
            </a:r>
          </a:p>
          <a:p>
            <a:r>
              <a:rPr lang="tr-TR" sz="1450" b="1" dirty="0"/>
              <a:t>Mezun olunca ne iş yapacağım?</a:t>
            </a:r>
            <a:br>
              <a:rPr lang="tr-TR" sz="1450" dirty="0"/>
            </a:br>
            <a:r>
              <a:rPr lang="tr-TR" sz="1450" dirty="0"/>
              <a:t>✔️ Mezunlarımız dijital medya, sosyal medya yönetimi, kurumsal iletişim, reklamcılık, halkla ilişkiler, dijital pazarlama, içerik üretimi, medya planlama, yayıncılık, kullanıcı deneyimi (UX), yaratıcı endüstriler ve akademi gibi birçok farklı alanda kariyerlerine devam edebilir.</a:t>
            </a:r>
          </a:p>
          <a:p>
            <a:r>
              <a:rPr lang="tr-TR" sz="1450" b="1" dirty="0"/>
              <a:t>Yurt dışında çalışabilir miyim?</a:t>
            </a:r>
            <a:br>
              <a:rPr lang="tr-TR" sz="1450" dirty="0"/>
            </a:br>
            <a:r>
              <a:rPr lang="tr-TR" sz="1450" dirty="0"/>
              <a:t>✔️ Evet. Yeni medya ve iletişim alanında edinilen bilgi ve beceriler uluslararası ölçekte de geçerlidir. Gerekli yabancı dil yeterliliği ve ülkelere özgü çalışma koşullarının sağlanması hâlinde uluslararası medya kuruluşları, dijital ajanslar ve küresel şirketlerde çalışma fırsatı bulunmaktadır.</a:t>
            </a:r>
          </a:p>
          <a:p>
            <a:r>
              <a:rPr lang="tr-TR" sz="1450" b="1" dirty="0"/>
              <a:t>Staj bulmak zor mu?</a:t>
            </a:r>
            <a:br>
              <a:rPr lang="tr-TR" sz="1450" dirty="0"/>
            </a:br>
            <a:r>
              <a:rPr lang="tr-TR" sz="1450" dirty="0"/>
              <a:t>✔️ Bölümümüzün medya kuruluşları, dijital ajanslar, kurumsal iletişim birimleri ve farklı sektörlerden paydaşlarla yürüttüğü iş birlikleri sayesinde öğrencilerimiz staj süreçlerinde akademik danışmanlık ve yönlendirme desteği almaktadır.</a:t>
            </a:r>
          </a:p>
        </p:txBody>
      </p:sp>
      <p:pic>
        <p:nvPicPr>
          <p:cNvPr id="7" name="Image 0" descr="logo.png">
            <a:extLst>
              <a:ext uri="{FF2B5EF4-FFF2-40B4-BE49-F238E27FC236}">
                <a16:creationId xmlns:a16="http://schemas.microsoft.com/office/drawing/2014/main" id="{748BE90A-E6FC-8AA5-E1F6-3E2514034819}"/>
              </a:ext>
            </a:extLst>
          </p:cNvPr>
          <p:cNvPicPr>
            <a:picLocks noChangeAspect="1"/>
          </p:cNvPicPr>
          <p:nvPr/>
        </p:nvPicPr>
        <p:blipFill>
          <a:blip r:embed="rId3"/>
          <a:stretch>
            <a:fillRect/>
          </a:stretch>
        </p:blipFill>
        <p:spPr>
          <a:xfrm>
            <a:off x="7593106" y="80797"/>
            <a:ext cx="1371977" cy="1223208"/>
          </a:xfrm>
          <a:prstGeom prst="rect">
            <a:avLst/>
          </a:prstGeom>
        </p:spPr>
      </p:pic>
      <p:sp>
        <p:nvSpPr>
          <p:cNvPr id="2" name="Text 3">
            <a:extLst>
              <a:ext uri="{FF2B5EF4-FFF2-40B4-BE49-F238E27FC236}">
                <a16:creationId xmlns:a16="http://schemas.microsoft.com/office/drawing/2014/main" id="{879A771A-1C7B-368A-B11A-AEF778C55321}"/>
              </a:ext>
            </a:extLst>
          </p:cNvPr>
          <p:cNvSpPr/>
          <p:nvPr/>
        </p:nvSpPr>
        <p:spPr>
          <a:xfrm>
            <a:off x="524577" y="4813966"/>
            <a:ext cx="7315200" cy="274320"/>
          </a:xfrm>
          <a:prstGeom prst="rect">
            <a:avLst/>
          </a:prstGeom>
          <a:noFill/>
          <a:ln/>
        </p:spPr>
        <p:txBody>
          <a:bodyPr wrap="square" lIns="0" tIns="0" rIns="0" bIns="0" rtlCol="0" anchor="ctr"/>
          <a:lstStyle/>
          <a:p>
            <a:pPr marL="0" indent="0" algn="l">
              <a:buNone/>
            </a:pPr>
            <a:r>
              <a:rPr lang="tr-TR" sz="1000" kern="0" spc="200" dirty="0">
                <a:solidFill>
                  <a:srgbClr val="6B7280"/>
                </a:solidFill>
                <a:latin typeface="Calibri" pitchFamily="34" charset="0"/>
                <a:ea typeface="Calibri" pitchFamily="34" charset="-122"/>
                <a:cs typeface="Calibri" pitchFamily="34" charset="-120"/>
              </a:rPr>
              <a:t>YENİ MEDYA VE İLETİŞİM</a:t>
            </a:r>
            <a:r>
              <a:rPr lang="en-US" sz="1000" kern="0" spc="200" dirty="0">
                <a:solidFill>
                  <a:srgbClr val="6B7280"/>
                </a:solidFill>
                <a:latin typeface="Calibri" pitchFamily="34" charset="0"/>
                <a:ea typeface="Calibri" pitchFamily="34" charset="-122"/>
                <a:cs typeface="Calibri" pitchFamily="34" charset="-120"/>
              </a:rPr>
              <a:t> BÖLÜMÜ</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463040" y="-1645920"/>
            <a:ext cx="3840480" cy="3840480"/>
          </a:xfrm>
          <a:prstGeom prst="ellipse">
            <a:avLst/>
          </a:prstGeom>
          <a:solidFill>
            <a:srgbClr val="E9EDF7"/>
          </a:solidFill>
          <a:ln/>
        </p:spPr>
        <p:txBody>
          <a:bodyPr/>
          <a:lstStyle/>
          <a:p>
            <a:endParaRPr lang="tr-TR"/>
          </a:p>
        </p:txBody>
      </p:sp>
      <p:sp>
        <p:nvSpPr>
          <p:cNvPr id="3" name="Shape 1"/>
          <p:cNvSpPr/>
          <p:nvPr/>
        </p:nvSpPr>
        <p:spPr>
          <a:xfrm>
            <a:off x="6949440" y="3108960"/>
            <a:ext cx="3291840" cy="3291840"/>
          </a:xfrm>
          <a:prstGeom prst="ellipse">
            <a:avLst/>
          </a:prstGeom>
          <a:solidFill>
            <a:srgbClr val="E9EDF7"/>
          </a:solidFill>
          <a:ln/>
        </p:spPr>
        <p:txBody>
          <a:bodyPr/>
          <a:lstStyle/>
          <a:p>
            <a:endParaRPr lang="tr-TR"/>
          </a:p>
        </p:txBody>
      </p:sp>
      <p:sp>
        <p:nvSpPr>
          <p:cNvPr id="5" name="Text 2"/>
          <p:cNvSpPr/>
          <p:nvPr/>
        </p:nvSpPr>
        <p:spPr>
          <a:xfrm>
            <a:off x="0" y="1874520"/>
            <a:ext cx="9144000" cy="548640"/>
          </a:xfrm>
          <a:prstGeom prst="rect">
            <a:avLst/>
          </a:prstGeom>
          <a:noFill/>
          <a:ln/>
        </p:spPr>
        <p:txBody>
          <a:bodyPr wrap="square" rtlCol="0" anchor="ctr"/>
          <a:lstStyle/>
          <a:p>
            <a:pPr marL="0" indent="0" algn="ctr">
              <a:buNone/>
            </a:pPr>
            <a:r>
              <a:rPr lang="en-US" sz="3200" b="1">
                <a:solidFill>
                  <a:srgbClr val="1B2D63"/>
                </a:solidFill>
                <a:latin typeface="Cambria" pitchFamily="34" charset="0"/>
                <a:ea typeface="Cambria" pitchFamily="34" charset="-122"/>
                <a:cs typeface="Cambria" pitchFamily="34" charset="-120"/>
              </a:rPr>
              <a:t>İLETİŞİM</a:t>
            </a:r>
            <a:endParaRPr lang="en-US" sz="3200"/>
          </a:p>
        </p:txBody>
      </p:sp>
      <p:sp>
        <p:nvSpPr>
          <p:cNvPr id="6" name="Text 3"/>
          <p:cNvSpPr/>
          <p:nvPr/>
        </p:nvSpPr>
        <p:spPr>
          <a:xfrm>
            <a:off x="914400" y="2606040"/>
            <a:ext cx="7315200" cy="1645920"/>
          </a:xfrm>
          <a:prstGeom prst="rect">
            <a:avLst/>
          </a:prstGeom>
          <a:noFill/>
          <a:ln/>
        </p:spPr>
        <p:txBody>
          <a:bodyPr wrap="square" lIns="91440" tIns="45720" rIns="91440" bIns="45720" rtlCol="0" anchor="ctr"/>
          <a:lstStyle/>
          <a:p>
            <a:pPr marL="0" indent="0" algn="ctr">
              <a:lnSpc>
                <a:spcPct val="115000"/>
              </a:lnSpc>
              <a:spcAft>
                <a:spcPts val="800"/>
              </a:spcAft>
              <a:buNone/>
            </a:pPr>
            <a:r>
              <a:rPr lang="en-US" sz="1500" dirty="0" err="1">
                <a:solidFill>
                  <a:srgbClr val="33415C"/>
                </a:solidFill>
                <a:latin typeface="Calibri"/>
                <a:ea typeface="Calibri"/>
                <a:cs typeface="Calibri"/>
              </a:rPr>
              <a:t>Maltepe</a:t>
            </a:r>
            <a:r>
              <a:rPr lang="en-US" sz="1500" dirty="0">
                <a:solidFill>
                  <a:srgbClr val="33415C"/>
                </a:solidFill>
                <a:latin typeface="Calibri"/>
                <a:ea typeface="Calibri"/>
                <a:cs typeface="Calibri"/>
              </a:rPr>
              <a:t> </a:t>
            </a:r>
            <a:r>
              <a:rPr lang="en-US" sz="1500" dirty="0" err="1">
                <a:solidFill>
                  <a:srgbClr val="33415C"/>
                </a:solidFill>
                <a:latin typeface="Calibri"/>
                <a:ea typeface="Calibri"/>
                <a:cs typeface="Calibri"/>
              </a:rPr>
              <a:t>Mahallesi</a:t>
            </a:r>
            <a:r>
              <a:rPr lang="en-US" sz="1500" dirty="0">
                <a:solidFill>
                  <a:srgbClr val="33415C"/>
                </a:solidFill>
                <a:latin typeface="Calibri"/>
                <a:ea typeface="Calibri"/>
                <a:cs typeface="Calibri"/>
              </a:rPr>
              <a:t> </a:t>
            </a:r>
            <a:r>
              <a:rPr lang="en-US" sz="1500" dirty="0" err="1">
                <a:solidFill>
                  <a:srgbClr val="33415C"/>
                </a:solidFill>
                <a:latin typeface="Calibri"/>
                <a:ea typeface="Calibri"/>
                <a:cs typeface="Calibri"/>
              </a:rPr>
              <a:t>Şehit</a:t>
            </a:r>
            <a:r>
              <a:rPr lang="en-US" sz="1500" dirty="0">
                <a:solidFill>
                  <a:srgbClr val="33415C"/>
                </a:solidFill>
                <a:latin typeface="Calibri"/>
                <a:ea typeface="Calibri"/>
                <a:cs typeface="Calibri"/>
              </a:rPr>
              <a:t> </a:t>
            </a:r>
            <a:r>
              <a:rPr lang="en-US" sz="1500" dirty="0" err="1">
                <a:solidFill>
                  <a:srgbClr val="33415C"/>
                </a:solidFill>
                <a:latin typeface="Calibri"/>
                <a:ea typeface="Calibri"/>
                <a:cs typeface="Calibri"/>
              </a:rPr>
              <a:t>Gönenç</a:t>
            </a:r>
            <a:r>
              <a:rPr lang="en-US" sz="1500" dirty="0">
                <a:solidFill>
                  <a:srgbClr val="33415C"/>
                </a:solidFill>
                <a:latin typeface="Calibri"/>
                <a:ea typeface="Calibri"/>
                <a:cs typeface="Calibri"/>
              </a:rPr>
              <a:t> </a:t>
            </a:r>
            <a:r>
              <a:rPr lang="en-US" sz="1500" dirty="0" err="1">
                <a:solidFill>
                  <a:srgbClr val="33415C"/>
                </a:solidFill>
                <a:latin typeface="Calibri"/>
                <a:ea typeface="Calibri"/>
                <a:cs typeface="Calibri"/>
              </a:rPr>
              <a:t>Caddesi</a:t>
            </a:r>
            <a:r>
              <a:rPr lang="en-US" sz="1500" dirty="0">
                <a:solidFill>
                  <a:srgbClr val="33415C"/>
                </a:solidFill>
                <a:latin typeface="Calibri"/>
                <a:ea typeface="Calibri"/>
                <a:cs typeface="Calibri"/>
              </a:rPr>
              <a:t> No: 5, </a:t>
            </a:r>
            <a:r>
              <a:rPr lang="en-US" sz="1500" dirty="0" err="1">
                <a:solidFill>
                  <a:srgbClr val="33415C"/>
                </a:solidFill>
                <a:latin typeface="Calibri"/>
                <a:ea typeface="Calibri"/>
                <a:cs typeface="Calibri"/>
              </a:rPr>
              <a:t>Çankaya</a:t>
            </a:r>
            <a:r>
              <a:rPr lang="en-US" sz="1500" dirty="0">
                <a:solidFill>
                  <a:srgbClr val="33415C"/>
                </a:solidFill>
                <a:latin typeface="Calibri"/>
                <a:ea typeface="Calibri"/>
                <a:cs typeface="Calibri"/>
              </a:rPr>
              <a:t> / Ankara</a:t>
            </a:r>
            <a:endParaRPr lang="en-US" sz="1500" dirty="0">
              <a:latin typeface="Calibri"/>
              <a:ea typeface="Calibri"/>
              <a:cs typeface="Calibri"/>
            </a:endParaRPr>
          </a:p>
          <a:p>
            <a:pPr marL="0" indent="0" algn="ctr">
              <a:lnSpc>
                <a:spcPct val="115000"/>
              </a:lnSpc>
              <a:spcAft>
                <a:spcPts val="800"/>
              </a:spcAft>
              <a:buNone/>
            </a:pPr>
            <a:r>
              <a:rPr lang="en-US" sz="1500" dirty="0">
                <a:solidFill>
                  <a:srgbClr val="33415C"/>
                </a:solidFill>
                <a:latin typeface="Calibri" pitchFamily="34" charset="0"/>
                <a:ea typeface="Calibri" pitchFamily="34" charset="-122"/>
                <a:cs typeface="Calibri" pitchFamily="34" charset="-120"/>
              </a:rPr>
              <a:t>444 22 28</a:t>
            </a:r>
            <a:endParaRPr lang="en-US" sz="1500" dirty="0"/>
          </a:p>
          <a:p>
            <a:pPr marL="0" indent="0" algn="ctr">
              <a:lnSpc>
                <a:spcPct val="115000"/>
              </a:lnSpc>
              <a:spcAft>
                <a:spcPts val="800"/>
              </a:spcAft>
              <a:buNone/>
            </a:pPr>
            <a:r>
              <a:rPr lang="tr-TR" sz="1500" dirty="0" err="1">
                <a:solidFill>
                  <a:srgbClr val="33415C"/>
                </a:solidFill>
                <a:latin typeface="Calibri" pitchFamily="34" charset="0"/>
                <a:ea typeface="Calibri" pitchFamily="34" charset="-122"/>
                <a:cs typeface="Calibri" pitchFamily="34" charset="-120"/>
              </a:rPr>
              <a:t>info</a:t>
            </a:r>
            <a:r>
              <a:rPr lang="en-US" sz="1500" dirty="0">
                <a:solidFill>
                  <a:srgbClr val="33415C"/>
                </a:solidFill>
                <a:latin typeface="Calibri" pitchFamily="34" charset="0"/>
                <a:ea typeface="Calibri" pitchFamily="34" charset="-122"/>
                <a:cs typeface="Calibri" pitchFamily="34" charset="-120"/>
              </a:rPr>
              <a:t>@ankarabilim.edu.tr</a:t>
            </a:r>
            <a:endParaRPr lang="en-US" sz="1500" dirty="0"/>
          </a:p>
          <a:p>
            <a:pPr marL="0" indent="0" algn="ctr">
              <a:lnSpc>
                <a:spcPct val="115000"/>
              </a:lnSpc>
              <a:spcAft>
                <a:spcPts val="800"/>
              </a:spcAft>
              <a:buNone/>
            </a:pPr>
            <a:r>
              <a:rPr lang="en-US" sz="1500" dirty="0" err="1">
                <a:solidFill>
                  <a:srgbClr val="33415C"/>
                </a:solidFill>
                <a:latin typeface="Calibri"/>
                <a:ea typeface="Calibri"/>
                <a:cs typeface="Calibri"/>
              </a:rPr>
              <a:t>Daha</a:t>
            </a:r>
            <a:r>
              <a:rPr lang="en-US" sz="1500" dirty="0">
                <a:solidFill>
                  <a:srgbClr val="33415C"/>
                </a:solidFill>
                <a:latin typeface="Calibri"/>
                <a:ea typeface="Calibri"/>
                <a:cs typeface="Calibri"/>
              </a:rPr>
              <a:t> </a:t>
            </a:r>
            <a:r>
              <a:rPr lang="en-US" sz="1500" dirty="0" err="1">
                <a:solidFill>
                  <a:srgbClr val="33415C"/>
                </a:solidFill>
                <a:latin typeface="Calibri"/>
                <a:ea typeface="Calibri"/>
                <a:cs typeface="Calibri"/>
              </a:rPr>
              <a:t>fazla</a:t>
            </a:r>
            <a:r>
              <a:rPr lang="en-US" sz="1500" dirty="0">
                <a:solidFill>
                  <a:srgbClr val="33415C"/>
                </a:solidFill>
                <a:latin typeface="Calibri"/>
                <a:ea typeface="Calibri"/>
                <a:cs typeface="Calibri"/>
              </a:rPr>
              <a:t> </a:t>
            </a:r>
            <a:r>
              <a:rPr lang="en-US" sz="1500" dirty="0" err="1">
                <a:solidFill>
                  <a:srgbClr val="33415C"/>
                </a:solidFill>
                <a:latin typeface="Calibri"/>
                <a:ea typeface="Calibri"/>
                <a:cs typeface="Calibri"/>
              </a:rPr>
              <a:t>bilgi</a:t>
            </a:r>
            <a:r>
              <a:rPr lang="en-US" sz="1500" dirty="0">
                <a:solidFill>
                  <a:srgbClr val="33415C"/>
                </a:solidFill>
                <a:latin typeface="Calibri"/>
                <a:ea typeface="Calibri"/>
                <a:cs typeface="Calibri"/>
              </a:rPr>
              <a:t> </a:t>
            </a:r>
            <a:r>
              <a:rPr lang="en-US" sz="1500" dirty="0" err="1">
                <a:solidFill>
                  <a:srgbClr val="33415C"/>
                </a:solidFill>
                <a:latin typeface="Calibri"/>
                <a:ea typeface="Calibri"/>
                <a:cs typeface="Calibri"/>
              </a:rPr>
              <a:t>ve</a:t>
            </a:r>
            <a:r>
              <a:rPr lang="en-US" sz="1500" dirty="0">
                <a:solidFill>
                  <a:srgbClr val="33415C"/>
                </a:solidFill>
                <a:latin typeface="Calibri"/>
                <a:ea typeface="Calibri"/>
                <a:cs typeface="Calibri"/>
              </a:rPr>
              <a:t> </a:t>
            </a:r>
            <a:r>
              <a:rPr lang="en-US" sz="1500" dirty="0" err="1">
                <a:solidFill>
                  <a:srgbClr val="33415C"/>
                </a:solidFill>
                <a:latin typeface="Calibri"/>
                <a:ea typeface="Calibri"/>
                <a:cs typeface="Calibri"/>
              </a:rPr>
              <a:t>güncel</a:t>
            </a:r>
            <a:r>
              <a:rPr lang="en-US" sz="1500" dirty="0">
                <a:solidFill>
                  <a:srgbClr val="33415C"/>
                </a:solidFill>
                <a:latin typeface="Calibri"/>
                <a:ea typeface="Calibri"/>
                <a:cs typeface="Calibri"/>
              </a:rPr>
              <a:t> </a:t>
            </a:r>
            <a:r>
              <a:rPr lang="en-US" sz="1500" dirty="0" err="1">
                <a:solidFill>
                  <a:srgbClr val="33415C"/>
                </a:solidFill>
                <a:latin typeface="Calibri"/>
                <a:ea typeface="Calibri"/>
                <a:cs typeface="Calibri"/>
              </a:rPr>
              <a:t>duyurular</a:t>
            </a:r>
            <a:r>
              <a:rPr lang="en-US" sz="1500" dirty="0">
                <a:solidFill>
                  <a:srgbClr val="33415C"/>
                </a:solidFill>
                <a:latin typeface="Calibri"/>
                <a:ea typeface="Calibri"/>
                <a:cs typeface="Calibri"/>
              </a:rPr>
              <a:t> </a:t>
            </a:r>
            <a:r>
              <a:rPr lang="en-US" sz="1500" dirty="0" err="1">
                <a:solidFill>
                  <a:srgbClr val="33415C"/>
                </a:solidFill>
                <a:latin typeface="Calibri"/>
                <a:ea typeface="Calibri"/>
                <a:cs typeface="Calibri"/>
              </a:rPr>
              <a:t>için</a:t>
            </a:r>
            <a:r>
              <a:rPr lang="en-US" sz="1500" dirty="0">
                <a:solidFill>
                  <a:srgbClr val="33415C"/>
                </a:solidFill>
                <a:latin typeface="Calibri"/>
                <a:ea typeface="Calibri"/>
                <a:cs typeface="Calibri"/>
              </a:rPr>
              <a:t> </a:t>
            </a:r>
            <a:r>
              <a:rPr lang="en-US" sz="1500" dirty="0" err="1">
                <a:solidFill>
                  <a:srgbClr val="33415C"/>
                </a:solidFill>
                <a:latin typeface="Calibri"/>
                <a:ea typeface="Calibri"/>
                <a:cs typeface="Calibri"/>
              </a:rPr>
              <a:t>bölüm</a:t>
            </a:r>
            <a:r>
              <a:rPr lang="en-US" sz="1500" dirty="0">
                <a:solidFill>
                  <a:srgbClr val="33415C"/>
                </a:solidFill>
                <a:latin typeface="Calibri"/>
                <a:ea typeface="Calibri"/>
                <a:cs typeface="Calibri"/>
              </a:rPr>
              <a:t> web </a:t>
            </a:r>
            <a:r>
              <a:rPr lang="en-US" sz="1500" dirty="0" err="1">
                <a:solidFill>
                  <a:srgbClr val="33415C"/>
                </a:solidFill>
                <a:latin typeface="Calibri"/>
                <a:ea typeface="Calibri"/>
                <a:cs typeface="Calibri"/>
              </a:rPr>
              <a:t>sayfamızı</a:t>
            </a:r>
            <a:r>
              <a:rPr lang="en-US" sz="1500" dirty="0">
                <a:solidFill>
                  <a:srgbClr val="33415C"/>
                </a:solidFill>
                <a:latin typeface="Calibri"/>
                <a:ea typeface="Calibri"/>
                <a:cs typeface="Calibri"/>
              </a:rPr>
              <a:t> </a:t>
            </a:r>
            <a:r>
              <a:rPr lang="en-US" sz="1500" dirty="0" err="1">
                <a:solidFill>
                  <a:srgbClr val="33415C"/>
                </a:solidFill>
                <a:latin typeface="Calibri"/>
                <a:ea typeface="Calibri"/>
                <a:cs typeface="Calibri"/>
              </a:rPr>
              <a:t>takip</a:t>
            </a:r>
            <a:r>
              <a:rPr lang="en-US" sz="1500" dirty="0">
                <a:solidFill>
                  <a:srgbClr val="33415C"/>
                </a:solidFill>
                <a:latin typeface="Calibri"/>
                <a:ea typeface="Calibri"/>
                <a:cs typeface="Calibri"/>
              </a:rPr>
              <a:t> </a:t>
            </a:r>
            <a:r>
              <a:rPr lang="en-US" sz="1500" dirty="0" err="1">
                <a:solidFill>
                  <a:srgbClr val="33415C"/>
                </a:solidFill>
                <a:latin typeface="Calibri"/>
                <a:ea typeface="Calibri"/>
                <a:cs typeface="Calibri"/>
              </a:rPr>
              <a:t>edebilirsiniz</a:t>
            </a:r>
            <a:r>
              <a:rPr lang="en-US" sz="1500" dirty="0">
                <a:solidFill>
                  <a:srgbClr val="33415C"/>
                </a:solidFill>
                <a:latin typeface="Calibri"/>
                <a:ea typeface="Calibri"/>
                <a:cs typeface="Calibri"/>
              </a:rPr>
              <a:t>.</a:t>
            </a:r>
            <a:endParaRPr lang="en-US" sz="1500" dirty="0">
              <a:latin typeface="Calibri"/>
              <a:ea typeface="Calibri"/>
              <a:cs typeface="Calibri"/>
            </a:endParaRPr>
          </a:p>
        </p:txBody>
      </p:sp>
      <p:pic>
        <p:nvPicPr>
          <p:cNvPr id="7" name="Image 0" descr="logo.png">
            <a:extLst>
              <a:ext uri="{FF2B5EF4-FFF2-40B4-BE49-F238E27FC236}">
                <a16:creationId xmlns:a16="http://schemas.microsoft.com/office/drawing/2014/main" id="{A694BD83-678E-F3C9-46E3-4D9B10907CA3}"/>
              </a:ext>
            </a:extLst>
          </p:cNvPr>
          <p:cNvPicPr>
            <a:picLocks noChangeAspect="1"/>
          </p:cNvPicPr>
          <p:nvPr/>
        </p:nvPicPr>
        <p:blipFill>
          <a:blip r:embed="rId3"/>
          <a:stretch>
            <a:fillRect/>
          </a:stretch>
        </p:blipFill>
        <p:spPr>
          <a:xfrm>
            <a:off x="3673740" y="272143"/>
            <a:ext cx="1584248" cy="140826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pic>
        <p:nvPicPr>
          <p:cNvPr id="3" name="Image 0" descr="logo.png"/>
          <p:cNvPicPr>
            <a:picLocks noChangeAspect="1"/>
          </p:cNvPicPr>
          <p:nvPr/>
        </p:nvPicPr>
        <p:blipFill>
          <a:blip r:embed="rId3"/>
          <a:stretch>
            <a:fillRect/>
          </a:stretch>
        </p:blipFill>
        <p:spPr>
          <a:xfrm>
            <a:off x="7557119" y="0"/>
            <a:ext cx="1632881" cy="1455821"/>
          </a:xfrm>
          <a:prstGeom prst="rect">
            <a:avLst/>
          </a:prstGeom>
        </p:spPr>
      </p:pic>
      <p:sp>
        <p:nvSpPr>
          <p:cNvPr id="2" name="Text 0"/>
          <p:cNvSpPr/>
          <p:nvPr/>
        </p:nvSpPr>
        <p:spPr>
          <a:xfrm>
            <a:off x="-1028143" y="-882434"/>
            <a:ext cx="3657600" cy="2926080"/>
          </a:xfrm>
          <a:prstGeom prst="rect">
            <a:avLst/>
          </a:prstGeom>
          <a:noFill/>
          <a:ln/>
        </p:spPr>
        <p:txBody>
          <a:bodyPr wrap="square" lIns="0" tIns="0" rIns="0" bIns="0" rtlCol="0" anchor="ctr"/>
          <a:lstStyle/>
          <a:p>
            <a:pPr marL="0" indent="0" algn="l">
              <a:buNone/>
            </a:pPr>
            <a:endParaRPr lang="en-US" sz="17000"/>
          </a:p>
        </p:txBody>
      </p:sp>
      <p:sp>
        <p:nvSpPr>
          <p:cNvPr id="4" name="Text 1"/>
          <p:cNvSpPr/>
          <p:nvPr/>
        </p:nvSpPr>
        <p:spPr>
          <a:xfrm>
            <a:off x="548640" y="156610"/>
            <a:ext cx="7315200" cy="685800"/>
          </a:xfrm>
          <a:prstGeom prst="rect">
            <a:avLst/>
          </a:prstGeom>
          <a:noFill/>
          <a:ln/>
        </p:spPr>
        <p:txBody>
          <a:bodyPr wrap="square" lIns="0" tIns="0" rIns="0" bIns="0" rtlCol="0" anchor="ctr"/>
          <a:lstStyle/>
          <a:p>
            <a:pPr marL="0" indent="0" algn="l">
              <a:buNone/>
            </a:pPr>
            <a:r>
              <a:rPr lang="en-US" sz="2600" b="1" dirty="0" err="1">
                <a:solidFill>
                  <a:srgbClr val="1B2D63"/>
                </a:solidFill>
                <a:latin typeface="Cambria" pitchFamily="34" charset="0"/>
                <a:ea typeface="Cambria" pitchFamily="34" charset="-122"/>
                <a:cs typeface="Cambria" pitchFamily="34" charset="-120"/>
              </a:rPr>
              <a:t>Bölümümüz</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Hakkında</a:t>
            </a:r>
            <a:endParaRPr lang="en-US" sz="2600" dirty="0"/>
          </a:p>
        </p:txBody>
      </p:sp>
      <p:sp>
        <p:nvSpPr>
          <p:cNvPr id="5" name="Text 2"/>
          <p:cNvSpPr/>
          <p:nvPr/>
        </p:nvSpPr>
        <p:spPr>
          <a:xfrm>
            <a:off x="408878" y="1112833"/>
            <a:ext cx="7653670" cy="3436865"/>
          </a:xfrm>
          <a:prstGeom prst="rect">
            <a:avLst/>
          </a:prstGeom>
          <a:noFill/>
          <a:ln/>
        </p:spPr>
        <p:txBody>
          <a:bodyPr wrap="square" rtlCol="0" anchor="t"/>
          <a:lstStyle/>
          <a:p>
            <a:pPr marL="285750" indent="-285750">
              <a:lnSpc>
                <a:spcPct val="108000"/>
              </a:lnSpc>
              <a:spcAft>
                <a:spcPts val="1200"/>
              </a:spcAft>
              <a:buSzPct val="100000"/>
              <a:buFont typeface="Arial" panose="020B0604020202020204" pitchFamily="34" charset="0"/>
              <a:buChar char="•"/>
            </a:pPr>
            <a:r>
              <a:rPr lang="tr-TR" sz="1500" dirty="0"/>
              <a:t>Yeni medya ve iletişim; dijital teknolojiler aracılığıyla bireyler, topluluklar ve kurumlar arasında bilgi, içerik ve etkileşimin üretilmesini, paylaşılmasını ve analiz edilmesini inceleyen, iletişim süreçlerini teknolojik, kültürel ve toplumsal boyutlarıyla ele alan </a:t>
            </a:r>
            <a:r>
              <a:rPr lang="tr-TR" sz="1500" dirty="0" err="1"/>
              <a:t>disiplinlerarası</a:t>
            </a:r>
            <a:r>
              <a:rPr lang="tr-TR" sz="1500" dirty="0"/>
              <a:t> bir çalışma alanıdır. </a:t>
            </a:r>
          </a:p>
          <a:p>
            <a:pPr marL="285750" indent="-285750">
              <a:lnSpc>
                <a:spcPct val="108000"/>
              </a:lnSpc>
              <a:spcAft>
                <a:spcPts val="1200"/>
              </a:spcAft>
              <a:buSzPct val="100000"/>
              <a:buFont typeface="Arial" panose="020B0604020202020204" pitchFamily="34" charset="0"/>
              <a:buChar char="•"/>
            </a:pPr>
            <a:r>
              <a:rPr lang="tr-TR" sz="1500" b="1" dirty="0"/>
              <a:t>Amacımız</a:t>
            </a:r>
            <a:r>
              <a:rPr lang="tr-TR" sz="1500" dirty="0"/>
              <a:t>, İletişim ve bilgi çağının toplumunu anlamayı ve dönüştürmeyi hedefleyen entelektüeller ve profesyoneller yetiştirmektir.</a:t>
            </a:r>
          </a:p>
          <a:p>
            <a:pPr marL="285750" indent="-285750">
              <a:lnSpc>
                <a:spcPct val="108000"/>
              </a:lnSpc>
              <a:spcAft>
                <a:spcPts val="1200"/>
              </a:spcAft>
              <a:buSzPct val="100000"/>
              <a:buFont typeface="Arial" panose="020B0604020202020204" pitchFamily="34" charset="0"/>
              <a:buChar char="•"/>
            </a:pPr>
            <a:r>
              <a:rPr lang="tr-TR" sz="1500" dirty="0"/>
              <a:t>Bölümümüzü öne çıkaran başlıca özellikler; </a:t>
            </a:r>
            <a:r>
              <a:rPr lang="tr-TR" sz="1500" b="1" dirty="0"/>
              <a:t>güçlü akademik kadro, uygulama odaklı eğitim, lisans düzeyinde araştırma deneyimi, zorunlu staj ve proje çalışmaları ile Erasmus+ öğrenim ve staj olanaklarıdır.</a:t>
            </a:r>
            <a:r>
              <a:rPr lang="tr-TR" sz="1500" dirty="0"/>
              <a:t> </a:t>
            </a:r>
          </a:p>
          <a:p>
            <a:pPr marL="285750" indent="-285750">
              <a:lnSpc>
                <a:spcPct val="108000"/>
              </a:lnSpc>
              <a:spcAft>
                <a:spcPts val="1200"/>
              </a:spcAft>
              <a:buSzPct val="100000"/>
              <a:buFont typeface="Arial" panose="020B0604020202020204" pitchFamily="34" charset="0"/>
              <a:buChar char="•"/>
            </a:pPr>
            <a:r>
              <a:rPr lang="tr-TR" sz="1500" dirty="0"/>
              <a:t>Bölümümüz eğitim dili 2026-2027 eğitim öğretim yılı itibariyle </a:t>
            </a:r>
            <a:r>
              <a:rPr lang="tr-TR" sz="1500" b="1" dirty="0"/>
              <a:t>%100 </a:t>
            </a:r>
            <a:r>
              <a:rPr lang="tr-TR" sz="1500" b="1" dirty="0" err="1"/>
              <a:t>Türkçe’dir</a:t>
            </a:r>
            <a:r>
              <a:rPr lang="tr-TR" sz="1500" b="1" dirty="0"/>
              <a:t>. </a:t>
            </a:r>
            <a:r>
              <a:rPr lang="tr-TR" sz="1500" dirty="0"/>
              <a:t> </a:t>
            </a:r>
            <a:endParaRPr lang="en-US" sz="1500" dirty="0">
              <a:solidFill>
                <a:srgbClr val="33415C"/>
              </a:solidFill>
              <a:latin typeface="Calibri" pitchFamily="34" charset="0"/>
              <a:ea typeface="Calibri" pitchFamily="34" charset="-122"/>
              <a:cs typeface="Calibri" pitchFamily="34" charset="-120"/>
            </a:endParaRPr>
          </a:p>
        </p:txBody>
      </p:sp>
      <p:sp>
        <p:nvSpPr>
          <p:cNvPr id="6" name="Text 3"/>
          <p:cNvSpPr/>
          <p:nvPr/>
        </p:nvSpPr>
        <p:spPr>
          <a:xfrm>
            <a:off x="548640" y="4869180"/>
            <a:ext cx="7315200" cy="274320"/>
          </a:xfrm>
          <a:prstGeom prst="rect">
            <a:avLst/>
          </a:prstGeom>
          <a:noFill/>
          <a:ln/>
        </p:spPr>
        <p:txBody>
          <a:bodyPr wrap="square" lIns="0" tIns="0" rIns="0" bIns="0" rtlCol="0" anchor="ctr"/>
          <a:lstStyle/>
          <a:p>
            <a:pPr marL="0" indent="0" algn="l">
              <a:buNone/>
            </a:pPr>
            <a:r>
              <a:rPr lang="tr-TR" sz="1000" kern="0" spc="200" dirty="0">
                <a:solidFill>
                  <a:srgbClr val="6B7280"/>
                </a:solidFill>
                <a:latin typeface="Calibri" pitchFamily="34" charset="0"/>
                <a:ea typeface="Calibri" pitchFamily="34" charset="-122"/>
                <a:cs typeface="Calibri" pitchFamily="34" charset="-120"/>
              </a:rPr>
              <a:t>YENİ MEDYA VE İLETİŞİM </a:t>
            </a:r>
            <a:r>
              <a:rPr lang="en-US" sz="1000" kern="0" spc="200" dirty="0">
                <a:solidFill>
                  <a:srgbClr val="6B7280"/>
                </a:solidFill>
                <a:latin typeface="Calibri" pitchFamily="34" charset="0"/>
                <a:ea typeface="Calibri" pitchFamily="34" charset="-122"/>
                <a:cs typeface="Calibri" pitchFamily="34" charset="-120"/>
              </a:rPr>
              <a:t>BÖLÜMÜ</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pic>
        <p:nvPicPr>
          <p:cNvPr id="7" name="Image 0" descr="logo.png">
            <a:extLst>
              <a:ext uri="{FF2B5EF4-FFF2-40B4-BE49-F238E27FC236}">
                <a16:creationId xmlns:a16="http://schemas.microsoft.com/office/drawing/2014/main" id="{DB11A82A-42B4-E429-92A5-6D148113751F}"/>
              </a:ext>
            </a:extLst>
          </p:cNvPr>
          <p:cNvPicPr>
            <a:picLocks noChangeAspect="1"/>
          </p:cNvPicPr>
          <p:nvPr/>
        </p:nvPicPr>
        <p:blipFill>
          <a:blip r:embed="rId3"/>
          <a:stretch>
            <a:fillRect/>
          </a:stretch>
        </p:blipFill>
        <p:spPr>
          <a:xfrm>
            <a:off x="7817931" y="0"/>
            <a:ext cx="1371977" cy="1223208"/>
          </a:xfrm>
          <a:prstGeom prst="rect">
            <a:avLst/>
          </a:prstGeom>
        </p:spPr>
      </p:pic>
      <p:sp>
        <p:nvSpPr>
          <p:cNvPr id="4" name="Text 1"/>
          <p:cNvSpPr/>
          <p:nvPr/>
        </p:nvSpPr>
        <p:spPr>
          <a:xfrm>
            <a:off x="350709" y="0"/>
            <a:ext cx="7315200" cy="685800"/>
          </a:xfrm>
          <a:prstGeom prst="rect">
            <a:avLst/>
          </a:prstGeom>
          <a:noFill/>
          <a:ln/>
        </p:spPr>
        <p:txBody>
          <a:bodyPr wrap="square" lIns="0" tIns="0" rIns="0" bIns="0" rtlCol="0" anchor="ctr"/>
          <a:lstStyle/>
          <a:p>
            <a:pPr marL="0" indent="0" algn="l">
              <a:buNone/>
            </a:pPr>
            <a:r>
              <a:rPr lang="en-US" sz="2600" b="1" dirty="0" err="1">
                <a:solidFill>
                  <a:srgbClr val="1B2D63"/>
                </a:solidFill>
                <a:latin typeface="Cambria" pitchFamily="34" charset="0"/>
                <a:ea typeface="Cambria" pitchFamily="34" charset="-122"/>
                <a:cs typeface="Cambria" pitchFamily="34" charset="-120"/>
              </a:rPr>
              <a:t>Eğitim</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Programı</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ve</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Müfredat</a:t>
            </a:r>
            <a:endParaRPr lang="en-US" sz="2600" dirty="0"/>
          </a:p>
        </p:txBody>
      </p:sp>
      <p:sp>
        <p:nvSpPr>
          <p:cNvPr id="5" name="Text 2"/>
          <p:cNvSpPr/>
          <p:nvPr/>
        </p:nvSpPr>
        <p:spPr>
          <a:xfrm>
            <a:off x="350709" y="784412"/>
            <a:ext cx="7863840" cy="4414267"/>
          </a:xfrm>
          <a:prstGeom prst="rect">
            <a:avLst/>
          </a:prstGeom>
          <a:noFill/>
          <a:ln/>
        </p:spPr>
        <p:txBody>
          <a:bodyPr wrap="square" lIns="91440" tIns="45720" rIns="91440" bIns="45720" rtlCol="0" anchor="t"/>
          <a:lstStyle/>
          <a:p>
            <a:r>
              <a:rPr lang="tr-TR" sz="1300" b="1" dirty="0"/>
              <a:t>4 Yıllık Lisans Eğitimi</a:t>
            </a:r>
          </a:p>
          <a:p>
            <a:pPr marL="285750" indent="-285750">
              <a:buFont typeface="Arial" panose="020B0604020202020204" pitchFamily="34" charset="0"/>
              <a:buChar char="•"/>
            </a:pPr>
            <a:r>
              <a:rPr lang="tr-TR" sz="1300" dirty="0"/>
              <a:t>Dijital iletişim sektörünün güncel ihtiyaçları ve uluslararası eğitim standartları doğrultusunda hazırlanan müfredatımız; kuramsal dersleri uygulamalı atölyeler, proje çalışmaları, sektör iş birlikleri ve staj olanaklarıyla destekleyerek öğrencilerimizi yaratıcı endüstrilere, medya sektörüne ve akademik yaşama hazırlamaktadır.</a:t>
            </a:r>
          </a:p>
          <a:p>
            <a:endParaRPr lang="tr-TR" sz="1300" dirty="0"/>
          </a:p>
          <a:p>
            <a:r>
              <a:rPr lang="tr-TR" sz="1300" b="1" dirty="0"/>
              <a:t>Temel ve Uygulamalı Dersler</a:t>
            </a:r>
          </a:p>
          <a:p>
            <a:pPr marL="285750" indent="-285750">
              <a:buFont typeface="Arial" panose="020B0604020202020204" pitchFamily="34" charset="0"/>
              <a:buChar char="•"/>
            </a:pPr>
            <a:r>
              <a:rPr lang="tr-TR" sz="1300" dirty="0"/>
              <a:t>İletişime Giriş, Sosyal Bilimlerde Temel Kavramlar, Medya Çalışmalarına Giriş, İletişim Sosyolojisi, Kitle İletişim kuramları gibi teorik alanların yanı sıra; Medya Yapımı, Görsel Tasarım, Yaratıcı Yazarlık, Pazarlama İletişimi, Dijital Sanat, Dijital İçerik Üretimi, Dijital Kampanya Tasarımı ve Zorunlu Staj dersleriyle teori ve uygulama bir arada sunulmaktadır.</a:t>
            </a:r>
          </a:p>
          <a:p>
            <a:endParaRPr lang="tr-TR" sz="1300" dirty="0"/>
          </a:p>
          <a:p>
            <a:r>
              <a:rPr lang="tr-TR" sz="1300" b="1" dirty="0"/>
              <a:t>Seçmeli Ders Olanakları</a:t>
            </a:r>
          </a:p>
          <a:p>
            <a:pPr marL="285750" indent="-285750">
              <a:buFont typeface="Arial" panose="020B0604020202020204" pitchFamily="34" charset="0"/>
              <a:buChar char="•"/>
            </a:pPr>
            <a:r>
              <a:rPr lang="tr-TR" sz="1300" dirty="0"/>
              <a:t>Yaratıcı Emek, </a:t>
            </a:r>
            <a:r>
              <a:rPr lang="tr-TR" sz="1300" dirty="0" err="1"/>
              <a:t>Transmedya</a:t>
            </a:r>
            <a:r>
              <a:rPr lang="tr-TR" sz="1300" dirty="0"/>
              <a:t> Hikaye Anlatımı, Podcast Yayıncılığı, Oyun Tabanlı Stratejiler, Video Oyunları ve Sinema ve daha birçok seçmeli ders ile öğrencilerimizin ilgi alanlarına göre eğitimlerini zenginleştirmeleri desteklenmektedir.</a:t>
            </a:r>
          </a:p>
          <a:p>
            <a:endParaRPr lang="tr-TR" sz="1300" dirty="0"/>
          </a:p>
          <a:p>
            <a:r>
              <a:rPr lang="tr-TR" sz="1300" b="1" dirty="0"/>
              <a:t>Çift Anadal ve </a:t>
            </a:r>
            <a:r>
              <a:rPr lang="tr-TR" sz="1300" b="1" dirty="0" err="1"/>
              <a:t>Yandal</a:t>
            </a:r>
            <a:endParaRPr lang="tr-TR" sz="1300" b="1" dirty="0"/>
          </a:p>
          <a:p>
            <a:pPr marL="285750" indent="-285750">
              <a:buFont typeface="Arial" panose="020B0604020202020204" pitchFamily="34" charset="0"/>
              <a:buChar char="•"/>
            </a:pPr>
            <a:r>
              <a:rPr lang="tr-TR" sz="1300" dirty="0"/>
              <a:t>Öğrencilerimiz, ilgili yönetmelikler ve kontenjanlar doğrultusunda üniversitemizin farklı bölümlerinde Çift Anadal (ÇAP) ve </a:t>
            </a:r>
            <a:r>
              <a:rPr lang="tr-TR" sz="1300" dirty="0" err="1"/>
              <a:t>Yandal</a:t>
            </a:r>
            <a:r>
              <a:rPr lang="tr-TR" sz="1300" dirty="0"/>
              <a:t> programlarından yararlanabilmektedir.</a:t>
            </a:r>
          </a:p>
          <a:p>
            <a:pPr>
              <a:lnSpc>
                <a:spcPct val="108000"/>
              </a:lnSpc>
              <a:spcAft>
                <a:spcPts val="1200"/>
              </a:spcAft>
              <a:buSzPct val="100000"/>
            </a:pPr>
            <a:endParaRPr lang="en-US" sz="1500" dirty="0"/>
          </a:p>
        </p:txBody>
      </p:sp>
      <p:sp>
        <p:nvSpPr>
          <p:cNvPr id="2" name="Text 3">
            <a:extLst>
              <a:ext uri="{FF2B5EF4-FFF2-40B4-BE49-F238E27FC236}">
                <a16:creationId xmlns:a16="http://schemas.microsoft.com/office/drawing/2014/main" id="{EDD3659C-EFE1-49B7-0B53-D11D9CE59EEE}"/>
              </a:ext>
            </a:extLst>
          </p:cNvPr>
          <p:cNvSpPr/>
          <p:nvPr/>
        </p:nvSpPr>
        <p:spPr>
          <a:xfrm>
            <a:off x="548640" y="4869180"/>
            <a:ext cx="7315200" cy="274320"/>
          </a:xfrm>
          <a:prstGeom prst="rect">
            <a:avLst/>
          </a:prstGeom>
          <a:noFill/>
          <a:ln/>
        </p:spPr>
        <p:txBody>
          <a:bodyPr wrap="square" lIns="0" tIns="0" rIns="0" bIns="0" rtlCol="0" anchor="ctr"/>
          <a:lstStyle/>
          <a:p>
            <a:pPr marL="0" indent="0" algn="l">
              <a:buNone/>
            </a:pPr>
            <a:r>
              <a:rPr lang="tr-TR" sz="1000" kern="0" spc="200" dirty="0">
                <a:solidFill>
                  <a:srgbClr val="6B7280"/>
                </a:solidFill>
                <a:latin typeface="Calibri" pitchFamily="34" charset="0"/>
                <a:ea typeface="Calibri" pitchFamily="34" charset="-122"/>
                <a:cs typeface="Calibri" pitchFamily="34" charset="-120"/>
              </a:rPr>
              <a:t>YENİ MEDYA VE İLETİŞİM </a:t>
            </a:r>
            <a:r>
              <a:rPr lang="en-US" sz="1000" kern="0" spc="200" dirty="0">
                <a:solidFill>
                  <a:srgbClr val="6B7280"/>
                </a:solidFill>
                <a:latin typeface="Calibri" pitchFamily="34" charset="0"/>
                <a:ea typeface="Calibri" pitchFamily="34" charset="-122"/>
                <a:cs typeface="Calibri" pitchFamily="34" charset="-120"/>
              </a:rPr>
              <a:t>BÖLÜMÜ</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7DF2C9D-6C23-C974-1EBA-FE6132B17F21}"/>
            </a:ext>
          </a:extLst>
        </p:cNvPr>
        <p:cNvGrpSpPr/>
        <p:nvPr/>
      </p:nvGrpSpPr>
      <p:grpSpPr>
        <a:xfrm>
          <a:off x="0" y="0"/>
          <a:ext cx="0" cy="0"/>
          <a:chOff x="0" y="0"/>
          <a:chExt cx="0" cy="0"/>
        </a:xfrm>
      </p:grpSpPr>
      <p:pic>
        <p:nvPicPr>
          <p:cNvPr id="7" name="Image 0" descr="logo.png">
            <a:extLst>
              <a:ext uri="{FF2B5EF4-FFF2-40B4-BE49-F238E27FC236}">
                <a16:creationId xmlns:a16="http://schemas.microsoft.com/office/drawing/2014/main" id="{CBBBA603-8A82-A064-1845-02371277D547}"/>
              </a:ext>
            </a:extLst>
          </p:cNvPr>
          <p:cNvPicPr>
            <a:picLocks noChangeAspect="1"/>
          </p:cNvPicPr>
          <p:nvPr/>
        </p:nvPicPr>
        <p:blipFill>
          <a:blip r:embed="rId3"/>
          <a:stretch>
            <a:fillRect/>
          </a:stretch>
        </p:blipFill>
        <p:spPr>
          <a:xfrm>
            <a:off x="6987469" y="13457"/>
            <a:ext cx="2156531" cy="1897251"/>
          </a:xfrm>
          <a:prstGeom prst="rect">
            <a:avLst/>
          </a:prstGeom>
        </p:spPr>
      </p:pic>
      <p:sp>
        <p:nvSpPr>
          <p:cNvPr id="4" name="Text 1">
            <a:extLst>
              <a:ext uri="{FF2B5EF4-FFF2-40B4-BE49-F238E27FC236}">
                <a16:creationId xmlns:a16="http://schemas.microsoft.com/office/drawing/2014/main" id="{41CDBE60-F0D1-D8D5-1391-AEE0E7F835D4}"/>
              </a:ext>
            </a:extLst>
          </p:cNvPr>
          <p:cNvSpPr/>
          <p:nvPr/>
        </p:nvSpPr>
        <p:spPr>
          <a:xfrm>
            <a:off x="304675" y="150653"/>
            <a:ext cx="7315200" cy="685800"/>
          </a:xfrm>
          <a:prstGeom prst="rect">
            <a:avLst/>
          </a:prstGeom>
          <a:noFill/>
          <a:ln/>
        </p:spPr>
        <p:txBody>
          <a:bodyPr wrap="square" lIns="0" tIns="0" rIns="0" bIns="0" rtlCol="0" anchor="ctr"/>
          <a:lstStyle/>
          <a:p>
            <a:pPr marL="0" indent="0" algn="l">
              <a:buNone/>
            </a:pPr>
            <a:r>
              <a:rPr lang="en-US" sz="2600" b="1" dirty="0" err="1">
                <a:solidFill>
                  <a:srgbClr val="1B2D63"/>
                </a:solidFill>
                <a:latin typeface="Cambria" pitchFamily="34" charset="0"/>
                <a:ea typeface="Cambria" pitchFamily="34" charset="-122"/>
                <a:cs typeface="Cambria" pitchFamily="34" charset="-120"/>
              </a:rPr>
              <a:t>Akademik</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Kadro</a:t>
            </a:r>
            <a:endParaRPr lang="en-US" sz="2600" dirty="0"/>
          </a:p>
        </p:txBody>
      </p:sp>
      <p:sp>
        <p:nvSpPr>
          <p:cNvPr id="5" name="Text 2">
            <a:extLst>
              <a:ext uri="{FF2B5EF4-FFF2-40B4-BE49-F238E27FC236}">
                <a16:creationId xmlns:a16="http://schemas.microsoft.com/office/drawing/2014/main" id="{D56806FE-0792-1F30-27B0-9B303D85232C}"/>
              </a:ext>
            </a:extLst>
          </p:cNvPr>
          <p:cNvSpPr/>
          <p:nvPr/>
        </p:nvSpPr>
        <p:spPr>
          <a:xfrm>
            <a:off x="304675" y="1344168"/>
            <a:ext cx="8534649" cy="3685032"/>
          </a:xfrm>
          <a:prstGeom prst="rect">
            <a:avLst/>
          </a:prstGeom>
          <a:noFill/>
          <a:ln/>
        </p:spPr>
        <p:txBody>
          <a:bodyPr wrap="square" rtlCol="0" anchor="t"/>
          <a:lstStyle/>
          <a:p>
            <a:pPr marL="171450" indent="-171450">
              <a:buFont typeface="Arial" panose="020B0604020202020204" pitchFamily="34" charset="0"/>
              <a:buChar char="•"/>
            </a:pPr>
            <a:endParaRPr lang="en-US" sz="1500" dirty="0"/>
          </a:p>
        </p:txBody>
      </p:sp>
      <p:sp>
        <p:nvSpPr>
          <p:cNvPr id="6" name="Text 3">
            <a:extLst>
              <a:ext uri="{FF2B5EF4-FFF2-40B4-BE49-F238E27FC236}">
                <a16:creationId xmlns:a16="http://schemas.microsoft.com/office/drawing/2014/main" id="{BCA31399-2402-501E-A5A0-2D0C880CF535}"/>
              </a:ext>
            </a:extLst>
          </p:cNvPr>
          <p:cNvSpPr/>
          <p:nvPr/>
        </p:nvSpPr>
        <p:spPr>
          <a:xfrm>
            <a:off x="524577" y="4813966"/>
            <a:ext cx="7315200" cy="274320"/>
          </a:xfrm>
          <a:prstGeom prst="rect">
            <a:avLst/>
          </a:prstGeom>
          <a:noFill/>
          <a:ln/>
        </p:spPr>
        <p:txBody>
          <a:bodyPr wrap="square" lIns="0" tIns="0" rIns="0" bIns="0" rtlCol="0" anchor="ctr"/>
          <a:lstStyle/>
          <a:p>
            <a:pPr marL="0" indent="0" algn="l">
              <a:buNone/>
            </a:pPr>
            <a:r>
              <a:rPr lang="tr-TR" sz="1000" kern="0" spc="200" dirty="0">
                <a:solidFill>
                  <a:srgbClr val="6B7280"/>
                </a:solidFill>
                <a:latin typeface="Calibri" pitchFamily="34" charset="0"/>
                <a:ea typeface="Calibri" pitchFamily="34" charset="-122"/>
                <a:cs typeface="Calibri" pitchFamily="34" charset="-120"/>
              </a:rPr>
              <a:t>YENİ MEDYA VE İLETİŞİM</a:t>
            </a:r>
            <a:r>
              <a:rPr lang="en-US" sz="1000" kern="0" spc="200" dirty="0">
                <a:solidFill>
                  <a:srgbClr val="6B7280"/>
                </a:solidFill>
                <a:latin typeface="Calibri" pitchFamily="34" charset="0"/>
                <a:ea typeface="Calibri" pitchFamily="34" charset="-122"/>
                <a:cs typeface="Calibri" pitchFamily="34" charset="-120"/>
              </a:rPr>
              <a:t> BÖLÜMÜ</a:t>
            </a:r>
            <a:endParaRPr lang="en-US" sz="1000" dirty="0"/>
          </a:p>
        </p:txBody>
      </p:sp>
      <p:sp>
        <p:nvSpPr>
          <p:cNvPr id="2" name="Metin kutusu 1">
            <a:extLst>
              <a:ext uri="{FF2B5EF4-FFF2-40B4-BE49-F238E27FC236}">
                <a16:creationId xmlns:a16="http://schemas.microsoft.com/office/drawing/2014/main" id="{F1579E1F-A828-833F-E7D6-6360A0E17624}"/>
              </a:ext>
            </a:extLst>
          </p:cNvPr>
          <p:cNvSpPr txBox="1"/>
          <p:nvPr/>
        </p:nvSpPr>
        <p:spPr>
          <a:xfrm>
            <a:off x="678479" y="3300839"/>
            <a:ext cx="3028481" cy="1200329"/>
          </a:xfrm>
          <a:prstGeom prst="rect">
            <a:avLst/>
          </a:prstGeom>
          <a:noFill/>
        </p:spPr>
        <p:txBody>
          <a:bodyPr wrap="square" rtlCol="0">
            <a:spAutoFit/>
          </a:bodyPr>
          <a:lstStyle/>
          <a:p>
            <a:r>
              <a:rPr lang="tr-TR" sz="1200" dirty="0"/>
              <a:t>Prof. Dr. İbrahim SEZGÜL</a:t>
            </a:r>
          </a:p>
          <a:p>
            <a:r>
              <a:rPr lang="tr-TR" sz="1200" dirty="0"/>
              <a:t>Yeni Medya ve İletişim (İngilizce) Bölüm Başkanı</a:t>
            </a:r>
          </a:p>
          <a:p>
            <a:br>
              <a:rPr lang="tr-TR" sz="1200" dirty="0"/>
            </a:br>
            <a:r>
              <a:rPr lang="tr-TR" sz="1200" i="1" dirty="0"/>
              <a:t>Felsefe, Etik, Siyaset Bilimi, Kamu Yönetimi, Halkla İlişkiler, Reklamcılık, Medya ve İletişim</a:t>
            </a:r>
            <a:endParaRPr lang="tr-TR" sz="1200" dirty="0"/>
          </a:p>
        </p:txBody>
      </p:sp>
      <p:sp>
        <p:nvSpPr>
          <p:cNvPr id="3" name="Metin kutusu 2">
            <a:extLst>
              <a:ext uri="{FF2B5EF4-FFF2-40B4-BE49-F238E27FC236}">
                <a16:creationId xmlns:a16="http://schemas.microsoft.com/office/drawing/2014/main" id="{C31548CF-E11D-00CA-ECB5-8EF2BB8BDFE0}"/>
              </a:ext>
            </a:extLst>
          </p:cNvPr>
          <p:cNvSpPr txBox="1"/>
          <p:nvPr/>
        </p:nvSpPr>
        <p:spPr>
          <a:xfrm>
            <a:off x="5207200" y="3300899"/>
            <a:ext cx="2898449" cy="1384995"/>
          </a:xfrm>
          <a:prstGeom prst="rect">
            <a:avLst/>
          </a:prstGeom>
          <a:noFill/>
        </p:spPr>
        <p:txBody>
          <a:bodyPr wrap="square" rtlCol="0">
            <a:spAutoFit/>
          </a:bodyPr>
          <a:lstStyle/>
          <a:p>
            <a:r>
              <a:rPr lang="tr-TR" sz="1200" dirty="0"/>
              <a:t>Dr. Öğr. Üyesi Çiğdem ÖZKAN SEV</a:t>
            </a:r>
          </a:p>
          <a:p>
            <a:r>
              <a:rPr lang="tr-TR" sz="1200" dirty="0"/>
              <a:t>Yeni Medya ve İletişim (İngilizce) Bölüm Başkan Yardımcısı</a:t>
            </a:r>
          </a:p>
          <a:p>
            <a:br>
              <a:rPr lang="tr-TR" sz="1200" dirty="0"/>
            </a:br>
            <a:r>
              <a:rPr lang="tr-TR" sz="1200" i="1" dirty="0"/>
              <a:t>Kurumsal İletişim, iletişim stratejileri, gazetecilik, oyunlaştırma, dijital medya, podcast.</a:t>
            </a:r>
            <a:endParaRPr lang="tr-TR" sz="1200" dirty="0"/>
          </a:p>
        </p:txBody>
      </p:sp>
      <p:sp>
        <p:nvSpPr>
          <p:cNvPr id="10" name="Metin kutusu 9">
            <a:extLst>
              <a:ext uri="{FF2B5EF4-FFF2-40B4-BE49-F238E27FC236}">
                <a16:creationId xmlns:a16="http://schemas.microsoft.com/office/drawing/2014/main" id="{FF4C1E9A-6066-1C1A-815C-1D554D2A58FC}"/>
              </a:ext>
            </a:extLst>
          </p:cNvPr>
          <p:cNvSpPr txBox="1"/>
          <p:nvPr/>
        </p:nvSpPr>
        <p:spPr>
          <a:xfrm>
            <a:off x="304675" y="878417"/>
            <a:ext cx="7028985" cy="584775"/>
          </a:xfrm>
          <a:prstGeom prst="rect">
            <a:avLst/>
          </a:prstGeom>
          <a:noFill/>
        </p:spPr>
        <p:txBody>
          <a:bodyPr wrap="square">
            <a:spAutoFit/>
          </a:bodyPr>
          <a:lstStyle/>
          <a:p>
            <a:pPr marL="171450" indent="-171450">
              <a:buFont typeface="Arial" panose="020B0604020202020204" pitchFamily="34" charset="0"/>
              <a:buChar char="•"/>
            </a:pPr>
            <a:r>
              <a:rPr lang="tr-TR" sz="1600" dirty="0"/>
              <a:t>Bölümümüz; farklı uzmanlık alanlarında çalışan, araştırma ve uygulamayı bir araya getiren güçlü bir akademik kadroya sahiptir. </a:t>
            </a:r>
            <a:endParaRPr lang="en-US" sz="1600" dirty="0"/>
          </a:p>
        </p:txBody>
      </p:sp>
      <p:pic>
        <p:nvPicPr>
          <p:cNvPr id="9" name="Resim 8" descr="giyim, kişi, şahıs, insan yüzü, adam, insan içeren bir resim&#10;&#10;Açıklama otomatik olarak oluşturuldu">
            <a:extLst>
              <a:ext uri="{FF2B5EF4-FFF2-40B4-BE49-F238E27FC236}">
                <a16:creationId xmlns:a16="http://schemas.microsoft.com/office/drawing/2014/main" id="{BE7DD28A-3DD8-093E-D611-71091025E76E}"/>
              </a:ext>
            </a:extLst>
          </p:cNvPr>
          <p:cNvPicPr>
            <a:picLocks noChangeAspect="1"/>
          </p:cNvPicPr>
          <p:nvPr/>
        </p:nvPicPr>
        <p:blipFill>
          <a:blip r:embed="rId4"/>
          <a:stretch>
            <a:fillRect/>
          </a:stretch>
        </p:blipFill>
        <p:spPr>
          <a:xfrm>
            <a:off x="785015" y="1928943"/>
            <a:ext cx="1325274" cy="1325274"/>
          </a:xfrm>
          <a:prstGeom prst="rect">
            <a:avLst/>
          </a:prstGeom>
        </p:spPr>
      </p:pic>
      <p:pic>
        <p:nvPicPr>
          <p:cNvPr id="12" name="Resim 11" descr="insan yüzü, kişi, şahıs, giyim, kol, paça içeren bir resim&#10;&#10;Açıklama otomatik olarak oluşturuldu">
            <a:extLst>
              <a:ext uri="{FF2B5EF4-FFF2-40B4-BE49-F238E27FC236}">
                <a16:creationId xmlns:a16="http://schemas.microsoft.com/office/drawing/2014/main" id="{45F9BB35-658C-D90C-A5A5-1809C63AF1FC}"/>
              </a:ext>
            </a:extLst>
          </p:cNvPr>
          <p:cNvPicPr>
            <a:picLocks noChangeAspect="1"/>
          </p:cNvPicPr>
          <p:nvPr/>
        </p:nvPicPr>
        <p:blipFill>
          <a:blip r:embed="rId5"/>
          <a:stretch>
            <a:fillRect/>
          </a:stretch>
        </p:blipFill>
        <p:spPr>
          <a:xfrm>
            <a:off x="5331151" y="1910708"/>
            <a:ext cx="1325274" cy="1325274"/>
          </a:xfrm>
          <a:prstGeom prst="rect">
            <a:avLst/>
          </a:prstGeom>
        </p:spPr>
      </p:pic>
    </p:spTree>
    <p:extLst>
      <p:ext uri="{BB962C8B-B14F-4D97-AF65-F5344CB8AC3E}">
        <p14:creationId xmlns:p14="http://schemas.microsoft.com/office/powerpoint/2010/main" val="294435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306EA406-FA37-669F-CAD6-8988250CD34C}"/>
            </a:ext>
          </a:extLst>
        </p:cNvPr>
        <p:cNvGrpSpPr/>
        <p:nvPr/>
      </p:nvGrpSpPr>
      <p:grpSpPr>
        <a:xfrm>
          <a:off x="0" y="0"/>
          <a:ext cx="0" cy="0"/>
          <a:chOff x="0" y="0"/>
          <a:chExt cx="0" cy="0"/>
        </a:xfrm>
      </p:grpSpPr>
      <p:sp>
        <p:nvSpPr>
          <p:cNvPr id="5" name="Text 2">
            <a:extLst>
              <a:ext uri="{FF2B5EF4-FFF2-40B4-BE49-F238E27FC236}">
                <a16:creationId xmlns:a16="http://schemas.microsoft.com/office/drawing/2014/main" id="{AE0A20B7-7B57-2B54-22F6-95A551F27653}"/>
              </a:ext>
            </a:extLst>
          </p:cNvPr>
          <p:cNvSpPr/>
          <p:nvPr/>
        </p:nvSpPr>
        <p:spPr>
          <a:xfrm>
            <a:off x="304675" y="1236354"/>
            <a:ext cx="8534649" cy="3102523"/>
          </a:xfrm>
          <a:prstGeom prst="rect">
            <a:avLst/>
          </a:prstGeom>
          <a:noFill/>
          <a:ln/>
        </p:spPr>
        <p:txBody>
          <a:bodyPr wrap="square" rtlCol="0" anchor="t"/>
          <a:lstStyle/>
          <a:p>
            <a:endParaRPr lang="en-US" sz="1500"/>
          </a:p>
        </p:txBody>
      </p:sp>
      <p:sp>
        <p:nvSpPr>
          <p:cNvPr id="3" name="Metin kutusu 2">
            <a:extLst>
              <a:ext uri="{FF2B5EF4-FFF2-40B4-BE49-F238E27FC236}">
                <a16:creationId xmlns:a16="http://schemas.microsoft.com/office/drawing/2014/main" id="{3869EB26-314A-E883-E315-5F70DFBA0560}"/>
              </a:ext>
            </a:extLst>
          </p:cNvPr>
          <p:cNvSpPr txBox="1"/>
          <p:nvPr/>
        </p:nvSpPr>
        <p:spPr>
          <a:xfrm>
            <a:off x="1784347" y="1609944"/>
            <a:ext cx="2156531" cy="938719"/>
          </a:xfrm>
          <a:prstGeom prst="rect">
            <a:avLst/>
          </a:prstGeom>
          <a:noFill/>
        </p:spPr>
        <p:txBody>
          <a:bodyPr wrap="square" rtlCol="0">
            <a:spAutoFit/>
          </a:bodyPr>
          <a:lstStyle/>
          <a:p>
            <a:r>
              <a:rPr lang="tr-TR" sz="1100" dirty="0"/>
              <a:t>Dr. Öğr. Üyesi Serra SEZGİN</a:t>
            </a:r>
          </a:p>
          <a:p>
            <a:br>
              <a:rPr lang="tr-TR" sz="1100" dirty="0"/>
            </a:br>
            <a:r>
              <a:rPr lang="tr-TR" sz="1100" i="1" dirty="0"/>
              <a:t>Popüler medya, dijital oyun ekosistemi, yaratıcı emek, yaratıcı endüstrileri.</a:t>
            </a:r>
          </a:p>
        </p:txBody>
      </p:sp>
      <p:sp>
        <p:nvSpPr>
          <p:cNvPr id="8" name="Metin kutusu 7">
            <a:extLst>
              <a:ext uri="{FF2B5EF4-FFF2-40B4-BE49-F238E27FC236}">
                <a16:creationId xmlns:a16="http://schemas.microsoft.com/office/drawing/2014/main" id="{9D6B71BE-E3E7-0A40-0463-9C22FC5717A4}"/>
              </a:ext>
            </a:extLst>
          </p:cNvPr>
          <p:cNvSpPr txBox="1"/>
          <p:nvPr/>
        </p:nvSpPr>
        <p:spPr>
          <a:xfrm>
            <a:off x="1781446" y="2816180"/>
            <a:ext cx="2721687" cy="938719"/>
          </a:xfrm>
          <a:prstGeom prst="rect">
            <a:avLst/>
          </a:prstGeom>
          <a:noFill/>
        </p:spPr>
        <p:txBody>
          <a:bodyPr wrap="square" rtlCol="0">
            <a:spAutoFit/>
          </a:bodyPr>
          <a:lstStyle/>
          <a:p>
            <a:r>
              <a:rPr lang="tr-TR" sz="1100" dirty="0"/>
              <a:t>Dr. Öğr. Üyesi Yeliz DEDE ÖZDEMİR</a:t>
            </a:r>
          </a:p>
          <a:p>
            <a:br>
              <a:rPr lang="tr-TR" sz="1100" dirty="0"/>
            </a:br>
            <a:r>
              <a:rPr lang="tr-TR" sz="1100" i="1" dirty="0"/>
              <a:t>Mobil medya, teknoloji, toplumsal cinsiyet, dijital kültür, dijital eşitsizlikler, internet politikaları.</a:t>
            </a:r>
          </a:p>
        </p:txBody>
      </p:sp>
      <p:sp>
        <p:nvSpPr>
          <p:cNvPr id="14" name="Metin kutusu 13">
            <a:extLst>
              <a:ext uri="{FF2B5EF4-FFF2-40B4-BE49-F238E27FC236}">
                <a16:creationId xmlns:a16="http://schemas.microsoft.com/office/drawing/2014/main" id="{EC7213B7-B17D-A57D-F410-80B9E756B185}"/>
              </a:ext>
            </a:extLst>
          </p:cNvPr>
          <p:cNvSpPr txBox="1"/>
          <p:nvPr/>
        </p:nvSpPr>
        <p:spPr>
          <a:xfrm>
            <a:off x="6814909" y="425953"/>
            <a:ext cx="1875001" cy="938719"/>
          </a:xfrm>
          <a:prstGeom prst="rect">
            <a:avLst/>
          </a:prstGeom>
          <a:noFill/>
        </p:spPr>
        <p:txBody>
          <a:bodyPr wrap="square" rtlCol="0">
            <a:spAutoFit/>
          </a:bodyPr>
          <a:lstStyle/>
          <a:p>
            <a:r>
              <a:rPr lang="tr-TR" sz="1100" dirty="0"/>
              <a:t>Dr. Öğr. Üyesi Aycan ULUSAN</a:t>
            </a:r>
          </a:p>
          <a:p>
            <a:br>
              <a:rPr lang="tr-TR" sz="1100" dirty="0"/>
            </a:br>
            <a:r>
              <a:rPr lang="tr-TR" sz="1100" i="1" dirty="0"/>
              <a:t>Sosyal medya, dijitalleşme, marka iletişimi, siyasal iletişim.</a:t>
            </a:r>
          </a:p>
        </p:txBody>
      </p:sp>
      <p:sp>
        <p:nvSpPr>
          <p:cNvPr id="15" name="Metin kutusu 14">
            <a:extLst>
              <a:ext uri="{FF2B5EF4-FFF2-40B4-BE49-F238E27FC236}">
                <a16:creationId xmlns:a16="http://schemas.microsoft.com/office/drawing/2014/main" id="{5633F02F-9F5A-1D49-F972-77DC1BF6E00A}"/>
              </a:ext>
            </a:extLst>
          </p:cNvPr>
          <p:cNvSpPr txBox="1"/>
          <p:nvPr/>
        </p:nvSpPr>
        <p:spPr>
          <a:xfrm>
            <a:off x="6812891" y="1528072"/>
            <a:ext cx="1875001" cy="1107996"/>
          </a:xfrm>
          <a:prstGeom prst="rect">
            <a:avLst/>
          </a:prstGeom>
          <a:noFill/>
        </p:spPr>
        <p:txBody>
          <a:bodyPr wrap="square" rtlCol="0">
            <a:spAutoFit/>
          </a:bodyPr>
          <a:lstStyle/>
          <a:p>
            <a:r>
              <a:rPr lang="tr-TR" sz="1100" dirty="0"/>
              <a:t>Arş. Gör. Yiğit Batu MARADİT</a:t>
            </a:r>
          </a:p>
          <a:p>
            <a:br>
              <a:rPr lang="tr-TR" sz="1100" dirty="0"/>
            </a:br>
            <a:r>
              <a:rPr lang="tr-TR" sz="1100" i="1" dirty="0"/>
              <a:t>Gazetecilik, iletişimin ekonomi politiği, toplumsal hareketler ve medya, komplo teorileri ve medya.</a:t>
            </a:r>
          </a:p>
        </p:txBody>
      </p:sp>
      <p:cxnSp>
        <p:nvCxnSpPr>
          <p:cNvPr id="21" name="Düz Bağlayıcı 20">
            <a:extLst>
              <a:ext uri="{FF2B5EF4-FFF2-40B4-BE49-F238E27FC236}">
                <a16:creationId xmlns:a16="http://schemas.microsoft.com/office/drawing/2014/main" id="{3D7085EB-80E6-91CE-282E-C01AAA39EFEA}"/>
              </a:ext>
            </a:extLst>
          </p:cNvPr>
          <p:cNvCxnSpPr>
            <a:cxnSpLocks/>
          </p:cNvCxnSpPr>
          <p:nvPr/>
        </p:nvCxnSpPr>
        <p:spPr>
          <a:xfrm>
            <a:off x="4884234" y="0"/>
            <a:ext cx="0" cy="5143500"/>
          </a:xfrm>
          <a:prstGeom prst="line">
            <a:avLst/>
          </a:prstGeom>
        </p:spPr>
        <p:style>
          <a:lnRef idx="1">
            <a:schemeClr val="accent1"/>
          </a:lnRef>
          <a:fillRef idx="0">
            <a:schemeClr val="accent1"/>
          </a:fillRef>
          <a:effectRef idx="0">
            <a:schemeClr val="accent1"/>
          </a:effectRef>
          <a:fontRef idx="minor">
            <a:schemeClr val="tx1"/>
          </a:fontRef>
        </p:style>
      </p:cxnSp>
      <p:sp>
        <p:nvSpPr>
          <p:cNvPr id="25" name="Metin kutusu 24">
            <a:extLst>
              <a:ext uri="{FF2B5EF4-FFF2-40B4-BE49-F238E27FC236}">
                <a16:creationId xmlns:a16="http://schemas.microsoft.com/office/drawing/2014/main" id="{D487DFCE-D8F4-9BCA-A88F-596523745A32}"/>
              </a:ext>
            </a:extLst>
          </p:cNvPr>
          <p:cNvSpPr txBox="1"/>
          <p:nvPr/>
        </p:nvSpPr>
        <p:spPr>
          <a:xfrm>
            <a:off x="1782260" y="431785"/>
            <a:ext cx="2533467" cy="769441"/>
          </a:xfrm>
          <a:prstGeom prst="rect">
            <a:avLst/>
          </a:prstGeom>
          <a:noFill/>
        </p:spPr>
        <p:txBody>
          <a:bodyPr wrap="square" rtlCol="0">
            <a:spAutoFit/>
          </a:bodyPr>
          <a:lstStyle/>
          <a:p>
            <a:r>
              <a:rPr lang="tr-TR" sz="1100" dirty="0"/>
              <a:t>Prof. Dr. Yavuz DEMİR</a:t>
            </a:r>
          </a:p>
          <a:p>
            <a:br>
              <a:rPr lang="tr-TR" sz="1100" dirty="0"/>
            </a:br>
            <a:r>
              <a:rPr lang="tr-TR" sz="1100" i="1" dirty="0"/>
              <a:t>Edebiyat teorisi, anlatı bilim, kurmaca yazımı, edebiyat kuramları.</a:t>
            </a:r>
          </a:p>
        </p:txBody>
      </p:sp>
      <p:pic>
        <p:nvPicPr>
          <p:cNvPr id="19" name="Resim 18" descr="giyim, kişi, şahıs, adam, insan, insan yüzü içeren bir resim&#10;&#10;Açıklama otomatik olarak oluşturuldu">
            <a:extLst>
              <a:ext uri="{FF2B5EF4-FFF2-40B4-BE49-F238E27FC236}">
                <a16:creationId xmlns:a16="http://schemas.microsoft.com/office/drawing/2014/main" id="{A574B1E4-7D71-6338-D1B2-C78458D8FDBB}"/>
              </a:ext>
            </a:extLst>
          </p:cNvPr>
          <p:cNvPicPr>
            <a:picLocks noChangeAspect="1"/>
          </p:cNvPicPr>
          <p:nvPr/>
        </p:nvPicPr>
        <p:blipFill>
          <a:blip r:embed="rId3"/>
          <a:stretch>
            <a:fillRect/>
          </a:stretch>
        </p:blipFill>
        <p:spPr>
          <a:xfrm>
            <a:off x="558280" y="244571"/>
            <a:ext cx="1120103" cy="1120103"/>
          </a:xfrm>
          <a:prstGeom prst="rect">
            <a:avLst/>
          </a:prstGeom>
        </p:spPr>
      </p:pic>
      <p:pic>
        <p:nvPicPr>
          <p:cNvPr id="22" name="Resim 21" descr="insan yüzü, giyim, kişi, şahıs, kol, paça içeren bir resim&#10;&#10;Açıklama otomatik olarak oluşturuldu">
            <a:extLst>
              <a:ext uri="{FF2B5EF4-FFF2-40B4-BE49-F238E27FC236}">
                <a16:creationId xmlns:a16="http://schemas.microsoft.com/office/drawing/2014/main" id="{83A7FAE5-1EEB-FE11-862A-49509CA1A5D3}"/>
              </a:ext>
            </a:extLst>
          </p:cNvPr>
          <p:cNvPicPr>
            <a:picLocks noChangeAspect="1"/>
          </p:cNvPicPr>
          <p:nvPr/>
        </p:nvPicPr>
        <p:blipFill>
          <a:blip r:embed="rId4"/>
          <a:stretch>
            <a:fillRect/>
          </a:stretch>
        </p:blipFill>
        <p:spPr>
          <a:xfrm>
            <a:off x="5416806" y="244571"/>
            <a:ext cx="1120101" cy="1120101"/>
          </a:xfrm>
          <a:prstGeom prst="rect">
            <a:avLst/>
          </a:prstGeom>
        </p:spPr>
      </p:pic>
      <p:pic>
        <p:nvPicPr>
          <p:cNvPr id="27" name="Resim 26" descr="insan yüzü, kişi, şahıs, giyim, kol, paça içeren bir resim&#10;&#10;Açıklama otomatik olarak oluşturuldu">
            <a:extLst>
              <a:ext uri="{FF2B5EF4-FFF2-40B4-BE49-F238E27FC236}">
                <a16:creationId xmlns:a16="http://schemas.microsoft.com/office/drawing/2014/main" id="{48D6EB09-4A68-A8AB-28B6-8A0A971D6FD9}"/>
              </a:ext>
            </a:extLst>
          </p:cNvPr>
          <p:cNvPicPr>
            <a:picLocks noChangeAspect="1"/>
          </p:cNvPicPr>
          <p:nvPr/>
        </p:nvPicPr>
        <p:blipFill>
          <a:blip r:embed="rId5"/>
          <a:stretch>
            <a:fillRect/>
          </a:stretch>
        </p:blipFill>
        <p:spPr>
          <a:xfrm>
            <a:off x="558280" y="1501398"/>
            <a:ext cx="1120103" cy="1120103"/>
          </a:xfrm>
          <a:prstGeom prst="rect">
            <a:avLst/>
          </a:prstGeom>
        </p:spPr>
      </p:pic>
      <p:pic>
        <p:nvPicPr>
          <p:cNvPr id="29" name="Resim 28" descr="insan yüzü, kişi, şahıs, gülümsemek, gülüş, giyim içeren bir resim&#10;&#10;Açıklama otomatik olarak oluşturuldu">
            <a:extLst>
              <a:ext uri="{FF2B5EF4-FFF2-40B4-BE49-F238E27FC236}">
                <a16:creationId xmlns:a16="http://schemas.microsoft.com/office/drawing/2014/main" id="{FE1282C3-471F-BF3B-651F-70E53158E338}"/>
              </a:ext>
            </a:extLst>
          </p:cNvPr>
          <p:cNvPicPr>
            <a:picLocks noChangeAspect="1"/>
          </p:cNvPicPr>
          <p:nvPr/>
        </p:nvPicPr>
        <p:blipFill>
          <a:blip r:embed="rId6"/>
          <a:stretch>
            <a:fillRect/>
          </a:stretch>
        </p:blipFill>
        <p:spPr>
          <a:xfrm>
            <a:off x="558279" y="2758225"/>
            <a:ext cx="1120102" cy="1120102"/>
          </a:xfrm>
          <a:prstGeom prst="rect">
            <a:avLst/>
          </a:prstGeom>
        </p:spPr>
      </p:pic>
      <p:pic>
        <p:nvPicPr>
          <p:cNvPr id="31" name="Resim 30" descr="insan yüzü, kişi, şahıs, giyim, insan sakalı içeren bir resim&#10;&#10;Açıklama otomatik olarak oluşturuldu">
            <a:extLst>
              <a:ext uri="{FF2B5EF4-FFF2-40B4-BE49-F238E27FC236}">
                <a16:creationId xmlns:a16="http://schemas.microsoft.com/office/drawing/2014/main" id="{972A04CF-8FE8-698B-04DA-EE602DB81D01}"/>
              </a:ext>
            </a:extLst>
          </p:cNvPr>
          <p:cNvPicPr>
            <a:picLocks noChangeAspect="1"/>
          </p:cNvPicPr>
          <p:nvPr/>
        </p:nvPicPr>
        <p:blipFill>
          <a:blip r:embed="rId7"/>
          <a:stretch>
            <a:fillRect/>
          </a:stretch>
        </p:blipFill>
        <p:spPr>
          <a:xfrm>
            <a:off x="5416805" y="1501398"/>
            <a:ext cx="1120101" cy="1120101"/>
          </a:xfrm>
          <a:prstGeom prst="rect">
            <a:avLst/>
          </a:prstGeom>
        </p:spPr>
      </p:pic>
      <p:sp>
        <p:nvSpPr>
          <p:cNvPr id="32" name="Text 3">
            <a:extLst>
              <a:ext uri="{FF2B5EF4-FFF2-40B4-BE49-F238E27FC236}">
                <a16:creationId xmlns:a16="http://schemas.microsoft.com/office/drawing/2014/main" id="{88F73190-18A3-3A46-DD82-5FFFFFA3B6A2}"/>
              </a:ext>
            </a:extLst>
          </p:cNvPr>
          <p:cNvSpPr/>
          <p:nvPr/>
        </p:nvSpPr>
        <p:spPr>
          <a:xfrm>
            <a:off x="524577" y="4813966"/>
            <a:ext cx="7315200" cy="274320"/>
          </a:xfrm>
          <a:prstGeom prst="rect">
            <a:avLst/>
          </a:prstGeom>
          <a:noFill/>
          <a:ln/>
        </p:spPr>
        <p:txBody>
          <a:bodyPr wrap="square" lIns="0" tIns="0" rIns="0" bIns="0" rtlCol="0" anchor="ctr"/>
          <a:lstStyle/>
          <a:p>
            <a:pPr marL="0" indent="0" algn="l">
              <a:buNone/>
            </a:pPr>
            <a:r>
              <a:rPr lang="tr-TR" sz="1000" kern="0" spc="200" dirty="0">
                <a:solidFill>
                  <a:srgbClr val="6B7280"/>
                </a:solidFill>
                <a:latin typeface="Calibri" pitchFamily="34" charset="0"/>
                <a:ea typeface="Calibri" pitchFamily="34" charset="-122"/>
                <a:cs typeface="Calibri" pitchFamily="34" charset="-120"/>
              </a:rPr>
              <a:t>YENİ MEDYA VE İLETİŞİM</a:t>
            </a:r>
            <a:r>
              <a:rPr lang="en-US" sz="1000" kern="0" spc="200" dirty="0">
                <a:solidFill>
                  <a:srgbClr val="6B7280"/>
                </a:solidFill>
                <a:latin typeface="Calibri" pitchFamily="34" charset="0"/>
                <a:ea typeface="Calibri" pitchFamily="34" charset="-122"/>
                <a:cs typeface="Calibri" pitchFamily="34" charset="-120"/>
              </a:rPr>
              <a:t> BÖLÜMÜ</a:t>
            </a:r>
            <a:endParaRPr lang="en-US" sz="1000" dirty="0"/>
          </a:p>
        </p:txBody>
      </p:sp>
    </p:spTree>
    <p:extLst>
      <p:ext uri="{BB962C8B-B14F-4D97-AF65-F5344CB8AC3E}">
        <p14:creationId xmlns:p14="http://schemas.microsoft.com/office/powerpoint/2010/main" val="3421050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05840" y="-822960"/>
            <a:ext cx="3657600" cy="2926080"/>
          </a:xfrm>
          <a:prstGeom prst="rect">
            <a:avLst/>
          </a:prstGeom>
          <a:noFill/>
          <a:ln/>
        </p:spPr>
        <p:txBody>
          <a:bodyPr wrap="square" lIns="0" tIns="0" rIns="0" bIns="0" rtlCol="0" anchor="ctr"/>
          <a:lstStyle/>
          <a:p>
            <a:pPr marL="0" indent="0" algn="l">
              <a:buNone/>
            </a:pPr>
            <a:endParaRPr lang="en-US" sz="17000"/>
          </a:p>
        </p:txBody>
      </p:sp>
      <p:sp>
        <p:nvSpPr>
          <p:cNvPr id="4" name="Text 1"/>
          <p:cNvSpPr/>
          <p:nvPr/>
        </p:nvSpPr>
        <p:spPr>
          <a:xfrm>
            <a:off x="548640" y="384048"/>
            <a:ext cx="7315200" cy="685800"/>
          </a:xfrm>
          <a:prstGeom prst="rect">
            <a:avLst/>
          </a:prstGeom>
          <a:noFill/>
          <a:ln/>
        </p:spPr>
        <p:txBody>
          <a:bodyPr wrap="square" lIns="0" tIns="0" rIns="0" bIns="0" rtlCol="0" anchor="ctr"/>
          <a:lstStyle/>
          <a:p>
            <a:pPr marL="0" indent="0" algn="l">
              <a:buNone/>
            </a:pPr>
            <a:r>
              <a:rPr lang="en-US" sz="2600" b="1">
                <a:solidFill>
                  <a:srgbClr val="1B2D63"/>
                </a:solidFill>
                <a:latin typeface="Cambria" pitchFamily="34" charset="0"/>
                <a:ea typeface="Cambria" pitchFamily="34" charset="-122"/>
                <a:cs typeface="Cambria" pitchFamily="34" charset="-120"/>
              </a:rPr>
              <a:t>Laboratuvar ve Uygulama Olanakları</a:t>
            </a:r>
            <a:endParaRPr lang="en-US" sz="2600"/>
          </a:p>
        </p:txBody>
      </p:sp>
      <p:pic>
        <p:nvPicPr>
          <p:cNvPr id="7" name="Image 0" descr="logo.png">
            <a:extLst>
              <a:ext uri="{FF2B5EF4-FFF2-40B4-BE49-F238E27FC236}">
                <a16:creationId xmlns:a16="http://schemas.microsoft.com/office/drawing/2014/main" id="{12971D5D-9D92-DA8C-F33F-A52535527224}"/>
              </a:ext>
            </a:extLst>
          </p:cNvPr>
          <p:cNvPicPr>
            <a:picLocks noChangeAspect="1"/>
          </p:cNvPicPr>
          <p:nvPr/>
        </p:nvPicPr>
        <p:blipFill>
          <a:blip r:embed="rId3"/>
          <a:stretch>
            <a:fillRect/>
          </a:stretch>
        </p:blipFill>
        <p:spPr>
          <a:xfrm>
            <a:off x="7593106" y="80797"/>
            <a:ext cx="1371977" cy="1223208"/>
          </a:xfrm>
          <a:prstGeom prst="rect">
            <a:avLst/>
          </a:prstGeom>
        </p:spPr>
      </p:pic>
      <p:sp>
        <p:nvSpPr>
          <p:cNvPr id="9" name="Text 2">
            <a:extLst>
              <a:ext uri="{FF2B5EF4-FFF2-40B4-BE49-F238E27FC236}">
                <a16:creationId xmlns:a16="http://schemas.microsoft.com/office/drawing/2014/main" id="{1435906D-EECB-B45F-0AE6-C06F321501B3}"/>
              </a:ext>
            </a:extLst>
          </p:cNvPr>
          <p:cNvSpPr/>
          <p:nvPr/>
        </p:nvSpPr>
        <p:spPr>
          <a:xfrm>
            <a:off x="640080" y="961564"/>
            <a:ext cx="7863840" cy="3685032"/>
          </a:xfrm>
          <a:prstGeom prst="rect">
            <a:avLst/>
          </a:prstGeom>
          <a:noFill/>
          <a:ln/>
        </p:spPr>
        <p:txBody>
          <a:bodyPr wrap="square" rtlCol="0" anchor="t"/>
          <a:lstStyle/>
          <a:p>
            <a:r>
              <a:rPr lang="tr-TR" sz="1400" b="1" dirty="0"/>
              <a:t>Uygulamalı Eğitim Ortamları</a:t>
            </a:r>
          </a:p>
          <a:p>
            <a:pPr marL="171450" indent="-171450">
              <a:buFont typeface="Arial" panose="020B0604020202020204" pitchFamily="34" charset="0"/>
              <a:buChar char="•"/>
            </a:pPr>
            <a:endParaRPr lang="tr-TR" sz="1400" b="1" dirty="0"/>
          </a:p>
          <a:p>
            <a:pPr marL="171450" indent="-171450">
              <a:buFont typeface="Arial" panose="020B0604020202020204" pitchFamily="34" charset="0"/>
              <a:buChar char="•"/>
            </a:pPr>
            <a:r>
              <a:rPr lang="tr-TR" sz="1400" b="1" dirty="0"/>
              <a:t>Dijital Medya ve İçerik Üretim Stüdyolarımız</a:t>
            </a:r>
            <a:r>
              <a:rPr lang="tr-TR" sz="1400" dirty="0"/>
              <a:t> ile öğrencilerimiz; fotoğraf, video, podcast ve dijital içerik üretimi alanlarında güncel teknolojileri kullanarak uygulamalı deneyim kazanmakta ve profesyonel medya üretim süreçlerini öğrenmektedir.</a:t>
            </a:r>
          </a:p>
          <a:p>
            <a:endParaRPr lang="tr-TR" sz="1400" dirty="0"/>
          </a:p>
          <a:p>
            <a:pPr marL="171450" indent="-171450">
              <a:buFont typeface="Arial" panose="020B0604020202020204" pitchFamily="34" charset="0"/>
              <a:buChar char="•"/>
            </a:pPr>
            <a:r>
              <a:rPr lang="tr-TR" sz="1400" b="1" dirty="0"/>
              <a:t>Bilgisayar Laboratuvarlarımız ve Tasarım Atölyelerimiz</a:t>
            </a:r>
            <a:r>
              <a:rPr lang="tr-TR" sz="1400" dirty="0"/>
              <a:t>, grafik tasarım, video kurgu, animasyon, web tasarımı ve kullanıcı deneyimi (UX) çalışmaları için gerekli güncel yazılım ve donanımlarla öğrencilerimizin teknik ve yaratıcı becerilerini geliştirmelerine olanak sağlamaktadır.</a:t>
            </a:r>
          </a:p>
          <a:p>
            <a:pPr marL="171450" indent="-171450">
              <a:buFont typeface="Arial" panose="020B0604020202020204" pitchFamily="34" charset="0"/>
              <a:buChar char="•"/>
            </a:pPr>
            <a:endParaRPr lang="tr-TR" sz="1400" dirty="0"/>
          </a:p>
          <a:p>
            <a:pPr marL="171450" indent="-171450">
              <a:buFont typeface="Arial" panose="020B0604020202020204" pitchFamily="34" charset="0"/>
              <a:buChar char="•"/>
            </a:pPr>
            <a:r>
              <a:rPr lang="tr-TR" sz="1400" b="1" dirty="0"/>
              <a:t>Yeni Medya Araştırma ve Proje Çalışmaları</a:t>
            </a:r>
            <a:r>
              <a:rPr lang="tr-TR" sz="1400" dirty="0"/>
              <a:t> kapsamında öğrencilerimiz; dijital iletişim, sosyal medya, medya analizleri ve kullanıcı davranışları üzerine yürütülen araştırmalara katılarak veri toplama, analiz etme ve bilimsel proje geliştirme deneyimi kazanmaktadır.</a:t>
            </a:r>
          </a:p>
          <a:p>
            <a:pPr marL="171450" indent="-171450">
              <a:buFont typeface="Arial" panose="020B0604020202020204" pitchFamily="34" charset="0"/>
              <a:buChar char="•"/>
            </a:pPr>
            <a:endParaRPr lang="tr-TR" sz="1400" b="1" dirty="0"/>
          </a:p>
          <a:p>
            <a:pPr marL="171450" indent="-171450">
              <a:buFont typeface="Arial" panose="020B0604020202020204" pitchFamily="34" charset="0"/>
              <a:buChar char="•"/>
            </a:pPr>
            <a:r>
              <a:rPr lang="tr-TR" sz="1400" b="1" i="1" dirty="0"/>
              <a:t>TÜBİTAK, BAP ve öğretim üyelerimiz tarafından yürütülen araştırma projeleri</a:t>
            </a:r>
            <a:r>
              <a:rPr lang="tr-TR" sz="1400" dirty="0"/>
              <a:t>, öğrencilerimize lisans eğitimleri boyunca bilimsel araştırmalarda aktif görev alma ve proje deneyimi kazanma fırsatı sunmaktadır.</a:t>
            </a:r>
          </a:p>
          <a:p>
            <a:br>
              <a:rPr lang="tr-TR" sz="1400" dirty="0"/>
            </a:br>
            <a:endParaRPr lang="en-US" sz="1400" dirty="0"/>
          </a:p>
        </p:txBody>
      </p:sp>
      <p:sp>
        <p:nvSpPr>
          <p:cNvPr id="3" name="Text 3">
            <a:extLst>
              <a:ext uri="{FF2B5EF4-FFF2-40B4-BE49-F238E27FC236}">
                <a16:creationId xmlns:a16="http://schemas.microsoft.com/office/drawing/2014/main" id="{55FA7806-83E1-BD5A-156A-1CC1A833F932}"/>
              </a:ext>
            </a:extLst>
          </p:cNvPr>
          <p:cNvSpPr/>
          <p:nvPr/>
        </p:nvSpPr>
        <p:spPr>
          <a:xfrm>
            <a:off x="524577" y="4813966"/>
            <a:ext cx="7315200" cy="274320"/>
          </a:xfrm>
          <a:prstGeom prst="rect">
            <a:avLst/>
          </a:prstGeom>
          <a:noFill/>
          <a:ln/>
        </p:spPr>
        <p:txBody>
          <a:bodyPr wrap="square" lIns="0" tIns="0" rIns="0" bIns="0" rtlCol="0" anchor="ctr"/>
          <a:lstStyle/>
          <a:p>
            <a:pPr marL="0" indent="0" algn="l">
              <a:buNone/>
            </a:pPr>
            <a:r>
              <a:rPr lang="tr-TR" sz="1000" kern="0" spc="200" dirty="0">
                <a:solidFill>
                  <a:srgbClr val="6B7280"/>
                </a:solidFill>
                <a:latin typeface="Calibri" pitchFamily="34" charset="0"/>
                <a:ea typeface="Calibri" pitchFamily="34" charset="-122"/>
                <a:cs typeface="Calibri" pitchFamily="34" charset="-120"/>
              </a:rPr>
              <a:t>YENİ MEDYA VE İLETİŞİM</a:t>
            </a:r>
            <a:r>
              <a:rPr lang="en-US" sz="1000" kern="0" spc="200" dirty="0">
                <a:solidFill>
                  <a:srgbClr val="6B7280"/>
                </a:solidFill>
                <a:latin typeface="Calibri" pitchFamily="34" charset="0"/>
                <a:ea typeface="Calibri" pitchFamily="34" charset="-122"/>
                <a:cs typeface="Calibri" pitchFamily="34" charset="-120"/>
              </a:rPr>
              <a:t> BÖLÜMÜ</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05840" y="-822960"/>
            <a:ext cx="3657600" cy="2926080"/>
          </a:xfrm>
          <a:prstGeom prst="rect">
            <a:avLst/>
          </a:prstGeom>
          <a:noFill/>
          <a:ln/>
        </p:spPr>
        <p:txBody>
          <a:bodyPr wrap="square" lIns="0" tIns="0" rIns="0" bIns="0" rtlCol="0" anchor="ctr"/>
          <a:lstStyle/>
          <a:p>
            <a:pPr marL="0" indent="0" algn="l">
              <a:buNone/>
            </a:pPr>
            <a:endParaRPr lang="en-US" sz="17000"/>
          </a:p>
        </p:txBody>
      </p:sp>
      <p:sp>
        <p:nvSpPr>
          <p:cNvPr id="4" name="Text 1"/>
          <p:cNvSpPr/>
          <p:nvPr/>
        </p:nvSpPr>
        <p:spPr>
          <a:xfrm>
            <a:off x="548640" y="384048"/>
            <a:ext cx="7315200" cy="685800"/>
          </a:xfrm>
          <a:prstGeom prst="rect">
            <a:avLst/>
          </a:prstGeom>
          <a:noFill/>
          <a:ln/>
        </p:spPr>
        <p:txBody>
          <a:bodyPr wrap="square" lIns="0" tIns="0" rIns="0" bIns="0" rtlCol="0" anchor="ctr"/>
          <a:lstStyle/>
          <a:p>
            <a:pPr marL="0" indent="0" algn="l">
              <a:buNone/>
            </a:pPr>
            <a:r>
              <a:rPr lang="en-US" sz="2600" b="1" dirty="0" err="1">
                <a:solidFill>
                  <a:srgbClr val="1B2D63"/>
                </a:solidFill>
                <a:latin typeface="Cambria" pitchFamily="34" charset="0"/>
                <a:ea typeface="Cambria" pitchFamily="34" charset="-122"/>
                <a:cs typeface="Cambria" pitchFamily="34" charset="-120"/>
              </a:rPr>
              <a:t>Staj</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ve</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Uygulamalı</a:t>
            </a:r>
            <a:r>
              <a:rPr lang="en-US" sz="2600" b="1" dirty="0">
                <a:solidFill>
                  <a:srgbClr val="1B2D63"/>
                </a:solidFill>
                <a:latin typeface="Cambria" pitchFamily="34" charset="0"/>
                <a:ea typeface="Cambria" pitchFamily="34" charset="-122"/>
                <a:cs typeface="Cambria" pitchFamily="34" charset="-120"/>
              </a:rPr>
              <a:t> </a:t>
            </a:r>
            <a:r>
              <a:rPr lang="en-US" sz="2600" b="1" dirty="0" err="1">
                <a:solidFill>
                  <a:srgbClr val="1B2D63"/>
                </a:solidFill>
                <a:latin typeface="Cambria" pitchFamily="34" charset="0"/>
                <a:ea typeface="Cambria" pitchFamily="34" charset="-122"/>
                <a:cs typeface="Cambria" pitchFamily="34" charset="-120"/>
              </a:rPr>
              <a:t>Eğitim</a:t>
            </a:r>
            <a:endParaRPr lang="en-US" sz="2600" dirty="0"/>
          </a:p>
        </p:txBody>
      </p:sp>
      <p:sp>
        <p:nvSpPr>
          <p:cNvPr id="5" name="Text 2"/>
          <p:cNvSpPr/>
          <p:nvPr/>
        </p:nvSpPr>
        <p:spPr>
          <a:xfrm>
            <a:off x="640080" y="1234440"/>
            <a:ext cx="7863840" cy="3429000"/>
          </a:xfrm>
          <a:prstGeom prst="rect">
            <a:avLst/>
          </a:prstGeom>
          <a:noFill/>
          <a:ln/>
        </p:spPr>
        <p:txBody>
          <a:bodyPr wrap="square" lIns="91440" tIns="45720" rIns="91440" bIns="45720" rtlCol="0" anchor="t"/>
          <a:lstStyle/>
          <a:p>
            <a:pPr>
              <a:buSzPct val="100000"/>
              <a:buFont typeface="Arial"/>
              <a:buChar char="•"/>
            </a:pPr>
            <a:r>
              <a:rPr lang="tr-TR" sz="1500" b="1" dirty="0"/>
              <a:t>Müfredatımızın son dönemi</a:t>
            </a:r>
            <a:r>
              <a:rPr lang="tr-TR" sz="1500" dirty="0"/>
              <a:t>, öğrencilerimizin mesleki deneyim kazanmalarını desteklemek amacıyla </a:t>
            </a:r>
            <a:r>
              <a:rPr lang="tr-TR" sz="1500" b="1" dirty="0"/>
              <a:t>zorunlu staj ve proje çalışmalarına</a:t>
            </a:r>
            <a:r>
              <a:rPr lang="tr-TR" sz="1500" dirty="0"/>
              <a:t> ayrılmıştır. </a:t>
            </a:r>
          </a:p>
          <a:p>
            <a:pPr>
              <a:buSzPct val="100000"/>
              <a:buFont typeface="Arial"/>
              <a:buChar char="•"/>
            </a:pPr>
            <a:endParaRPr lang="tr-TR" sz="1500" b="1" dirty="0"/>
          </a:p>
          <a:p>
            <a:pPr>
              <a:buSzPct val="100000"/>
              <a:buFont typeface="Arial"/>
              <a:buChar char="•"/>
            </a:pPr>
            <a:r>
              <a:rPr lang="tr-TR" sz="1500" b="1" dirty="0"/>
              <a:t>14 haftalık zorunlu staj programı</a:t>
            </a:r>
            <a:r>
              <a:rPr lang="tr-TR" sz="1500" dirty="0"/>
              <a:t> kapsamında öğrencilerimiz, teorik bilgilerini uygulamaya dönüştürerek farklı çalışma alanlarında gözlem ve uygulama deneyimi kazanmaktadır. </a:t>
            </a:r>
          </a:p>
          <a:p>
            <a:pPr>
              <a:buSzPct val="100000"/>
              <a:buFont typeface="Arial"/>
              <a:buChar char="•"/>
            </a:pPr>
            <a:endParaRPr lang="tr-TR" sz="1500" b="1" dirty="0"/>
          </a:p>
          <a:p>
            <a:pPr>
              <a:buSzPct val="100000"/>
              <a:buFont typeface="Arial"/>
              <a:buChar char="•"/>
            </a:pPr>
            <a:r>
              <a:rPr lang="tr-TR" sz="1500" b="1" dirty="0"/>
              <a:t>Başta medya kuruluşları, dijital ajanslar, kurumsal iletişim birimleri ve yaratıcı endüstriler olmak üzere </a:t>
            </a:r>
            <a:r>
              <a:rPr lang="tr-TR" sz="1500" dirty="0"/>
              <a:t>kamu kurumları, özel sektör ve sivil toplum kuruluşlarıyla yürütülen iş birlikleri sayesinde; televizyon kanalları, prodüksiyon şirketleri, reklam ve halkla ilişkiler ajansları, dijital medya platformları, kurumsal iletişim departmanları, sosyal medya ajansları ve içerik üretim şirketlerinde staj yapma olanağı sunulmaktadır.</a:t>
            </a:r>
          </a:p>
          <a:p>
            <a:pPr>
              <a:buSzPct val="100000"/>
              <a:buFont typeface="Arial"/>
              <a:buChar char="•"/>
            </a:pPr>
            <a:endParaRPr lang="tr-TR" sz="1500" b="1" dirty="0"/>
          </a:p>
          <a:p>
            <a:pPr>
              <a:buSzPct val="100000"/>
              <a:buFont typeface="Arial"/>
              <a:buChar char="•"/>
            </a:pPr>
            <a:r>
              <a:rPr lang="tr-TR" sz="1500" dirty="0"/>
              <a:t>Ayrıca, araştırma projeleri, seminerler ve akademik etkinlikler ile öğrencilerimizin uygulamalı eğitim süreçleri desteklenmektedir.</a:t>
            </a:r>
            <a:endParaRPr lang="en-US" sz="1500" dirty="0">
              <a:solidFill>
                <a:srgbClr val="33415C"/>
              </a:solidFill>
              <a:ea typeface="Calibri"/>
              <a:cs typeface="Calibri"/>
            </a:endParaRPr>
          </a:p>
        </p:txBody>
      </p:sp>
      <p:sp>
        <p:nvSpPr>
          <p:cNvPr id="6" name="Text 3"/>
          <p:cNvSpPr/>
          <p:nvPr/>
        </p:nvSpPr>
        <p:spPr>
          <a:xfrm>
            <a:off x="548640" y="4754880"/>
            <a:ext cx="7315200" cy="274320"/>
          </a:xfrm>
          <a:prstGeom prst="rect">
            <a:avLst/>
          </a:prstGeom>
          <a:noFill/>
          <a:ln/>
        </p:spPr>
        <p:txBody>
          <a:bodyPr wrap="square" lIns="0" tIns="0" rIns="0" bIns="0" rtlCol="0" anchor="ctr"/>
          <a:lstStyle/>
          <a:p>
            <a:pPr marL="0" indent="0" algn="l">
              <a:buNone/>
            </a:pPr>
            <a:r>
              <a:rPr lang="en-US" sz="1000" kern="0" spc="200" dirty="0">
                <a:solidFill>
                  <a:srgbClr val="6B7280"/>
                </a:solidFill>
                <a:latin typeface="Calibri"/>
                <a:ea typeface="Calibri"/>
                <a:cs typeface="Calibri"/>
              </a:rPr>
              <a:t> </a:t>
            </a:r>
            <a:r>
              <a:rPr lang="tr-TR" sz="1000" kern="0" spc="200" dirty="0">
                <a:solidFill>
                  <a:srgbClr val="6B7280"/>
                </a:solidFill>
                <a:latin typeface="Calibri"/>
                <a:ea typeface="Calibri"/>
                <a:cs typeface="Calibri"/>
              </a:rPr>
              <a:t>YENİ MEDYA VE İLETİŞİM</a:t>
            </a:r>
            <a:r>
              <a:rPr lang="en-US" sz="1000" kern="0" spc="200" dirty="0">
                <a:solidFill>
                  <a:srgbClr val="6B7280"/>
                </a:solidFill>
                <a:latin typeface="Calibri"/>
                <a:ea typeface="Calibri"/>
                <a:cs typeface="Calibri"/>
              </a:rPr>
              <a:t> BÖLÜMÜ</a:t>
            </a:r>
            <a:endParaRPr lang="en-US" sz="1000" dirty="0">
              <a:latin typeface="Calibri"/>
              <a:ea typeface="Calibri"/>
              <a:cs typeface="Calibri"/>
            </a:endParaRPr>
          </a:p>
        </p:txBody>
      </p:sp>
      <p:pic>
        <p:nvPicPr>
          <p:cNvPr id="7" name="Image 0" descr="logo.png">
            <a:extLst>
              <a:ext uri="{FF2B5EF4-FFF2-40B4-BE49-F238E27FC236}">
                <a16:creationId xmlns:a16="http://schemas.microsoft.com/office/drawing/2014/main" id="{F280B2A0-6C20-1BE2-398C-B52F9E54D95C}"/>
              </a:ext>
            </a:extLst>
          </p:cNvPr>
          <p:cNvPicPr>
            <a:picLocks noChangeAspect="1"/>
          </p:cNvPicPr>
          <p:nvPr/>
        </p:nvPicPr>
        <p:blipFill>
          <a:blip r:embed="rId3"/>
          <a:stretch>
            <a:fillRect/>
          </a:stretch>
        </p:blipFill>
        <p:spPr>
          <a:xfrm>
            <a:off x="7593106" y="80797"/>
            <a:ext cx="1371977" cy="122320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05840" y="-822960"/>
            <a:ext cx="3657600" cy="2926080"/>
          </a:xfrm>
          <a:prstGeom prst="rect">
            <a:avLst/>
          </a:prstGeom>
          <a:noFill/>
          <a:ln/>
        </p:spPr>
        <p:txBody>
          <a:bodyPr wrap="square" lIns="0" tIns="0" rIns="0" bIns="0" rtlCol="0" anchor="ctr"/>
          <a:lstStyle/>
          <a:p>
            <a:pPr marL="0" indent="0" algn="l">
              <a:buNone/>
            </a:pPr>
            <a:endParaRPr lang="en-US" sz="17000"/>
          </a:p>
        </p:txBody>
      </p:sp>
      <p:sp>
        <p:nvSpPr>
          <p:cNvPr id="4" name="Text 1"/>
          <p:cNvSpPr/>
          <p:nvPr/>
        </p:nvSpPr>
        <p:spPr>
          <a:xfrm>
            <a:off x="548640" y="384048"/>
            <a:ext cx="7315200" cy="685800"/>
          </a:xfrm>
          <a:prstGeom prst="rect">
            <a:avLst/>
          </a:prstGeom>
          <a:noFill/>
          <a:ln/>
        </p:spPr>
        <p:txBody>
          <a:bodyPr wrap="square" lIns="0" tIns="0" rIns="0" bIns="0" rtlCol="0" anchor="ctr"/>
          <a:lstStyle/>
          <a:p>
            <a:pPr marL="0" indent="0" algn="l">
              <a:buNone/>
            </a:pPr>
            <a:r>
              <a:rPr lang="en-US" sz="2600" b="1">
                <a:solidFill>
                  <a:srgbClr val="1B2D63"/>
                </a:solidFill>
                <a:latin typeface="Cambria" pitchFamily="34" charset="0"/>
                <a:ea typeface="Cambria" pitchFamily="34" charset="-122"/>
                <a:cs typeface="Cambria" pitchFamily="34" charset="-120"/>
              </a:rPr>
              <a:t>Kariyer ve İstihdam</a:t>
            </a:r>
            <a:endParaRPr lang="en-US" sz="2600"/>
          </a:p>
        </p:txBody>
      </p:sp>
      <p:sp>
        <p:nvSpPr>
          <p:cNvPr id="5" name="Text 2"/>
          <p:cNvSpPr/>
          <p:nvPr/>
        </p:nvSpPr>
        <p:spPr>
          <a:xfrm>
            <a:off x="548640" y="1260335"/>
            <a:ext cx="7863840" cy="3390695"/>
          </a:xfrm>
          <a:prstGeom prst="rect">
            <a:avLst/>
          </a:prstGeom>
          <a:noFill/>
          <a:ln/>
        </p:spPr>
        <p:txBody>
          <a:bodyPr wrap="square" lIns="91440" tIns="45720" rIns="91440" bIns="45720" rtlCol="0" anchor="t"/>
          <a:lstStyle/>
          <a:p>
            <a:pPr>
              <a:buSzPct val="100000"/>
              <a:buFont typeface="Arial"/>
              <a:buChar char="•"/>
            </a:pPr>
            <a:r>
              <a:rPr lang="tr-TR" sz="1450" dirty="0"/>
              <a:t>Mezunlarımız; dijital medya, kurumsal iletişim, reklamcılık, halkla ilişkiler, sosyal medya yönetimi, içerik üretimi, dijital pazarlama, medya planlama, yayıncılık ve yaratıcı endüstriler başta olmak üzere kamu kurumları, özel sektör ve sivil toplum kuruluşlarında geniş kariyer olanaklarına sahip olmaktadır.</a:t>
            </a:r>
          </a:p>
          <a:p>
            <a:pPr>
              <a:buSzPct val="100000"/>
              <a:buFont typeface="Arial"/>
              <a:buChar char="•"/>
            </a:pPr>
            <a:endParaRPr lang="tr-TR" sz="1450" dirty="0"/>
          </a:p>
          <a:p>
            <a:pPr>
              <a:buSzPct val="100000"/>
              <a:buFont typeface="Arial"/>
              <a:buChar char="•"/>
            </a:pPr>
            <a:r>
              <a:rPr lang="tr-TR" sz="1450" dirty="0"/>
              <a:t>Bölümümüz; yeni medya, dijital iletişim, iletişim çalışmaları, medya ve kültürel çalışmalar, halkla ilişkiler, reklamcılık ve kurumsal iletişim gibi farklı uzmanlık alanlarında lisansüstü eğitime güçlü bir akademik altyapı sunmaktadır.</a:t>
            </a:r>
          </a:p>
          <a:p>
            <a:pPr>
              <a:buSzPct val="100000"/>
              <a:buFont typeface="Arial"/>
              <a:buChar char="•"/>
            </a:pPr>
            <a:endParaRPr lang="tr-TR" sz="1450" dirty="0"/>
          </a:p>
          <a:p>
            <a:pPr>
              <a:buSzPct val="100000"/>
              <a:buFont typeface="Arial"/>
              <a:buChar char="•"/>
            </a:pPr>
            <a:r>
              <a:rPr lang="tr-TR" sz="1450" dirty="0"/>
              <a:t> Araştırma projeleri, kongreler, seminerler ve bilimsel etkinlikler ile öğrencilerimizin akademik gelişimleri desteklenmekte; lisans eğitimleri boyunca araştırma deneyimi kazanmaları teşvik edilmektedir.</a:t>
            </a:r>
          </a:p>
          <a:p>
            <a:pPr>
              <a:buSzPct val="100000"/>
              <a:buFont typeface="Arial"/>
              <a:buChar char="•"/>
            </a:pPr>
            <a:endParaRPr lang="tr-TR" sz="1450" dirty="0"/>
          </a:p>
          <a:p>
            <a:pPr>
              <a:buSzPct val="100000"/>
              <a:buFont typeface="Arial"/>
              <a:buChar char="•"/>
            </a:pPr>
            <a:r>
              <a:rPr lang="tr-TR" sz="1450" b="1" dirty="0"/>
              <a:t> </a:t>
            </a:r>
            <a:r>
              <a:rPr lang="tr-TR" sz="1450" dirty="0"/>
              <a:t>Mezunlarımızın bir bölümü, lisansüstü eğitim hedefleri doğrultusunda Türkiye'de ve yurt dışında yüksek lisans programlarına hazırlıklarını sürdürmekte; bir kısmı ise özel sektörde kariyerlerine başlamıştır.</a:t>
            </a:r>
            <a:endParaRPr lang="en-US" sz="1450" dirty="0">
              <a:solidFill>
                <a:srgbClr val="33415C"/>
              </a:solidFill>
              <a:ea typeface="Calibri"/>
              <a:cs typeface="Calibri"/>
            </a:endParaRPr>
          </a:p>
        </p:txBody>
      </p:sp>
      <p:sp>
        <p:nvSpPr>
          <p:cNvPr id="6" name="Text 3"/>
          <p:cNvSpPr/>
          <p:nvPr/>
        </p:nvSpPr>
        <p:spPr>
          <a:xfrm>
            <a:off x="656924" y="4759452"/>
            <a:ext cx="7315200" cy="274320"/>
          </a:xfrm>
          <a:prstGeom prst="rect">
            <a:avLst/>
          </a:prstGeom>
          <a:noFill/>
          <a:ln/>
        </p:spPr>
        <p:txBody>
          <a:bodyPr wrap="square" lIns="0" tIns="0" rIns="0" bIns="0" rtlCol="0" anchor="ctr"/>
          <a:lstStyle/>
          <a:p>
            <a:pPr marL="0" indent="0" algn="l">
              <a:buNone/>
            </a:pPr>
            <a:r>
              <a:rPr lang="tr-TR" sz="1000" kern="0" spc="200" dirty="0">
                <a:solidFill>
                  <a:srgbClr val="6B7280"/>
                </a:solidFill>
                <a:latin typeface="Calibri" pitchFamily="34" charset="0"/>
                <a:ea typeface="Calibri" pitchFamily="34" charset="-122"/>
                <a:cs typeface="Calibri" pitchFamily="34" charset="-120"/>
              </a:rPr>
              <a:t>YENİ MEDYA VE İLETİŞİM</a:t>
            </a:r>
            <a:r>
              <a:rPr lang="en-US" sz="1000" kern="0" spc="200" dirty="0">
                <a:solidFill>
                  <a:srgbClr val="6B7280"/>
                </a:solidFill>
                <a:latin typeface="Calibri" pitchFamily="34" charset="0"/>
                <a:ea typeface="Calibri" pitchFamily="34" charset="-122"/>
                <a:cs typeface="Calibri" pitchFamily="34" charset="-120"/>
              </a:rPr>
              <a:t> BÖLÜMÜ</a:t>
            </a:r>
            <a:endParaRPr lang="en-US" sz="1000" dirty="0"/>
          </a:p>
        </p:txBody>
      </p:sp>
      <p:pic>
        <p:nvPicPr>
          <p:cNvPr id="7" name="Image 0" descr="logo.png">
            <a:extLst>
              <a:ext uri="{FF2B5EF4-FFF2-40B4-BE49-F238E27FC236}">
                <a16:creationId xmlns:a16="http://schemas.microsoft.com/office/drawing/2014/main" id="{5EB6C364-31CF-5EAB-012F-D13C3B6D94FE}"/>
              </a:ext>
            </a:extLst>
          </p:cNvPr>
          <p:cNvPicPr>
            <a:picLocks noChangeAspect="1"/>
          </p:cNvPicPr>
          <p:nvPr/>
        </p:nvPicPr>
        <p:blipFill>
          <a:blip r:embed="rId3"/>
          <a:stretch>
            <a:fillRect/>
          </a:stretch>
        </p:blipFill>
        <p:spPr>
          <a:xfrm>
            <a:off x="7593106" y="80797"/>
            <a:ext cx="1371977" cy="122320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4" name="Text 1"/>
          <p:cNvSpPr/>
          <p:nvPr/>
        </p:nvSpPr>
        <p:spPr>
          <a:xfrm>
            <a:off x="548640" y="384048"/>
            <a:ext cx="7315200" cy="685800"/>
          </a:xfrm>
          <a:prstGeom prst="rect">
            <a:avLst/>
          </a:prstGeom>
          <a:noFill/>
          <a:ln/>
        </p:spPr>
        <p:txBody>
          <a:bodyPr wrap="square" lIns="0" tIns="0" rIns="0" bIns="0" rtlCol="0" anchor="ctr"/>
          <a:lstStyle/>
          <a:p>
            <a:r>
              <a:rPr lang="en-US" sz="2600" b="1" dirty="0">
                <a:solidFill>
                  <a:srgbClr val="1B2D63"/>
                </a:solidFill>
                <a:latin typeface="Cambria"/>
                <a:ea typeface="Cambria"/>
              </a:rPr>
              <a:t>Erasmus+ </a:t>
            </a:r>
            <a:r>
              <a:rPr lang="en-US" sz="2600" b="1" dirty="0" err="1">
                <a:solidFill>
                  <a:srgbClr val="1B2D63"/>
                </a:solidFill>
                <a:latin typeface="Cambria"/>
                <a:ea typeface="Cambria"/>
              </a:rPr>
              <a:t>ve</a:t>
            </a:r>
            <a:r>
              <a:rPr lang="en-US" sz="2600" b="1" dirty="0">
                <a:solidFill>
                  <a:srgbClr val="1B2D63"/>
                </a:solidFill>
                <a:latin typeface="Cambria"/>
                <a:ea typeface="Cambria"/>
              </a:rPr>
              <a:t> </a:t>
            </a:r>
            <a:r>
              <a:rPr lang="en-US" sz="2600" b="1" dirty="0" err="1">
                <a:solidFill>
                  <a:srgbClr val="1B2D63"/>
                </a:solidFill>
                <a:latin typeface="Cambria"/>
                <a:ea typeface="Cambria"/>
              </a:rPr>
              <a:t>Uluslararası</a:t>
            </a:r>
            <a:r>
              <a:rPr lang="en-US" sz="2600" b="1" dirty="0">
                <a:solidFill>
                  <a:srgbClr val="1B2D63"/>
                </a:solidFill>
                <a:latin typeface="Cambria"/>
                <a:ea typeface="Cambria"/>
              </a:rPr>
              <a:t> </a:t>
            </a:r>
            <a:r>
              <a:rPr lang="en-US" sz="2600" b="1" dirty="0" err="1">
                <a:solidFill>
                  <a:srgbClr val="1B2D63"/>
                </a:solidFill>
                <a:latin typeface="Cambria"/>
                <a:ea typeface="Cambria"/>
              </a:rPr>
              <a:t>Anlaşmalar</a:t>
            </a:r>
            <a:endParaRPr lang="en-US" sz="2600" dirty="0"/>
          </a:p>
        </p:txBody>
      </p:sp>
      <p:sp>
        <p:nvSpPr>
          <p:cNvPr id="5" name="Text 2"/>
          <p:cNvSpPr/>
          <p:nvPr/>
        </p:nvSpPr>
        <p:spPr>
          <a:xfrm>
            <a:off x="640080" y="1234440"/>
            <a:ext cx="7863840" cy="3429000"/>
          </a:xfrm>
          <a:prstGeom prst="rect">
            <a:avLst/>
          </a:prstGeom>
          <a:noFill/>
          <a:ln/>
        </p:spPr>
        <p:txBody>
          <a:bodyPr wrap="square" lIns="91440" tIns="45720" rIns="91440" bIns="45720" rtlCol="0" anchor="t"/>
          <a:lstStyle/>
          <a:p>
            <a:pPr>
              <a:buSzPct val="100000"/>
              <a:buFont typeface="Arial"/>
              <a:buChar char="•"/>
            </a:pPr>
            <a:r>
              <a:rPr lang="tr-TR" sz="1600" b="1" dirty="0"/>
              <a:t>Erasmus+ değişim programı</a:t>
            </a:r>
            <a:r>
              <a:rPr lang="tr-TR" sz="1600" dirty="0"/>
              <a:t> kapsamında öğrencilerimiz Avrupa'daki partner üniversitelerde eğitim alma veya staj yapma olanağına sahiptir. </a:t>
            </a:r>
          </a:p>
          <a:p>
            <a:pPr>
              <a:buSzPct val="100000"/>
              <a:buFont typeface="Arial"/>
              <a:buChar char="•"/>
            </a:pPr>
            <a:endParaRPr lang="tr-TR" sz="1600" dirty="0"/>
          </a:p>
          <a:p>
            <a:pPr>
              <a:buSzPct val="100000"/>
              <a:buFont typeface="Arial"/>
              <a:buChar char="•"/>
            </a:pPr>
            <a:r>
              <a:rPr lang="tr-TR" sz="1600" dirty="0"/>
              <a:t>Bölümümüzün </a:t>
            </a:r>
            <a:r>
              <a:rPr lang="tr-TR" sz="1600" b="1" dirty="0"/>
              <a:t>İspanya, Romanya, Polonya ve Portekiz’de </a:t>
            </a:r>
            <a:r>
              <a:rPr lang="tr-TR" sz="1600" dirty="0"/>
              <a:t>yer alan seçkin üniversitelerle uluslararası iş birlikleri bulunmaktadır. </a:t>
            </a:r>
          </a:p>
          <a:p>
            <a:pPr>
              <a:buSzPct val="100000"/>
              <a:buFont typeface="Arial"/>
              <a:buChar char="•"/>
            </a:pPr>
            <a:endParaRPr lang="tr-TR" sz="1600" dirty="0"/>
          </a:p>
          <a:p>
            <a:pPr>
              <a:buSzPct val="100000"/>
              <a:buFont typeface="Arial"/>
              <a:buChar char="•"/>
            </a:pPr>
            <a:r>
              <a:rPr lang="tr-TR" sz="1600" dirty="0"/>
              <a:t>Uluslararası hareketlilik programları sayesinde öğrencilerimiz farklı akademik sistemleri deneyimleyerek yabancı dil, kültürlerarası iletişim ve mesleki yetkinliklerini geliştirme imkânı bulmaktadır. </a:t>
            </a:r>
          </a:p>
          <a:p>
            <a:pPr>
              <a:buSzPct val="100000"/>
              <a:buFont typeface="Arial"/>
              <a:buChar char="•"/>
            </a:pPr>
            <a:endParaRPr lang="tr-TR" sz="1600" dirty="0"/>
          </a:p>
          <a:p>
            <a:pPr>
              <a:buSzPct val="100000"/>
              <a:buFont typeface="Arial"/>
              <a:buChar char="•"/>
            </a:pPr>
            <a:r>
              <a:rPr lang="tr-TR" sz="1600" dirty="0"/>
              <a:t>Erasmus deneyimi, öğrencilerimizin akademik ve mesleki gelişimlerini desteklemekte; mezunlarımız arasında yurt dışındaki lisansüstü eğitim programlarına devam eden başarılı örnekler bulunmaktadır.</a:t>
            </a:r>
            <a:endParaRPr lang="en-US" sz="1500" dirty="0">
              <a:solidFill>
                <a:srgbClr val="33415C"/>
              </a:solidFill>
              <a:latin typeface="Calibri"/>
              <a:ea typeface="Calibri"/>
              <a:cs typeface="Calibri"/>
            </a:endParaRPr>
          </a:p>
        </p:txBody>
      </p:sp>
      <p:sp>
        <p:nvSpPr>
          <p:cNvPr id="6" name="Text 3"/>
          <p:cNvSpPr/>
          <p:nvPr/>
        </p:nvSpPr>
        <p:spPr>
          <a:xfrm>
            <a:off x="548640" y="4754880"/>
            <a:ext cx="7315200" cy="274320"/>
          </a:xfrm>
          <a:prstGeom prst="rect">
            <a:avLst/>
          </a:prstGeom>
          <a:noFill/>
          <a:ln/>
        </p:spPr>
        <p:txBody>
          <a:bodyPr wrap="square" lIns="0" tIns="0" rIns="0" bIns="0" rtlCol="0" anchor="ctr"/>
          <a:lstStyle/>
          <a:p>
            <a:pPr marL="0" indent="0" algn="l">
              <a:buNone/>
            </a:pPr>
            <a:r>
              <a:rPr lang="en-US" sz="1000" kern="0" spc="200" dirty="0">
                <a:solidFill>
                  <a:srgbClr val="6B7280"/>
                </a:solidFill>
                <a:latin typeface="Calibri"/>
                <a:ea typeface="Calibri"/>
                <a:cs typeface="Calibri"/>
              </a:rPr>
              <a:t>  </a:t>
            </a:r>
            <a:r>
              <a:rPr lang="tr-TR" sz="1000" kern="0" spc="200" dirty="0">
                <a:solidFill>
                  <a:srgbClr val="6B7280"/>
                </a:solidFill>
                <a:latin typeface="Calibri"/>
                <a:ea typeface="Calibri"/>
                <a:cs typeface="Calibri"/>
              </a:rPr>
              <a:t>YENİ MEDYA VE İLETİŞİM</a:t>
            </a:r>
            <a:r>
              <a:rPr lang="en-US" sz="1000" kern="0" spc="200" dirty="0">
                <a:solidFill>
                  <a:srgbClr val="6B7280"/>
                </a:solidFill>
                <a:latin typeface="Calibri"/>
                <a:ea typeface="Calibri"/>
                <a:cs typeface="Calibri"/>
              </a:rPr>
              <a:t> BÖLÜMÜ</a:t>
            </a:r>
            <a:endParaRPr lang="en-US" sz="1000" dirty="0">
              <a:latin typeface="Calibri"/>
              <a:ea typeface="Calibri"/>
              <a:cs typeface="Calibri"/>
            </a:endParaRPr>
          </a:p>
        </p:txBody>
      </p:sp>
      <p:pic>
        <p:nvPicPr>
          <p:cNvPr id="7" name="Image 0" descr="logo.png">
            <a:extLst>
              <a:ext uri="{FF2B5EF4-FFF2-40B4-BE49-F238E27FC236}">
                <a16:creationId xmlns:a16="http://schemas.microsoft.com/office/drawing/2014/main" id="{121417D1-EA0A-2FC1-175E-38593F0F1F59}"/>
              </a:ext>
            </a:extLst>
          </p:cNvPr>
          <p:cNvPicPr>
            <a:picLocks noChangeAspect="1"/>
          </p:cNvPicPr>
          <p:nvPr/>
        </p:nvPicPr>
        <p:blipFill>
          <a:blip r:embed="rId3"/>
          <a:stretch>
            <a:fillRect/>
          </a:stretch>
        </p:blipFill>
        <p:spPr>
          <a:xfrm>
            <a:off x="7593106" y="80797"/>
            <a:ext cx="1371977" cy="1223208"/>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235</TotalTime>
  <Words>1576</Words>
  <Application>Microsoft Macintosh PowerPoint</Application>
  <PresentationFormat>Ekran Gösterisi (16:9)</PresentationFormat>
  <Paragraphs>143</Paragraphs>
  <Slides>15</Slides>
  <Notes>15</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Cambria</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Psikoloji Bölümü Tanıtım Sunumu</dc:title>
  <dc:subject>PptxGenJS Presentation</dc:subject>
  <dc:creator>Ankara Bilim Üniversitesi</dc:creator>
  <cp:lastModifiedBy>Çiğdem ÖZKAN SEV</cp:lastModifiedBy>
  <cp:revision>5</cp:revision>
  <dcterms:created xsi:type="dcterms:W3CDTF">2026-07-02T14:28:38Z</dcterms:created>
  <dcterms:modified xsi:type="dcterms:W3CDTF">2026-07-03T11:14:23Z</dcterms:modified>
</cp:coreProperties>
</file>