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64" r:id="rId5"/>
    <p:sldId id="265" r:id="rId6"/>
    <p:sldId id="266" r:id="rId7"/>
    <p:sldId id="267" r:id="rId8"/>
    <p:sldId id="268" r:id="rId9"/>
    <p:sldId id="269" r:id="rId10"/>
    <p:sldId id="270" r:id="rId11"/>
    <p:sldId id="271" r:id="rId12"/>
    <p:sldId id="272" r:id="rId13"/>
    <p:sldId id="273" r:id="rId14"/>
  </p:sldIdLst>
  <p:sldSz cx="9144000" cy="5143500" type="screen16x9"/>
  <p:notesSz cx="9144000" cy="51435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874" y="7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4485"/>
            <a:ext cx="7772400" cy="1080135"/>
          </a:xfrm>
          <a:prstGeom prst="rect">
            <a:avLst/>
          </a:prstGeom>
        </p:spPr>
        <p:txBody>
          <a:bodyPr wrap="square" lIns="0" tIns="0" rIns="0" bIns="0">
            <a:spAutoFit/>
          </a:bodyPr>
          <a:lstStyle>
            <a:lvl1pPr>
              <a:defRPr sz="2600" b="1" i="0">
                <a:solidFill>
                  <a:srgbClr val="1B2C62"/>
                </a:solidFill>
                <a:latin typeface="Cambria"/>
                <a:cs typeface="Cambria"/>
              </a:defRPr>
            </a:lvl1pPr>
          </a:lstStyle>
          <a:p>
            <a:endParaRPr/>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sz="1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defRPr sz="1000" b="0" i="0">
                <a:solidFill>
                  <a:srgbClr val="6B7180"/>
                </a:solidFill>
                <a:latin typeface="Calibri"/>
                <a:cs typeface="Calibri"/>
              </a:defRPr>
            </a:lvl1pPr>
          </a:lstStyle>
          <a:p>
            <a:pPr marL="12700">
              <a:lnSpc>
                <a:spcPts val="1050"/>
              </a:lnSpc>
            </a:pPr>
            <a:r>
              <a:rPr dirty="0"/>
              <a:t>B</a:t>
            </a:r>
            <a:r>
              <a:rPr spc="-35" dirty="0"/>
              <a:t> </a:t>
            </a:r>
            <a:r>
              <a:rPr dirty="0"/>
              <a:t>İ</a:t>
            </a:r>
            <a:r>
              <a:rPr spc="-25" dirty="0"/>
              <a:t> </a:t>
            </a:r>
            <a:r>
              <a:rPr dirty="0"/>
              <a:t>L</a:t>
            </a:r>
            <a:r>
              <a:rPr spc="-25" dirty="0"/>
              <a:t> </a:t>
            </a:r>
            <a:r>
              <a:rPr dirty="0"/>
              <a:t>G</a:t>
            </a:r>
            <a:r>
              <a:rPr spc="-35" dirty="0"/>
              <a:t> </a:t>
            </a:r>
            <a:r>
              <a:rPr dirty="0"/>
              <a:t>İ</a:t>
            </a:r>
            <a:r>
              <a:rPr spc="-25" dirty="0"/>
              <a:t> </a:t>
            </a:r>
            <a:r>
              <a:rPr dirty="0"/>
              <a:t>S</a:t>
            </a:r>
            <a:r>
              <a:rPr spc="-30" dirty="0"/>
              <a:t> </a:t>
            </a:r>
            <a:r>
              <a:rPr dirty="0"/>
              <a:t>A</a:t>
            </a:r>
            <a:r>
              <a:rPr spc="-30" dirty="0"/>
              <a:t> </a:t>
            </a:r>
            <a:r>
              <a:rPr dirty="0"/>
              <a:t>Y</a:t>
            </a:r>
            <a:r>
              <a:rPr spc="-30" dirty="0"/>
              <a:t> </a:t>
            </a:r>
            <a:r>
              <a:rPr dirty="0"/>
              <a:t>A</a:t>
            </a:r>
            <a:r>
              <a:rPr spc="-25" dirty="0"/>
              <a:t> </a:t>
            </a:r>
            <a:r>
              <a:rPr dirty="0"/>
              <a:t>R</a:t>
            </a:r>
            <a:r>
              <a:rPr spc="37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dirty="0"/>
              <a:t>C</a:t>
            </a:r>
            <a:r>
              <a:rPr spc="-30" dirty="0"/>
              <a:t> </a:t>
            </a:r>
            <a:r>
              <a:rPr dirty="0"/>
              <a:t>I</a:t>
            </a:r>
            <a:r>
              <a:rPr spc="-25" dirty="0"/>
              <a:t> </a:t>
            </a:r>
            <a:r>
              <a:rPr dirty="0"/>
              <a:t>L</a:t>
            </a:r>
            <a:r>
              <a:rPr spc="-30" dirty="0"/>
              <a:t> </a:t>
            </a:r>
            <a:r>
              <a:rPr dirty="0"/>
              <a:t>I</a:t>
            </a:r>
            <a:r>
              <a:rPr spc="-35" dirty="0"/>
              <a:t> </a:t>
            </a:r>
            <a:r>
              <a:rPr dirty="0"/>
              <a:t>Ğ</a:t>
            </a:r>
            <a:r>
              <a:rPr spc="-30" dirty="0"/>
              <a:t> </a:t>
            </a:r>
            <a:r>
              <a:rPr dirty="0"/>
              <a:t>I</a:t>
            </a:r>
            <a:r>
              <a:rPr spc="35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spc="-50" dirty="0"/>
              <a:t>I</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7931939" y="80822"/>
            <a:ext cx="1033118" cy="1223213"/>
          </a:xfrm>
          <a:prstGeom prst="rect">
            <a:avLst/>
          </a:prstGeom>
        </p:spPr>
      </p:pic>
      <p:sp>
        <p:nvSpPr>
          <p:cNvPr id="2" name="Holder 2"/>
          <p:cNvSpPr>
            <a:spLocks noGrp="1"/>
          </p:cNvSpPr>
          <p:nvPr>
            <p:ph type="title"/>
          </p:nvPr>
        </p:nvSpPr>
        <p:spPr/>
        <p:txBody>
          <a:bodyPr lIns="0" tIns="0" rIns="0" bIns="0"/>
          <a:lstStyle>
            <a:lvl1pPr>
              <a:defRPr sz="2600" b="1" i="0">
                <a:solidFill>
                  <a:srgbClr val="1B2C62"/>
                </a:solidFill>
                <a:latin typeface="Cambria"/>
                <a:cs typeface="Cambria"/>
              </a:defRPr>
            </a:lvl1pPr>
          </a:lstStyle>
          <a:p>
            <a:endParaRPr/>
          </a:p>
        </p:txBody>
      </p:sp>
      <p:sp>
        <p:nvSpPr>
          <p:cNvPr id="3" name="Holder 3"/>
          <p:cNvSpPr>
            <a:spLocks noGrp="1"/>
          </p:cNvSpPr>
          <p:nvPr>
            <p:ph type="body" idx="1"/>
          </p:nvPr>
        </p:nvSpPr>
        <p:spPr/>
        <p:txBody>
          <a:bodyPr lIns="0" tIns="0" rIns="0" bIns="0"/>
          <a:lstStyle>
            <a:lvl1pPr>
              <a:defRPr sz="1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defRPr sz="1000" b="0" i="0">
                <a:solidFill>
                  <a:srgbClr val="6B7180"/>
                </a:solidFill>
                <a:latin typeface="Calibri"/>
                <a:cs typeface="Calibri"/>
              </a:defRPr>
            </a:lvl1pPr>
          </a:lstStyle>
          <a:p>
            <a:pPr marL="12700">
              <a:lnSpc>
                <a:spcPts val="1050"/>
              </a:lnSpc>
            </a:pPr>
            <a:r>
              <a:rPr dirty="0"/>
              <a:t>B</a:t>
            </a:r>
            <a:r>
              <a:rPr spc="-35" dirty="0"/>
              <a:t> </a:t>
            </a:r>
            <a:r>
              <a:rPr dirty="0"/>
              <a:t>İ</a:t>
            </a:r>
            <a:r>
              <a:rPr spc="-25" dirty="0"/>
              <a:t> </a:t>
            </a:r>
            <a:r>
              <a:rPr dirty="0"/>
              <a:t>L</a:t>
            </a:r>
            <a:r>
              <a:rPr spc="-25" dirty="0"/>
              <a:t> </a:t>
            </a:r>
            <a:r>
              <a:rPr dirty="0"/>
              <a:t>G</a:t>
            </a:r>
            <a:r>
              <a:rPr spc="-35" dirty="0"/>
              <a:t> </a:t>
            </a:r>
            <a:r>
              <a:rPr dirty="0"/>
              <a:t>İ</a:t>
            </a:r>
            <a:r>
              <a:rPr spc="-25" dirty="0"/>
              <a:t> </a:t>
            </a:r>
            <a:r>
              <a:rPr dirty="0"/>
              <a:t>S</a:t>
            </a:r>
            <a:r>
              <a:rPr spc="-30" dirty="0"/>
              <a:t> </a:t>
            </a:r>
            <a:r>
              <a:rPr dirty="0"/>
              <a:t>A</a:t>
            </a:r>
            <a:r>
              <a:rPr spc="-30" dirty="0"/>
              <a:t> </a:t>
            </a:r>
            <a:r>
              <a:rPr dirty="0"/>
              <a:t>Y</a:t>
            </a:r>
            <a:r>
              <a:rPr spc="-30" dirty="0"/>
              <a:t> </a:t>
            </a:r>
            <a:r>
              <a:rPr dirty="0"/>
              <a:t>A</a:t>
            </a:r>
            <a:r>
              <a:rPr spc="-25" dirty="0"/>
              <a:t> </a:t>
            </a:r>
            <a:r>
              <a:rPr dirty="0"/>
              <a:t>R</a:t>
            </a:r>
            <a:r>
              <a:rPr spc="37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dirty="0"/>
              <a:t>C</a:t>
            </a:r>
            <a:r>
              <a:rPr spc="-30" dirty="0"/>
              <a:t> </a:t>
            </a:r>
            <a:r>
              <a:rPr dirty="0"/>
              <a:t>I</a:t>
            </a:r>
            <a:r>
              <a:rPr spc="-25" dirty="0"/>
              <a:t> </a:t>
            </a:r>
            <a:r>
              <a:rPr dirty="0"/>
              <a:t>L</a:t>
            </a:r>
            <a:r>
              <a:rPr spc="-30" dirty="0"/>
              <a:t> </a:t>
            </a:r>
            <a:r>
              <a:rPr dirty="0"/>
              <a:t>I</a:t>
            </a:r>
            <a:r>
              <a:rPr spc="-35" dirty="0"/>
              <a:t> </a:t>
            </a:r>
            <a:r>
              <a:rPr dirty="0"/>
              <a:t>Ğ</a:t>
            </a:r>
            <a:r>
              <a:rPr spc="-30" dirty="0"/>
              <a:t> </a:t>
            </a:r>
            <a:r>
              <a:rPr dirty="0"/>
              <a:t>I</a:t>
            </a:r>
            <a:r>
              <a:rPr spc="35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spc="-50" dirty="0"/>
              <a:t>I</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00" b="1" i="0">
                <a:solidFill>
                  <a:srgbClr val="1B2C62"/>
                </a:solidFill>
                <a:latin typeface="Cambria"/>
                <a:cs typeface="Cambria"/>
              </a:defRPr>
            </a:lvl1pPr>
          </a:lstStyle>
          <a:p>
            <a:endParaRPr/>
          </a:p>
        </p:txBody>
      </p:sp>
      <p:sp>
        <p:nvSpPr>
          <p:cNvPr id="3" name="Holder 3"/>
          <p:cNvSpPr>
            <a:spLocks noGrp="1"/>
          </p:cNvSpPr>
          <p:nvPr>
            <p:ph sz="half" idx="2"/>
          </p:nvPr>
        </p:nvSpPr>
        <p:spPr>
          <a:xfrm>
            <a:off x="457200" y="1183005"/>
            <a:ext cx="3977640" cy="33947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33947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000" b="0" i="0">
                <a:solidFill>
                  <a:srgbClr val="6B7180"/>
                </a:solidFill>
                <a:latin typeface="Calibri"/>
                <a:cs typeface="Calibri"/>
              </a:defRPr>
            </a:lvl1pPr>
          </a:lstStyle>
          <a:p>
            <a:pPr marL="12700">
              <a:lnSpc>
                <a:spcPts val="1050"/>
              </a:lnSpc>
            </a:pPr>
            <a:r>
              <a:rPr dirty="0"/>
              <a:t>B</a:t>
            </a:r>
            <a:r>
              <a:rPr spc="-35" dirty="0"/>
              <a:t> </a:t>
            </a:r>
            <a:r>
              <a:rPr dirty="0"/>
              <a:t>İ</a:t>
            </a:r>
            <a:r>
              <a:rPr spc="-25" dirty="0"/>
              <a:t> </a:t>
            </a:r>
            <a:r>
              <a:rPr dirty="0"/>
              <a:t>L</a:t>
            </a:r>
            <a:r>
              <a:rPr spc="-25" dirty="0"/>
              <a:t> </a:t>
            </a:r>
            <a:r>
              <a:rPr dirty="0"/>
              <a:t>G</a:t>
            </a:r>
            <a:r>
              <a:rPr spc="-35" dirty="0"/>
              <a:t> </a:t>
            </a:r>
            <a:r>
              <a:rPr dirty="0"/>
              <a:t>İ</a:t>
            </a:r>
            <a:r>
              <a:rPr spc="-25" dirty="0"/>
              <a:t> </a:t>
            </a:r>
            <a:r>
              <a:rPr dirty="0"/>
              <a:t>S</a:t>
            </a:r>
            <a:r>
              <a:rPr spc="-30" dirty="0"/>
              <a:t> </a:t>
            </a:r>
            <a:r>
              <a:rPr dirty="0"/>
              <a:t>A</a:t>
            </a:r>
            <a:r>
              <a:rPr spc="-30" dirty="0"/>
              <a:t> </a:t>
            </a:r>
            <a:r>
              <a:rPr dirty="0"/>
              <a:t>Y</a:t>
            </a:r>
            <a:r>
              <a:rPr spc="-30" dirty="0"/>
              <a:t> </a:t>
            </a:r>
            <a:r>
              <a:rPr dirty="0"/>
              <a:t>A</a:t>
            </a:r>
            <a:r>
              <a:rPr spc="-25" dirty="0"/>
              <a:t> </a:t>
            </a:r>
            <a:r>
              <a:rPr dirty="0"/>
              <a:t>R</a:t>
            </a:r>
            <a:r>
              <a:rPr spc="37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dirty="0"/>
              <a:t>C</a:t>
            </a:r>
            <a:r>
              <a:rPr spc="-30" dirty="0"/>
              <a:t> </a:t>
            </a:r>
            <a:r>
              <a:rPr dirty="0"/>
              <a:t>I</a:t>
            </a:r>
            <a:r>
              <a:rPr spc="-25" dirty="0"/>
              <a:t> </a:t>
            </a:r>
            <a:r>
              <a:rPr dirty="0"/>
              <a:t>L</a:t>
            </a:r>
            <a:r>
              <a:rPr spc="-30" dirty="0"/>
              <a:t> </a:t>
            </a:r>
            <a:r>
              <a:rPr dirty="0"/>
              <a:t>I</a:t>
            </a:r>
            <a:r>
              <a:rPr spc="-35" dirty="0"/>
              <a:t> </a:t>
            </a:r>
            <a:r>
              <a:rPr dirty="0"/>
              <a:t>Ğ</a:t>
            </a:r>
            <a:r>
              <a:rPr spc="-30" dirty="0"/>
              <a:t> </a:t>
            </a:r>
            <a:r>
              <a:rPr dirty="0"/>
              <a:t>I</a:t>
            </a:r>
            <a:r>
              <a:rPr spc="35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spc="-50" dirty="0"/>
              <a:t>I</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00" b="1" i="0">
                <a:solidFill>
                  <a:srgbClr val="1B2C62"/>
                </a:solidFill>
                <a:latin typeface="Cambria"/>
                <a:cs typeface="Cambria"/>
              </a:defRPr>
            </a:lvl1pPr>
          </a:lstStyle>
          <a:p>
            <a:endParaRPr/>
          </a:p>
        </p:txBody>
      </p:sp>
      <p:sp>
        <p:nvSpPr>
          <p:cNvPr id="3" name="Holder 3"/>
          <p:cNvSpPr>
            <a:spLocks noGrp="1"/>
          </p:cNvSpPr>
          <p:nvPr>
            <p:ph type="ftr" sz="quarter" idx="5"/>
          </p:nvPr>
        </p:nvSpPr>
        <p:spPr/>
        <p:txBody>
          <a:bodyPr lIns="0" tIns="0" rIns="0" bIns="0"/>
          <a:lstStyle>
            <a:lvl1pPr>
              <a:defRPr sz="1000" b="0" i="0">
                <a:solidFill>
                  <a:srgbClr val="6B7180"/>
                </a:solidFill>
                <a:latin typeface="Calibri"/>
                <a:cs typeface="Calibri"/>
              </a:defRPr>
            </a:lvl1pPr>
          </a:lstStyle>
          <a:p>
            <a:pPr marL="12700">
              <a:lnSpc>
                <a:spcPts val="1050"/>
              </a:lnSpc>
            </a:pPr>
            <a:r>
              <a:rPr dirty="0"/>
              <a:t>B</a:t>
            </a:r>
            <a:r>
              <a:rPr spc="-35" dirty="0"/>
              <a:t> </a:t>
            </a:r>
            <a:r>
              <a:rPr dirty="0"/>
              <a:t>İ</a:t>
            </a:r>
            <a:r>
              <a:rPr spc="-25" dirty="0"/>
              <a:t> </a:t>
            </a:r>
            <a:r>
              <a:rPr dirty="0"/>
              <a:t>L</a:t>
            </a:r>
            <a:r>
              <a:rPr spc="-25" dirty="0"/>
              <a:t> </a:t>
            </a:r>
            <a:r>
              <a:rPr dirty="0"/>
              <a:t>G</a:t>
            </a:r>
            <a:r>
              <a:rPr spc="-35" dirty="0"/>
              <a:t> </a:t>
            </a:r>
            <a:r>
              <a:rPr dirty="0"/>
              <a:t>İ</a:t>
            </a:r>
            <a:r>
              <a:rPr spc="-25" dirty="0"/>
              <a:t> </a:t>
            </a:r>
            <a:r>
              <a:rPr dirty="0"/>
              <a:t>S</a:t>
            </a:r>
            <a:r>
              <a:rPr spc="-30" dirty="0"/>
              <a:t> </a:t>
            </a:r>
            <a:r>
              <a:rPr dirty="0"/>
              <a:t>A</a:t>
            </a:r>
            <a:r>
              <a:rPr spc="-30" dirty="0"/>
              <a:t> </a:t>
            </a:r>
            <a:r>
              <a:rPr dirty="0"/>
              <a:t>Y</a:t>
            </a:r>
            <a:r>
              <a:rPr spc="-30" dirty="0"/>
              <a:t> </a:t>
            </a:r>
            <a:r>
              <a:rPr dirty="0"/>
              <a:t>A</a:t>
            </a:r>
            <a:r>
              <a:rPr spc="-25" dirty="0"/>
              <a:t> </a:t>
            </a:r>
            <a:r>
              <a:rPr dirty="0"/>
              <a:t>R</a:t>
            </a:r>
            <a:r>
              <a:rPr spc="37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dirty="0"/>
              <a:t>C</a:t>
            </a:r>
            <a:r>
              <a:rPr spc="-30" dirty="0"/>
              <a:t> </a:t>
            </a:r>
            <a:r>
              <a:rPr dirty="0"/>
              <a:t>I</a:t>
            </a:r>
            <a:r>
              <a:rPr spc="-25" dirty="0"/>
              <a:t> </a:t>
            </a:r>
            <a:r>
              <a:rPr dirty="0"/>
              <a:t>L</a:t>
            </a:r>
            <a:r>
              <a:rPr spc="-30" dirty="0"/>
              <a:t> </a:t>
            </a:r>
            <a:r>
              <a:rPr dirty="0"/>
              <a:t>I</a:t>
            </a:r>
            <a:r>
              <a:rPr spc="-35" dirty="0"/>
              <a:t> </a:t>
            </a:r>
            <a:r>
              <a:rPr dirty="0"/>
              <a:t>Ğ</a:t>
            </a:r>
            <a:r>
              <a:rPr spc="-30" dirty="0"/>
              <a:t> </a:t>
            </a:r>
            <a:r>
              <a:rPr dirty="0"/>
              <a:t>I</a:t>
            </a:r>
            <a:r>
              <a:rPr spc="35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spc="-50" dirty="0"/>
              <a:t>I</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2377440" cy="2194560"/>
          </a:xfrm>
          <a:custGeom>
            <a:avLst/>
            <a:gdLst/>
            <a:ahLst/>
            <a:cxnLst/>
            <a:rect l="l" t="t" r="r" b="b"/>
            <a:pathLst>
              <a:path w="2377440" h="2194560">
                <a:moveTo>
                  <a:pt x="2357903" y="0"/>
                </a:moveTo>
                <a:lnTo>
                  <a:pt x="0" y="0"/>
                </a:lnTo>
                <a:lnTo>
                  <a:pt x="0" y="2139710"/>
                </a:lnTo>
                <a:lnTo>
                  <a:pt x="81582" y="2157841"/>
                </a:lnTo>
                <a:lnTo>
                  <a:pt x="127325" y="2166335"/>
                </a:lnTo>
                <a:lnTo>
                  <a:pt x="173442" y="2173740"/>
                </a:lnTo>
                <a:lnTo>
                  <a:pt x="219917" y="2180045"/>
                </a:lnTo>
                <a:lnTo>
                  <a:pt x="266738" y="2185233"/>
                </a:lnTo>
                <a:lnTo>
                  <a:pt x="313890" y="2189293"/>
                </a:lnTo>
                <a:lnTo>
                  <a:pt x="361361" y="2192210"/>
                </a:lnTo>
                <a:lnTo>
                  <a:pt x="409135" y="2193970"/>
                </a:lnTo>
                <a:lnTo>
                  <a:pt x="457200" y="2194560"/>
                </a:lnTo>
                <a:lnTo>
                  <a:pt x="505267" y="2193970"/>
                </a:lnTo>
                <a:lnTo>
                  <a:pt x="553044" y="2192210"/>
                </a:lnTo>
                <a:lnTo>
                  <a:pt x="600516" y="2189293"/>
                </a:lnTo>
                <a:lnTo>
                  <a:pt x="647671" y="2185233"/>
                </a:lnTo>
                <a:lnTo>
                  <a:pt x="694494" y="2180045"/>
                </a:lnTo>
                <a:lnTo>
                  <a:pt x="740972" y="2173740"/>
                </a:lnTo>
                <a:lnTo>
                  <a:pt x="787090" y="2166335"/>
                </a:lnTo>
                <a:lnTo>
                  <a:pt x="832835" y="2157841"/>
                </a:lnTo>
                <a:lnTo>
                  <a:pt x="878194" y="2148273"/>
                </a:lnTo>
                <a:lnTo>
                  <a:pt x="923152" y="2137645"/>
                </a:lnTo>
                <a:lnTo>
                  <a:pt x="967695" y="2125971"/>
                </a:lnTo>
                <a:lnTo>
                  <a:pt x="1011811" y="2113263"/>
                </a:lnTo>
                <a:lnTo>
                  <a:pt x="1055485" y="2099536"/>
                </a:lnTo>
                <a:lnTo>
                  <a:pt x="1098704" y="2084804"/>
                </a:lnTo>
                <a:lnTo>
                  <a:pt x="1141454" y="2069081"/>
                </a:lnTo>
                <a:lnTo>
                  <a:pt x="1183720" y="2052379"/>
                </a:lnTo>
                <a:lnTo>
                  <a:pt x="1225490" y="2034713"/>
                </a:lnTo>
                <a:lnTo>
                  <a:pt x="1266749" y="2016097"/>
                </a:lnTo>
                <a:lnTo>
                  <a:pt x="1307484" y="1996544"/>
                </a:lnTo>
                <a:lnTo>
                  <a:pt x="1347682" y="1976068"/>
                </a:lnTo>
                <a:lnTo>
                  <a:pt x="1387327" y="1954684"/>
                </a:lnTo>
                <a:lnTo>
                  <a:pt x="1426407" y="1932403"/>
                </a:lnTo>
                <a:lnTo>
                  <a:pt x="1464908" y="1909241"/>
                </a:lnTo>
                <a:lnTo>
                  <a:pt x="1502816" y="1885212"/>
                </a:lnTo>
                <a:lnTo>
                  <a:pt x="1540117" y="1860328"/>
                </a:lnTo>
                <a:lnTo>
                  <a:pt x="1576798" y="1834603"/>
                </a:lnTo>
                <a:lnTo>
                  <a:pt x="1612844" y="1808052"/>
                </a:lnTo>
                <a:lnTo>
                  <a:pt x="1648243" y="1780688"/>
                </a:lnTo>
                <a:lnTo>
                  <a:pt x="1682980" y="1752525"/>
                </a:lnTo>
                <a:lnTo>
                  <a:pt x="1717041" y="1723577"/>
                </a:lnTo>
                <a:lnTo>
                  <a:pt x="1750414" y="1693856"/>
                </a:lnTo>
                <a:lnTo>
                  <a:pt x="1783083" y="1663378"/>
                </a:lnTo>
                <a:lnTo>
                  <a:pt x="1815036" y="1632156"/>
                </a:lnTo>
                <a:lnTo>
                  <a:pt x="1846258" y="1600203"/>
                </a:lnTo>
                <a:lnTo>
                  <a:pt x="1876736" y="1567534"/>
                </a:lnTo>
                <a:lnTo>
                  <a:pt x="1906457" y="1534161"/>
                </a:lnTo>
                <a:lnTo>
                  <a:pt x="1935405" y="1500100"/>
                </a:lnTo>
                <a:lnTo>
                  <a:pt x="1963568" y="1465363"/>
                </a:lnTo>
                <a:lnTo>
                  <a:pt x="1990932" y="1429964"/>
                </a:lnTo>
                <a:lnTo>
                  <a:pt x="2017483" y="1393918"/>
                </a:lnTo>
                <a:lnTo>
                  <a:pt x="2043208" y="1357237"/>
                </a:lnTo>
                <a:lnTo>
                  <a:pt x="2068092" y="1319936"/>
                </a:lnTo>
                <a:lnTo>
                  <a:pt x="2092121" y="1282028"/>
                </a:lnTo>
                <a:lnTo>
                  <a:pt x="2115283" y="1243527"/>
                </a:lnTo>
                <a:lnTo>
                  <a:pt x="2137564" y="1204447"/>
                </a:lnTo>
                <a:lnTo>
                  <a:pt x="2158948" y="1164802"/>
                </a:lnTo>
                <a:lnTo>
                  <a:pt x="2179424" y="1124604"/>
                </a:lnTo>
                <a:lnTo>
                  <a:pt x="2198977" y="1083869"/>
                </a:lnTo>
                <a:lnTo>
                  <a:pt x="2217593" y="1042610"/>
                </a:lnTo>
                <a:lnTo>
                  <a:pt x="2235259" y="1000840"/>
                </a:lnTo>
                <a:lnTo>
                  <a:pt x="2251961" y="958574"/>
                </a:lnTo>
                <a:lnTo>
                  <a:pt x="2267684" y="915824"/>
                </a:lnTo>
                <a:lnTo>
                  <a:pt x="2282416" y="872605"/>
                </a:lnTo>
                <a:lnTo>
                  <a:pt x="2296143" y="828931"/>
                </a:lnTo>
                <a:lnTo>
                  <a:pt x="2308851" y="784815"/>
                </a:lnTo>
                <a:lnTo>
                  <a:pt x="2320525" y="740272"/>
                </a:lnTo>
                <a:lnTo>
                  <a:pt x="2331153" y="695314"/>
                </a:lnTo>
                <a:lnTo>
                  <a:pt x="2340721" y="649955"/>
                </a:lnTo>
                <a:lnTo>
                  <a:pt x="2349215" y="604210"/>
                </a:lnTo>
                <a:lnTo>
                  <a:pt x="2356620" y="558092"/>
                </a:lnTo>
                <a:lnTo>
                  <a:pt x="2362925" y="511614"/>
                </a:lnTo>
                <a:lnTo>
                  <a:pt x="2368113" y="464791"/>
                </a:lnTo>
                <a:lnTo>
                  <a:pt x="2372173" y="417636"/>
                </a:lnTo>
                <a:lnTo>
                  <a:pt x="2375090" y="370164"/>
                </a:lnTo>
                <a:lnTo>
                  <a:pt x="2376850" y="322387"/>
                </a:lnTo>
                <a:lnTo>
                  <a:pt x="2377440" y="274320"/>
                </a:lnTo>
                <a:lnTo>
                  <a:pt x="2376850" y="226252"/>
                </a:lnTo>
                <a:lnTo>
                  <a:pt x="2375090" y="178475"/>
                </a:lnTo>
                <a:lnTo>
                  <a:pt x="2372173" y="131003"/>
                </a:lnTo>
                <a:lnTo>
                  <a:pt x="2368113" y="83848"/>
                </a:lnTo>
                <a:lnTo>
                  <a:pt x="2362925" y="37025"/>
                </a:lnTo>
                <a:lnTo>
                  <a:pt x="2357903" y="0"/>
                </a:lnTo>
                <a:close/>
              </a:path>
            </a:pathLst>
          </a:custGeom>
          <a:solidFill>
            <a:srgbClr val="E9ECF7"/>
          </a:solidFill>
        </p:spPr>
        <p:txBody>
          <a:bodyPr wrap="square" lIns="0" tIns="0" rIns="0" bIns="0" rtlCol="0"/>
          <a:lstStyle/>
          <a:p>
            <a:endParaRPr/>
          </a:p>
        </p:txBody>
      </p:sp>
      <p:sp>
        <p:nvSpPr>
          <p:cNvPr id="17" name="bg object 17"/>
          <p:cNvSpPr/>
          <p:nvPr/>
        </p:nvSpPr>
        <p:spPr>
          <a:xfrm>
            <a:off x="6949440" y="3108960"/>
            <a:ext cx="2194560" cy="2034539"/>
          </a:xfrm>
          <a:custGeom>
            <a:avLst/>
            <a:gdLst/>
            <a:ahLst/>
            <a:cxnLst/>
            <a:rect l="l" t="t" r="r" b="b"/>
            <a:pathLst>
              <a:path w="2194559" h="2034539">
                <a:moveTo>
                  <a:pt x="1645919" y="0"/>
                </a:moveTo>
                <a:lnTo>
                  <a:pt x="1597387" y="701"/>
                </a:lnTo>
                <a:lnTo>
                  <a:pt x="1549204" y="2793"/>
                </a:lnTo>
                <a:lnTo>
                  <a:pt x="1501389" y="6257"/>
                </a:lnTo>
                <a:lnTo>
                  <a:pt x="1453961" y="11072"/>
                </a:lnTo>
                <a:lnTo>
                  <a:pt x="1406940" y="17220"/>
                </a:lnTo>
                <a:lnTo>
                  <a:pt x="1360345" y="24681"/>
                </a:lnTo>
                <a:lnTo>
                  <a:pt x="1314195" y="33437"/>
                </a:lnTo>
                <a:lnTo>
                  <a:pt x="1268510" y="43467"/>
                </a:lnTo>
                <a:lnTo>
                  <a:pt x="1223308" y="54752"/>
                </a:lnTo>
                <a:lnTo>
                  <a:pt x="1178609" y="67274"/>
                </a:lnTo>
                <a:lnTo>
                  <a:pt x="1134433" y="81013"/>
                </a:lnTo>
                <a:lnTo>
                  <a:pt x="1090799" y="95949"/>
                </a:lnTo>
                <a:lnTo>
                  <a:pt x="1047725" y="112064"/>
                </a:lnTo>
                <a:lnTo>
                  <a:pt x="1005232" y="129337"/>
                </a:lnTo>
                <a:lnTo>
                  <a:pt x="963339" y="147750"/>
                </a:lnTo>
                <a:lnTo>
                  <a:pt x="922064" y="167284"/>
                </a:lnTo>
                <a:lnTo>
                  <a:pt x="881427" y="187919"/>
                </a:lnTo>
                <a:lnTo>
                  <a:pt x="841448" y="209636"/>
                </a:lnTo>
                <a:lnTo>
                  <a:pt x="802146" y="232415"/>
                </a:lnTo>
                <a:lnTo>
                  <a:pt x="763539" y="256237"/>
                </a:lnTo>
                <a:lnTo>
                  <a:pt x="725648" y="281084"/>
                </a:lnTo>
                <a:lnTo>
                  <a:pt x="688492" y="306935"/>
                </a:lnTo>
                <a:lnTo>
                  <a:pt x="652089" y="333771"/>
                </a:lnTo>
                <a:lnTo>
                  <a:pt x="616460" y="361574"/>
                </a:lnTo>
                <a:lnTo>
                  <a:pt x="581623" y="390323"/>
                </a:lnTo>
                <a:lnTo>
                  <a:pt x="547598" y="420000"/>
                </a:lnTo>
                <a:lnTo>
                  <a:pt x="514404" y="450586"/>
                </a:lnTo>
                <a:lnTo>
                  <a:pt x="482060" y="482060"/>
                </a:lnTo>
                <a:lnTo>
                  <a:pt x="450586" y="514404"/>
                </a:lnTo>
                <a:lnTo>
                  <a:pt x="420000" y="547598"/>
                </a:lnTo>
                <a:lnTo>
                  <a:pt x="390323" y="581623"/>
                </a:lnTo>
                <a:lnTo>
                  <a:pt x="361574" y="616460"/>
                </a:lnTo>
                <a:lnTo>
                  <a:pt x="333771" y="652089"/>
                </a:lnTo>
                <a:lnTo>
                  <a:pt x="306935" y="688492"/>
                </a:lnTo>
                <a:lnTo>
                  <a:pt x="281084" y="725648"/>
                </a:lnTo>
                <a:lnTo>
                  <a:pt x="256237" y="763539"/>
                </a:lnTo>
                <a:lnTo>
                  <a:pt x="232415" y="802146"/>
                </a:lnTo>
                <a:lnTo>
                  <a:pt x="209636" y="841448"/>
                </a:lnTo>
                <a:lnTo>
                  <a:pt x="187919" y="881427"/>
                </a:lnTo>
                <a:lnTo>
                  <a:pt x="167284" y="922064"/>
                </a:lnTo>
                <a:lnTo>
                  <a:pt x="147750" y="963339"/>
                </a:lnTo>
                <a:lnTo>
                  <a:pt x="129337" y="1005232"/>
                </a:lnTo>
                <a:lnTo>
                  <a:pt x="112064" y="1047725"/>
                </a:lnTo>
                <a:lnTo>
                  <a:pt x="95949" y="1090799"/>
                </a:lnTo>
                <a:lnTo>
                  <a:pt x="81013" y="1134433"/>
                </a:lnTo>
                <a:lnTo>
                  <a:pt x="67274" y="1178609"/>
                </a:lnTo>
                <a:lnTo>
                  <a:pt x="54752" y="1223308"/>
                </a:lnTo>
                <a:lnTo>
                  <a:pt x="43467" y="1268510"/>
                </a:lnTo>
                <a:lnTo>
                  <a:pt x="33437" y="1314195"/>
                </a:lnTo>
                <a:lnTo>
                  <a:pt x="24681" y="1360345"/>
                </a:lnTo>
                <a:lnTo>
                  <a:pt x="17220" y="1406940"/>
                </a:lnTo>
                <a:lnTo>
                  <a:pt x="11072" y="1453961"/>
                </a:lnTo>
                <a:lnTo>
                  <a:pt x="6257" y="1501389"/>
                </a:lnTo>
                <a:lnTo>
                  <a:pt x="2793" y="1549204"/>
                </a:lnTo>
                <a:lnTo>
                  <a:pt x="701" y="1597387"/>
                </a:lnTo>
                <a:lnTo>
                  <a:pt x="0" y="1645920"/>
                </a:lnTo>
                <a:lnTo>
                  <a:pt x="701" y="1694449"/>
                </a:lnTo>
                <a:lnTo>
                  <a:pt x="2793" y="1742630"/>
                </a:lnTo>
                <a:lnTo>
                  <a:pt x="6257" y="1790443"/>
                </a:lnTo>
                <a:lnTo>
                  <a:pt x="11072" y="1837868"/>
                </a:lnTo>
                <a:lnTo>
                  <a:pt x="17220" y="1884888"/>
                </a:lnTo>
                <a:lnTo>
                  <a:pt x="24681" y="1931481"/>
                </a:lnTo>
                <a:lnTo>
                  <a:pt x="33437" y="1977629"/>
                </a:lnTo>
                <a:lnTo>
                  <a:pt x="43467" y="2023313"/>
                </a:lnTo>
                <a:lnTo>
                  <a:pt x="46270" y="2034539"/>
                </a:lnTo>
                <a:lnTo>
                  <a:pt x="2194559" y="2034539"/>
                </a:lnTo>
                <a:lnTo>
                  <a:pt x="2194559" y="93731"/>
                </a:lnTo>
                <a:lnTo>
                  <a:pt x="2157406" y="81013"/>
                </a:lnTo>
                <a:lnTo>
                  <a:pt x="2113230" y="67274"/>
                </a:lnTo>
                <a:lnTo>
                  <a:pt x="2068531" y="54752"/>
                </a:lnTo>
                <a:lnTo>
                  <a:pt x="2023329" y="43467"/>
                </a:lnTo>
                <a:lnTo>
                  <a:pt x="1977644" y="33437"/>
                </a:lnTo>
                <a:lnTo>
                  <a:pt x="1931494" y="24681"/>
                </a:lnTo>
                <a:lnTo>
                  <a:pt x="1884899" y="17220"/>
                </a:lnTo>
                <a:lnTo>
                  <a:pt x="1837878" y="11072"/>
                </a:lnTo>
                <a:lnTo>
                  <a:pt x="1790450" y="6257"/>
                </a:lnTo>
                <a:lnTo>
                  <a:pt x="1742635" y="2793"/>
                </a:lnTo>
                <a:lnTo>
                  <a:pt x="1694452" y="701"/>
                </a:lnTo>
                <a:lnTo>
                  <a:pt x="1645919" y="0"/>
                </a:lnTo>
                <a:close/>
              </a:path>
            </a:pathLst>
          </a:custGeom>
          <a:solidFill>
            <a:srgbClr val="E9ECF7"/>
          </a:solidFill>
        </p:spPr>
        <p:txBody>
          <a:bodyPr wrap="square" lIns="0" tIns="0" rIns="0" bIns="0" rtlCol="0"/>
          <a:lstStyle/>
          <a:p>
            <a:endParaRPr/>
          </a:p>
        </p:txBody>
      </p:sp>
      <p:pic>
        <p:nvPicPr>
          <p:cNvPr id="18" name="bg object 18"/>
          <p:cNvPicPr/>
          <p:nvPr/>
        </p:nvPicPr>
        <p:blipFill>
          <a:blip r:embed="rId2" cstate="print"/>
          <a:stretch>
            <a:fillRect/>
          </a:stretch>
        </p:blipFill>
        <p:spPr>
          <a:xfrm>
            <a:off x="4234672" y="1051560"/>
            <a:ext cx="1003950" cy="1188720"/>
          </a:xfrm>
          <a:prstGeom prst="rect">
            <a:avLst/>
          </a:prstGeom>
        </p:spPr>
      </p:pic>
      <p:sp>
        <p:nvSpPr>
          <p:cNvPr id="2" name="Holder 2"/>
          <p:cNvSpPr>
            <a:spLocks noGrp="1"/>
          </p:cNvSpPr>
          <p:nvPr>
            <p:ph type="ftr" sz="quarter" idx="5"/>
          </p:nvPr>
        </p:nvSpPr>
        <p:spPr/>
        <p:txBody>
          <a:bodyPr lIns="0" tIns="0" rIns="0" bIns="0"/>
          <a:lstStyle>
            <a:lvl1pPr>
              <a:defRPr sz="1000" b="0" i="0">
                <a:solidFill>
                  <a:srgbClr val="6B7180"/>
                </a:solidFill>
                <a:latin typeface="Calibri"/>
                <a:cs typeface="Calibri"/>
              </a:defRPr>
            </a:lvl1pPr>
          </a:lstStyle>
          <a:p>
            <a:pPr marL="12700">
              <a:lnSpc>
                <a:spcPts val="1050"/>
              </a:lnSpc>
            </a:pPr>
            <a:r>
              <a:rPr dirty="0"/>
              <a:t>B</a:t>
            </a:r>
            <a:r>
              <a:rPr spc="-35" dirty="0"/>
              <a:t> </a:t>
            </a:r>
            <a:r>
              <a:rPr dirty="0"/>
              <a:t>İ</a:t>
            </a:r>
            <a:r>
              <a:rPr spc="-25" dirty="0"/>
              <a:t> </a:t>
            </a:r>
            <a:r>
              <a:rPr dirty="0"/>
              <a:t>L</a:t>
            </a:r>
            <a:r>
              <a:rPr spc="-25" dirty="0"/>
              <a:t> </a:t>
            </a:r>
            <a:r>
              <a:rPr dirty="0"/>
              <a:t>G</a:t>
            </a:r>
            <a:r>
              <a:rPr spc="-35" dirty="0"/>
              <a:t> </a:t>
            </a:r>
            <a:r>
              <a:rPr dirty="0"/>
              <a:t>İ</a:t>
            </a:r>
            <a:r>
              <a:rPr spc="-25" dirty="0"/>
              <a:t> </a:t>
            </a:r>
            <a:r>
              <a:rPr dirty="0"/>
              <a:t>S</a:t>
            </a:r>
            <a:r>
              <a:rPr spc="-30" dirty="0"/>
              <a:t> </a:t>
            </a:r>
            <a:r>
              <a:rPr dirty="0"/>
              <a:t>A</a:t>
            </a:r>
            <a:r>
              <a:rPr spc="-30" dirty="0"/>
              <a:t> </a:t>
            </a:r>
            <a:r>
              <a:rPr dirty="0"/>
              <a:t>Y</a:t>
            </a:r>
            <a:r>
              <a:rPr spc="-30" dirty="0"/>
              <a:t> </a:t>
            </a:r>
            <a:r>
              <a:rPr dirty="0"/>
              <a:t>A</a:t>
            </a:r>
            <a:r>
              <a:rPr spc="-25" dirty="0"/>
              <a:t> </a:t>
            </a:r>
            <a:r>
              <a:rPr dirty="0"/>
              <a:t>R</a:t>
            </a:r>
            <a:r>
              <a:rPr spc="37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dirty="0"/>
              <a:t>C</a:t>
            </a:r>
            <a:r>
              <a:rPr spc="-30" dirty="0"/>
              <a:t> </a:t>
            </a:r>
            <a:r>
              <a:rPr dirty="0"/>
              <a:t>I</a:t>
            </a:r>
            <a:r>
              <a:rPr spc="-25" dirty="0"/>
              <a:t> </a:t>
            </a:r>
            <a:r>
              <a:rPr dirty="0"/>
              <a:t>L</a:t>
            </a:r>
            <a:r>
              <a:rPr spc="-30" dirty="0"/>
              <a:t> </a:t>
            </a:r>
            <a:r>
              <a:rPr dirty="0"/>
              <a:t>I</a:t>
            </a:r>
            <a:r>
              <a:rPr spc="-35" dirty="0"/>
              <a:t> </a:t>
            </a:r>
            <a:r>
              <a:rPr dirty="0"/>
              <a:t>Ğ</a:t>
            </a:r>
            <a:r>
              <a:rPr spc="-30" dirty="0"/>
              <a:t> </a:t>
            </a:r>
            <a:r>
              <a:rPr dirty="0"/>
              <a:t>I</a:t>
            </a:r>
            <a:r>
              <a:rPr spc="35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spc="-50" dirty="0"/>
              <a:t>I</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5940" y="491998"/>
            <a:ext cx="6146165" cy="452119"/>
          </a:xfrm>
          <a:prstGeom prst="rect">
            <a:avLst/>
          </a:prstGeom>
        </p:spPr>
        <p:txBody>
          <a:bodyPr wrap="square" lIns="0" tIns="0" rIns="0" bIns="0">
            <a:spAutoFit/>
          </a:bodyPr>
          <a:lstStyle>
            <a:lvl1pPr>
              <a:defRPr sz="2600" b="1" i="0">
                <a:solidFill>
                  <a:srgbClr val="1B2C62"/>
                </a:solidFill>
                <a:latin typeface="Cambria"/>
                <a:cs typeface="Cambria"/>
              </a:defRPr>
            </a:lvl1pPr>
          </a:lstStyle>
          <a:p>
            <a:endParaRPr/>
          </a:p>
        </p:txBody>
      </p:sp>
      <p:sp>
        <p:nvSpPr>
          <p:cNvPr id="3" name="Holder 3"/>
          <p:cNvSpPr>
            <a:spLocks noGrp="1"/>
          </p:cNvSpPr>
          <p:nvPr>
            <p:ph type="body" idx="1"/>
          </p:nvPr>
        </p:nvSpPr>
        <p:spPr>
          <a:xfrm>
            <a:off x="718819" y="1255217"/>
            <a:ext cx="7674609" cy="2952750"/>
          </a:xfrm>
          <a:prstGeom prst="rect">
            <a:avLst/>
          </a:prstGeom>
        </p:spPr>
        <p:txBody>
          <a:bodyPr wrap="square" lIns="0" tIns="0" rIns="0" bIns="0">
            <a:spAutoFit/>
          </a:bodyPr>
          <a:lstStyle>
            <a:lvl1pPr>
              <a:defRPr sz="16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511860" y="4887264"/>
            <a:ext cx="2918460" cy="152400"/>
          </a:xfrm>
          <a:prstGeom prst="rect">
            <a:avLst/>
          </a:prstGeom>
        </p:spPr>
        <p:txBody>
          <a:bodyPr wrap="square" lIns="0" tIns="0" rIns="0" bIns="0">
            <a:spAutoFit/>
          </a:bodyPr>
          <a:lstStyle>
            <a:lvl1pPr>
              <a:defRPr sz="1000" b="0" i="0">
                <a:solidFill>
                  <a:srgbClr val="6B7180"/>
                </a:solidFill>
                <a:latin typeface="Calibri"/>
                <a:cs typeface="Calibri"/>
              </a:defRPr>
            </a:lvl1pPr>
          </a:lstStyle>
          <a:p>
            <a:pPr marL="12700">
              <a:lnSpc>
                <a:spcPts val="1050"/>
              </a:lnSpc>
            </a:pPr>
            <a:r>
              <a:rPr dirty="0"/>
              <a:t>B</a:t>
            </a:r>
            <a:r>
              <a:rPr spc="-35" dirty="0"/>
              <a:t> </a:t>
            </a:r>
            <a:r>
              <a:rPr dirty="0"/>
              <a:t>İ</a:t>
            </a:r>
            <a:r>
              <a:rPr spc="-25" dirty="0"/>
              <a:t> </a:t>
            </a:r>
            <a:r>
              <a:rPr dirty="0"/>
              <a:t>L</a:t>
            </a:r>
            <a:r>
              <a:rPr spc="-25" dirty="0"/>
              <a:t> </a:t>
            </a:r>
            <a:r>
              <a:rPr dirty="0"/>
              <a:t>G</a:t>
            </a:r>
            <a:r>
              <a:rPr spc="-35" dirty="0"/>
              <a:t> </a:t>
            </a:r>
            <a:r>
              <a:rPr dirty="0"/>
              <a:t>İ</a:t>
            </a:r>
            <a:r>
              <a:rPr spc="-25" dirty="0"/>
              <a:t> </a:t>
            </a:r>
            <a:r>
              <a:rPr dirty="0"/>
              <a:t>S</a:t>
            </a:r>
            <a:r>
              <a:rPr spc="-30" dirty="0"/>
              <a:t> </a:t>
            </a:r>
            <a:r>
              <a:rPr dirty="0"/>
              <a:t>A</a:t>
            </a:r>
            <a:r>
              <a:rPr spc="-30" dirty="0"/>
              <a:t> </a:t>
            </a:r>
            <a:r>
              <a:rPr dirty="0"/>
              <a:t>Y</a:t>
            </a:r>
            <a:r>
              <a:rPr spc="-30" dirty="0"/>
              <a:t> </a:t>
            </a:r>
            <a:r>
              <a:rPr dirty="0"/>
              <a:t>A</a:t>
            </a:r>
            <a:r>
              <a:rPr spc="-25" dirty="0"/>
              <a:t> </a:t>
            </a:r>
            <a:r>
              <a:rPr dirty="0"/>
              <a:t>R</a:t>
            </a:r>
            <a:r>
              <a:rPr spc="37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dirty="0"/>
              <a:t>C</a:t>
            </a:r>
            <a:r>
              <a:rPr spc="-30" dirty="0"/>
              <a:t> </a:t>
            </a:r>
            <a:r>
              <a:rPr dirty="0"/>
              <a:t>I</a:t>
            </a:r>
            <a:r>
              <a:rPr spc="-25" dirty="0"/>
              <a:t> </a:t>
            </a:r>
            <a:r>
              <a:rPr dirty="0"/>
              <a:t>L</a:t>
            </a:r>
            <a:r>
              <a:rPr spc="-30" dirty="0"/>
              <a:t> </a:t>
            </a:r>
            <a:r>
              <a:rPr dirty="0"/>
              <a:t>I</a:t>
            </a:r>
            <a:r>
              <a:rPr spc="-35" dirty="0"/>
              <a:t> </a:t>
            </a:r>
            <a:r>
              <a:rPr dirty="0"/>
              <a:t>Ğ</a:t>
            </a:r>
            <a:r>
              <a:rPr spc="-30" dirty="0"/>
              <a:t> </a:t>
            </a:r>
            <a:r>
              <a:rPr dirty="0"/>
              <a:t>I</a:t>
            </a:r>
            <a:r>
              <a:rPr spc="35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spc="-50" dirty="0"/>
              <a:t>I</a:t>
            </a: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6" name="Holder 6"/>
          <p:cNvSpPr>
            <a:spLocks noGrp="1"/>
          </p:cNvSpPr>
          <p:nvPr>
            <p:ph type="sldNum" sz="quarter" idx="7"/>
          </p:nvPr>
        </p:nvSpPr>
        <p:spPr>
          <a:xfrm>
            <a:off x="6583680" y="4783455"/>
            <a:ext cx="2103120" cy="25717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info@ankarabilim.edu.tr"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88514" y="2562225"/>
            <a:ext cx="3924935" cy="330835"/>
          </a:xfrm>
          <a:prstGeom prst="rect">
            <a:avLst/>
          </a:prstGeom>
        </p:spPr>
        <p:txBody>
          <a:bodyPr vert="horz" wrap="square" lIns="0" tIns="12700" rIns="0" bIns="0" rtlCol="0">
            <a:spAutoFit/>
          </a:bodyPr>
          <a:lstStyle/>
          <a:p>
            <a:pPr marL="12700">
              <a:lnSpc>
                <a:spcPct val="100000"/>
              </a:lnSpc>
              <a:spcBef>
                <a:spcPts val="100"/>
              </a:spcBef>
            </a:pPr>
            <a:r>
              <a:rPr sz="2000" spc="-20" dirty="0">
                <a:solidFill>
                  <a:srgbClr val="5A6B9E"/>
                </a:solidFill>
                <a:latin typeface="Calibri"/>
                <a:cs typeface="Calibri"/>
              </a:rPr>
              <a:t>A</a:t>
            </a:r>
            <a:r>
              <a:rPr sz="2000" spc="-150" dirty="0">
                <a:solidFill>
                  <a:srgbClr val="5A6B9E"/>
                </a:solidFill>
                <a:latin typeface="Calibri"/>
                <a:cs typeface="Calibri"/>
              </a:rPr>
              <a:t> </a:t>
            </a:r>
            <a:r>
              <a:rPr sz="2000" dirty="0">
                <a:solidFill>
                  <a:srgbClr val="5A6B9E"/>
                </a:solidFill>
                <a:latin typeface="Calibri"/>
                <a:cs typeface="Calibri"/>
              </a:rPr>
              <a:t>N</a:t>
            </a:r>
            <a:r>
              <a:rPr sz="2000" spc="-155" dirty="0">
                <a:solidFill>
                  <a:srgbClr val="5A6B9E"/>
                </a:solidFill>
                <a:latin typeface="Calibri"/>
                <a:cs typeface="Calibri"/>
              </a:rPr>
              <a:t> </a:t>
            </a:r>
            <a:r>
              <a:rPr sz="2000" dirty="0">
                <a:solidFill>
                  <a:srgbClr val="5A6B9E"/>
                </a:solidFill>
                <a:latin typeface="Calibri"/>
                <a:cs typeface="Calibri"/>
              </a:rPr>
              <a:t>K</a:t>
            </a:r>
            <a:r>
              <a:rPr sz="2000" spc="-155" dirty="0">
                <a:solidFill>
                  <a:srgbClr val="5A6B9E"/>
                </a:solidFill>
                <a:latin typeface="Calibri"/>
                <a:cs typeface="Calibri"/>
              </a:rPr>
              <a:t> </a:t>
            </a:r>
            <a:r>
              <a:rPr sz="2000" spc="-20" dirty="0">
                <a:solidFill>
                  <a:srgbClr val="5A6B9E"/>
                </a:solidFill>
                <a:latin typeface="Calibri"/>
                <a:cs typeface="Calibri"/>
              </a:rPr>
              <a:t>A</a:t>
            </a:r>
            <a:r>
              <a:rPr sz="2000" spc="-150" dirty="0">
                <a:solidFill>
                  <a:srgbClr val="5A6B9E"/>
                </a:solidFill>
                <a:latin typeface="Calibri"/>
                <a:cs typeface="Calibri"/>
              </a:rPr>
              <a:t> </a:t>
            </a:r>
            <a:r>
              <a:rPr sz="2000" dirty="0">
                <a:solidFill>
                  <a:srgbClr val="5A6B9E"/>
                </a:solidFill>
                <a:latin typeface="Calibri"/>
                <a:cs typeface="Calibri"/>
              </a:rPr>
              <a:t>R</a:t>
            </a:r>
            <a:r>
              <a:rPr sz="2000" spc="-150" dirty="0">
                <a:solidFill>
                  <a:srgbClr val="5A6B9E"/>
                </a:solidFill>
                <a:latin typeface="Calibri"/>
                <a:cs typeface="Calibri"/>
              </a:rPr>
              <a:t> </a:t>
            </a:r>
            <a:r>
              <a:rPr sz="2000" dirty="0">
                <a:solidFill>
                  <a:srgbClr val="5A6B9E"/>
                </a:solidFill>
                <a:latin typeface="Calibri"/>
                <a:cs typeface="Calibri"/>
              </a:rPr>
              <a:t>A</a:t>
            </a:r>
            <a:r>
              <a:rPr sz="2000" spc="60" dirty="0">
                <a:solidFill>
                  <a:srgbClr val="5A6B9E"/>
                </a:solidFill>
                <a:latin typeface="Calibri"/>
                <a:cs typeface="Calibri"/>
              </a:rPr>
              <a:t>  </a:t>
            </a:r>
            <a:r>
              <a:rPr sz="2000" dirty="0">
                <a:solidFill>
                  <a:srgbClr val="5A6B9E"/>
                </a:solidFill>
                <a:latin typeface="Calibri"/>
                <a:cs typeface="Calibri"/>
              </a:rPr>
              <a:t>B</a:t>
            </a:r>
            <a:r>
              <a:rPr sz="2000" spc="-155" dirty="0">
                <a:solidFill>
                  <a:srgbClr val="5A6B9E"/>
                </a:solidFill>
                <a:latin typeface="Calibri"/>
                <a:cs typeface="Calibri"/>
              </a:rPr>
              <a:t> </a:t>
            </a:r>
            <a:r>
              <a:rPr sz="2000" dirty="0">
                <a:solidFill>
                  <a:srgbClr val="5A6B9E"/>
                </a:solidFill>
                <a:latin typeface="Calibri"/>
                <a:cs typeface="Calibri"/>
              </a:rPr>
              <a:t>İ</a:t>
            </a:r>
            <a:r>
              <a:rPr sz="2000" spc="-160" dirty="0">
                <a:solidFill>
                  <a:srgbClr val="5A6B9E"/>
                </a:solidFill>
                <a:latin typeface="Calibri"/>
                <a:cs typeface="Calibri"/>
              </a:rPr>
              <a:t> </a:t>
            </a:r>
            <a:r>
              <a:rPr sz="2000" dirty="0">
                <a:solidFill>
                  <a:srgbClr val="5A6B9E"/>
                </a:solidFill>
                <a:latin typeface="Calibri"/>
                <a:cs typeface="Calibri"/>
              </a:rPr>
              <a:t>L</a:t>
            </a:r>
            <a:r>
              <a:rPr sz="2000" spc="-160" dirty="0">
                <a:solidFill>
                  <a:srgbClr val="5A6B9E"/>
                </a:solidFill>
                <a:latin typeface="Calibri"/>
                <a:cs typeface="Calibri"/>
              </a:rPr>
              <a:t> </a:t>
            </a:r>
            <a:r>
              <a:rPr sz="2000" dirty="0">
                <a:solidFill>
                  <a:srgbClr val="5A6B9E"/>
                </a:solidFill>
                <a:latin typeface="Calibri"/>
                <a:cs typeface="Calibri"/>
              </a:rPr>
              <a:t>İ</a:t>
            </a:r>
            <a:r>
              <a:rPr sz="2000" spc="-155" dirty="0">
                <a:solidFill>
                  <a:srgbClr val="5A6B9E"/>
                </a:solidFill>
                <a:latin typeface="Calibri"/>
                <a:cs typeface="Calibri"/>
              </a:rPr>
              <a:t> </a:t>
            </a:r>
            <a:r>
              <a:rPr sz="2000" dirty="0">
                <a:solidFill>
                  <a:srgbClr val="5A6B9E"/>
                </a:solidFill>
                <a:latin typeface="Calibri"/>
                <a:cs typeface="Calibri"/>
              </a:rPr>
              <a:t>M</a:t>
            </a:r>
            <a:r>
              <a:rPr sz="2000" spc="60" dirty="0">
                <a:solidFill>
                  <a:srgbClr val="5A6B9E"/>
                </a:solidFill>
                <a:latin typeface="Calibri"/>
                <a:cs typeface="Calibri"/>
              </a:rPr>
              <a:t>  </a:t>
            </a:r>
            <a:r>
              <a:rPr sz="2000" spc="-20" dirty="0">
                <a:solidFill>
                  <a:srgbClr val="5A6B9E"/>
                </a:solidFill>
                <a:latin typeface="Calibri"/>
                <a:cs typeface="Calibri"/>
              </a:rPr>
              <a:t>Ü</a:t>
            </a:r>
            <a:r>
              <a:rPr sz="2000" spc="-155" dirty="0">
                <a:solidFill>
                  <a:srgbClr val="5A6B9E"/>
                </a:solidFill>
                <a:latin typeface="Calibri"/>
                <a:cs typeface="Calibri"/>
              </a:rPr>
              <a:t> </a:t>
            </a:r>
            <a:r>
              <a:rPr sz="2000" dirty="0">
                <a:solidFill>
                  <a:srgbClr val="5A6B9E"/>
                </a:solidFill>
                <a:latin typeface="Calibri"/>
                <a:cs typeface="Calibri"/>
              </a:rPr>
              <a:t>N</a:t>
            </a:r>
            <a:r>
              <a:rPr sz="2000" spc="-155" dirty="0">
                <a:solidFill>
                  <a:srgbClr val="5A6B9E"/>
                </a:solidFill>
                <a:latin typeface="Calibri"/>
                <a:cs typeface="Calibri"/>
              </a:rPr>
              <a:t> </a:t>
            </a:r>
            <a:r>
              <a:rPr sz="2000" dirty="0">
                <a:solidFill>
                  <a:srgbClr val="5A6B9E"/>
                </a:solidFill>
                <a:latin typeface="Calibri"/>
                <a:cs typeface="Calibri"/>
              </a:rPr>
              <a:t>İ</a:t>
            </a:r>
            <a:r>
              <a:rPr sz="2000" spc="-155" dirty="0">
                <a:solidFill>
                  <a:srgbClr val="5A6B9E"/>
                </a:solidFill>
                <a:latin typeface="Calibri"/>
                <a:cs typeface="Calibri"/>
              </a:rPr>
              <a:t> </a:t>
            </a:r>
            <a:r>
              <a:rPr sz="2000" spc="-20" dirty="0">
                <a:solidFill>
                  <a:srgbClr val="5A6B9E"/>
                </a:solidFill>
                <a:latin typeface="Calibri"/>
                <a:cs typeface="Calibri"/>
              </a:rPr>
              <a:t>V</a:t>
            </a:r>
            <a:r>
              <a:rPr sz="2000" spc="-155" dirty="0">
                <a:solidFill>
                  <a:srgbClr val="5A6B9E"/>
                </a:solidFill>
                <a:latin typeface="Calibri"/>
                <a:cs typeface="Calibri"/>
              </a:rPr>
              <a:t> </a:t>
            </a:r>
            <a:r>
              <a:rPr sz="2000" dirty="0">
                <a:solidFill>
                  <a:srgbClr val="5A6B9E"/>
                </a:solidFill>
                <a:latin typeface="Calibri"/>
                <a:cs typeface="Calibri"/>
              </a:rPr>
              <a:t>E</a:t>
            </a:r>
            <a:r>
              <a:rPr sz="2000" spc="-150" dirty="0">
                <a:solidFill>
                  <a:srgbClr val="5A6B9E"/>
                </a:solidFill>
                <a:latin typeface="Calibri"/>
                <a:cs typeface="Calibri"/>
              </a:rPr>
              <a:t> </a:t>
            </a:r>
            <a:r>
              <a:rPr sz="2000" dirty="0">
                <a:solidFill>
                  <a:srgbClr val="5A6B9E"/>
                </a:solidFill>
                <a:latin typeface="Calibri"/>
                <a:cs typeface="Calibri"/>
              </a:rPr>
              <a:t>R</a:t>
            </a:r>
            <a:r>
              <a:rPr sz="2000" spc="-150" dirty="0">
                <a:solidFill>
                  <a:srgbClr val="5A6B9E"/>
                </a:solidFill>
                <a:latin typeface="Calibri"/>
                <a:cs typeface="Calibri"/>
              </a:rPr>
              <a:t> </a:t>
            </a:r>
            <a:r>
              <a:rPr sz="2000" spc="-10" dirty="0">
                <a:solidFill>
                  <a:srgbClr val="5A6B9E"/>
                </a:solidFill>
                <a:latin typeface="Calibri"/>
                <a:cs typeface="Calibri"/>
              </a:rPr>
              <a:t>S</a:t>
            </a:r>
            <a:r>
              <a:rPr sz="2000" spc="-155" dirty="0">
                <a:solidFill>
                  <a:srgbClr val="5A6B9E"/>
                </a:solidFill>
                <a:latin typeface="Calibri"/>
                <a:cs typeface="Calibri"/>
              </a:rPr>
              <a:t> </a:t>
            </a:r>
            <a:r>
              <a:rPr sz="2000" dirty="0">
                <a:solidFill>
                  <a:srgbClr val="5A6B9E"/>
                </a:solidFill>
                <a:latin typeface="Calibri"/>
                <a:cs typeface="Calibri"/>
              </a:rPr>
              <a:t>İ</a:t>
            </a:r>
            <a:r>
              <a:rPr sz="2000" spc="-160" dirty="0">
                <a:solidFill>
                  <a:srgbClr val="5A6B9E"/>
                </a:solidFill>
                <a:latin typeface="Calibri"/>
                <a:cs typeface="Calibri"/>
              </a:rPr>
              <a:t> </a:t>
            </a:r>
            <a:r>
              <a:rPr sz="2000" dirty="0">
                <a:solidFill>
                  <a:srgbClr val="5A6B9E"/>
                </a:solidFill>
                <a:latin typeface="Calibri"/>
                <a:cs typeface="Calibri"/>
              </a:rPr>
              <a:t>T</a:t>
            </a:r>
            <a:r>
              <a:rPr sz="2000" spc="-155" dirty="0">
                <a:solidFill>
                  <a:srgbClr val="5A6B9E"/>
                </a:solidFill>
                <a:latin typeface="Calibri"/>
                <a:cs typeface="Calibri"/>
              </a:rPr>
              <a:t> </a:t>
            </a:r>
            <a:r>
              <a:rPr sz="2000" dirty="0">
                <a:solidFill>
                  <a:srgbClr val="5A6B9E"/>
                </a:solidFill>
                <a:latin typeface="Calibri"/>
                <a:cs typeface="Calibri"/>
              </a:rPr>
              <a:t>E</a:t>
            </a:r>
            <a:r>
              <a:rPr sz="2000" spc="-150" dirty="0">
                <a:solidFill>
                  <a:srgbClr val="5A6B9E"/>
                </a:solidFill>
                <a:latin typeface="Calibri"/>
                <a:cs typeface="Calibri"/>
              </a:rPr>
              <a:t> </a:t>
            </a:r>
            <a:r>
              <a:rPr sz="2000" spc="-10" dirty="0">
                <a:solidFill>
                  <a:srgbClr val="5A6B9E"/>
                </a:solidFill>
                <a:latin typeface="Calibri"/>
                <a:cs typeface="Calibri"/>
              </a:rPr>
              <a:t>S</a:t>
            </a:r>
            <a:r>
              <a:rPr sz="2000" spc="-155" dirty="0">
                <a:solidFill>
                  <a:srgbClr val="5A6B9E"/>
                </a:solidFill>
                <a:latin typeface="Calibri"/>
                <a:cs typeface="Calibri"/>
              </a:rPr>
              <a:t> </a:t>
            </a:r>
            <a:r>
              <a:rPr sz="2000" spc="-50" dirty="0">
                <a:solidFill>
                  <a:srgbClr val="5A6B9E"/>
                </a:solidFill>
                <a:latin typeface="Calibri"/>
                <a:cs typeface="Calibri"/>
              </a:rPr>
              <a:t>İ</a:t>
            </a:r>
            <a:endParaRPr sz="2000">
              <a:latin typeface="Calibri"/>
              <a:cs typeface="Calibri"/>
            </a:endParaRPr>
          </a:p>
        </p:txBody>
      </p:sp>
      <p:sp>
        <p:nvSpPr>
          <p:cNvPr id="3" name="object 3"/>
          <p:cNvSpPr txBox="1"/>
          <p:nvPr/>
        </p:nvSpPr>
        <p:spPr>
          <a:xfrm>
            <a:off x="1368933" y="2915488"/>
            <a:ext cx="6407785" cy="1171575"/>
          </a:xfrm>
          <a:prstGeom prst="rect">
            <a:avLst/>
          </a:prstGeom>
        </p:spPr>
        <p:txBody>
          <a:bodyPr vert="horz" wrap="square" lIns="0" tIns="13335" rIns="0" bIns="0" rtlCol="0">
            <a:spAutoFit/>
          </a:bodyPr>
          <a:lstStyle/>
          <a:p>
            <a:pPr algn="ctr">
              <a:lnSpc>
                <a:spcPts val="4505"/>
              </a:lnSpc>
              <a:spcBef>
                <a:spcPts val="105"/>
              </a:spcBef>
            </a:pPr>
            <a:r>
              <a:rPr sz="3800" b="1" spc="-80" dirty="0">
                <a:solidFill>
                  <a:srgbClr val="1B2C62"/>
                </a:solidFill>
                <a:latin typeface="Cambria"/>
                <a:cs typeface="Cambria"/>
              </a:rPr>
              <a:t>BİLGİSAYAR</a:t>
            </a:r>
            <a:r>
              <a:rPr sz="3800" b="1" spc="-55" dirty="0">
                <a:solidFill>
                  <a:srgbClr val="1B2C62"/>
                </a:solidFill>
                <a:latin typeface="Cambria"/>
                <a:cs typeface="Cambria"/>
              </a:rPr>
              <a:t> </a:t>
            </a:r>
            <a:r>
              <a:rPr sz="3800" b="1" spc="-10" dirty="0">
                <a:solidFill>
                  <a:srgbClr val="1B2C62"/>
                </a:solidFill>
                <a:latin typeface="Cambria"/>
                <a:cs typeface="Cambria"/>
              </a:rPr>
              <a:t>PROGRAMCILIĞI</a:t>
            </a:r>
            <a:endParaRPr sz="3800">
              <a:latin typeface="Cambria"/>
              <a:cs typeface="Cambria"/>
            </a:endParaRPr>
          </a:p>
          <a:p>
            <a:pPr algn="ctr">
              <a:lnSpc>
                <a:spcPts val="4505"/>
              </a:lnSpc>
            </a:pPr>
            <a:r>
              <a:rPr sz="3800" b="1" spc="-10" dirty="0">
                <a:solidFill>
                  <a:srgbClr val="1B2C62"/>
                </a:solidFill>
                <a:latin typeface="Cambria"/>
                <a:cs typeface="Cambria"/>
              </a:rPr>
              <a:t>PROGRAMI</a:t>
            </a:r>
            <a:endParaRPr sz="3800">
              <a:latin typeface="Cambria"/>
              <a:cs typeface="Cambri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descr="$PPTXTitle"/>
          <p:cNvSpPr txBox="1">
            <a:spLocks noGrp="1"/>
          </p:cNvSpPr>
          <p:nvPr>
            <p:ph type="title"/>
          </p:nvPr>
        </p:nvSpPr>
        <p:spPr>
          <a:xfrm>
            <a:off x="535940" y="270205"/>
            <a:ext cx="3569335" cy="422909"/>
          </a:xfrm>
          <a:prstGeom prst="rect">
            <a:avLst/>
          </a:prstGeom>
        </p:spPr>
        <p:txBody>
          <a:bodyPr vert="horz" wrap="square" lIns="0" tIns="13335" rIns="0" bIns="0" rtlCol="0">
            <a:spAutoFit/>
          </a:bodyPr>
          <a:lstStyle/>
          <a:p>
            <a:pPr marL="12700">
              <a:lnSpc>
                <a:spcPct val="100000"/>
              </a:lnSpc>
              <a:spcBef>
                <a:spcPts val="105"/>
              </a:spcBef>
            </a:pPr>
            <a:r>
              <a:rPr spc="-10" dirty="0"/>
              <a:t>Programımız</a:t>
            </a:r>
            <a:r>
              <a:rPr spc="-55" dirty="0"/>
              <a:t> </a:t>
            </a:r>
            <a:r>
              <a:rPr spc="-10" dirty="0"/>
              <a:t>Hakkında</a:t>
            </a:r>
          </a:p>
        </p:txBody>
      </p:sp>
      <p:pic>
        <p:nvPicPr>
          <p:cNvPr id="2" name="object 2" descr="logo.png"/>
          <p:cNvPicPr/>
          <p:nvPr/>
        </p:nvPicPr>
        <p:blipFill>
          <a:blip r:embed="rId2" cstate="print"/>
          <a:stretch>
            <a:fillRect/>
          </a:stretch>
        </p:blipFill>
        <p:spPr>
          <a:xfrm>
            <a:off x="7961243" y="0"/>
            <a:ext cx="1182756" cy="1455801"/>
          </a:xfrm>
          <a:prstGeom prst="rect">
            <a:avLst/>
          </a:prstGeom>
        </p:spPr>
      </p:pic>
      <p:sp>
        <p:nvSpPr>
          <p:cNvPr id="4" name="object 4"/>
          <p:cNvSpPr txBox="1"/>
          <p:nvPr/>
        </p:nvSpPr>
        <p:spPr>
          <a:xfrm>
            <a:off x="314655" y="852322"/>
            <a:ext cx="7766684" cy="3521477"/>
          </a:xfrm>
          <a:prstGeom prst="rect">
            <a:avLst/>
          </a:prstGeom>
        </p:spPr>
        <p:txBody>
          <a:bodyPr vert="horz" wrap="square" lIns="0" tIns="12700" rIns="0" bIns="0" rtlCol="0">
            <a:spAutoFit/>
          </a:bodyPr>
          <a:lstStyle/>
          <a:p>
            <a:pPr marL="285750" lvl="0" indent="-285750">
              <a:buFont typeface="Arial" panose="020B0604020202020204" pitchFamily="34" charset="0"/>
              <a:buChar char="•"/>
            </a:pPr>
            <a:r>
              <a:rPr lang="tr-TR" sz="1200" b="1" dirty="0"/>
              <a:t>Bilgisayar Programcılığı Programı</a:t>
            </a:r>
            <a:r>
              <a:rPr lang="tr-TR" sz="1200" dirty="0"/>
              <a:t>, 2020–2021 Eğitim-Öğretim Yılı Güz döneminde öğrenci kabul etmeye başlamış olup, yazılım sektörünün ihtiyaç duyduğu nitelikli yazılım geliştiricileri ve bilişim uzmanlarını yetiştirmeyi amaçlamaktadır.</a:t>
            </a:r>
          </a:p>
          <a:p>
            <a:pPr marL="285750" lvl="0" indent="-285750">
              <a:buFont typeface="Arial" panose="020B0604020202020204" pitchFamily="34" charset="0"/>
              <a:buChar char="•"/>
            </a:pPr>
            <a:endParaRPr lang="tr-TR" sz="1200" dirty="0"/>
          </a:p>
          <a:p>
            <a:pPr marL="285750" lvl="0" indent="-285750">
              <a:buFont typeface="Arial" panose="020B0604020202020204" pitchFamily="34" charset="0"/>
              <a:buChar char="•"/>
            </a:pPr>
            <a:r>
              <a:rPr lang="tr-TR" sz="1200" dirty="0"/>
              <a:t>Programımız; algoritmik düşünme becerisine sahip, programlama dillerini etkin kullanabilen, veri tabanı tasarlayabilen, web, mobil ve masaüstü uygulamalar geliştirebilen, bilgisayar donanımı ve ağ teknolojileri konusunda bilgi sahibi, analitik düşünebilen ve mesleki etik bilincine sahip mezunlar yetiştirmeyi hedeflemektedir.</a:t>
            </a:r>
          </a:p>
          <a:p>
            <a:pPr marL="285750" lvl="0" indent="-285750">
              <a:buFont typeface="Arial" panose="020B0604020202020204" pitchFamily="34" charset="0"/>
              <a:buChar char="•"/>
            </a:pPr>
            <a:endParaRPr lang="tr-TR" sz="1200" dirty="0"/>
          </a:p>
          <a:p>
            <a:pPr marL="285750" lvl="0" indent="-285750">
              <a:buFont typeface="Arial" panose="020B0604020202020204" pitchFamily="34" charset="0"/>
              <a:buChar char="•"/>
            </a:pPr>
            <a:r>
              <a:rPr lang="tr-TR" sz="1200" dirty="0"/>
              <a:t>Uygulama odaklı eğitim modeli; </a:t>
            </a:r>
            <a:r>
              <a:rPr lang="tr-TR" sz="1200" b="1" dirty="0"/>
              <a:t>Java ile programlama, görsel programlama, internet programcılığı, mobil programlama, veri tabanı uygulamaları, nesne tabanlı programlama, bilgisayar donanımı, ağ temelleri ve nesnelerin interneti</a:t>
            </a:r>
            <a:r>
              <a:rPr lang="tr-TR" sz="1200" dirty="0"/>
              <a:t> gibi derslerle desteklenmektedir. Ayrıca programın </a:t>
            </a:r>
            <a:r>
              <a:rPr lang="tr-TR" sz="1200" b="1" dirty="0"/>
              <a:t>dördüncü yarıyılında yer alan 30 AKTS değerindeki İşletmelerde Mesleki Eğitim</a:t>
            </a:r>
            <a:r>
              <a:rPr lang="tr-TR" sz="1200" dirty="0"/>
              <a:t> kapsamında öğrencilerin mesleki bilgi ve becerilerini iş ortamında geliştirmeleri amaçlanmaktadır.</a:t>
            </a:r>
          </a:p>
          <a:p>
            <a:pPr marL="285750" lvl="0" indent="-285750">
              <a:buFont typeface="Arial" panose="020B0604020202020204" pitchFamily="34" charset="0"/>
              <a:buChar char="•"/>
            </a:pPr>
            <a:endParaRPr lang="tr-TR" sz="1200" dirty="0"/>
          </a:p>
          <a:p>
            <a:pPr marL="285750" lvl="0" indent="-285750">
              <a:buFont typeface="Arial" panose="020B0604020202020204" pitchFamily="34" charset="0"/>
              <a:buChar char="•"/>
            </a:pPr>
            <a:r>
              <a:rPr lang="tr-TR" sz="1200" dirty="0"/>
              <a:t>Programımız; </a:t>
            </a:r>
            <a:r>
              <a:rPr lang="tr-TR" sz="1200" b="1" dirty="0"/>
              <a:t>yazılım geliştirme teknolojileri, web ve mobil uygulama geliştirme, veri tabanı sistemleri, ağ teknolojileri ve nesnelerin interneti</a:t>
            </a:r>
            <a:r>
              <a:rPr lang="tr-TR" sz="1200" dirty="0"/>
              <a:t> alanlarındaki gelişmeleri takip ederek, sektörün değişen ihtiyaçları ve dijital dönüşüm süreçleri doğrultusunda müfredatını sürekli geliştirmeyi hedefleyen yenilikçi bir eğitim anlayışına sahiptir.</a:t>
            </a:r>
          </a:p>
        </p:txBody>
      </p:sp>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1050"/>
              </a:lnSpc>
            </a:pPr>
            <a:r>
              <a:rPr dirty="0"/>
              <a:t>B</a:t>
            </a:r>
            <a:r>
              <a:rPr spc="-35" dirty="0"/>
              <a:t> </a:t>
            </a:r>
            <a:r>
              <a:rPr dirty="0"/>
              <a:t>İ</a:t>
            </a:r>
            <a:r>
              <a:rPr spc="-25" dirty="0"/>
              <a:t> </a:t>
            </a:r>
            <a:r>
              <a:rPr dirty="0"/>
              <a:t>L</a:t>
            </a:r>
            <a:r>
              <a:rPr spc="-25" dirty="0"/>
              <a:t> </a:t>
            </a:r>
            <a:r>
              <a:rPr dirty="0"/>
              <a:t>G</a:t>
            </a:r>
            <a:r>
              <a:rPr spc="-35" dirty="0"/>
              <a:t> </a:t>
            </a:r>
            <a:r>
              <a:rPr dirty="0"/>
              <a:t>İ</a:t>
            </a:r>
            <a:r>
              <a:rPr spc="-25" dirty="0"/>
              <a:t> </a:t>
            </a:r>
            <a:r>
              <a:rPr dirty="0"/>
              <a:t>S</a:t>
            </a:r>
            <a:r>
              <a:rPr spc="-30" dirty="0"/>
              <a:t> </a:t>
            </a:r>
            <a:r>
              <a:rPr dirty="0"/>
              <a:t>A</a:t>
            </a:r>
            <a:r>
              <a:rPr spc="-30" dirty="0"/>
              <a:t> </a:t>
            </a:r>
            <a:r>
              <a:rPr dirty="0"/>
              <a:t>Y</a:t>
            </a:r>
            <a:r>
              <a:rPr spc="-30" dirty="0"/>
              <a:t> </a:t>
            </a:r>
            <a:r>
              <a:rPr dirty="0"/>
              <a:t>A</a:t>
            </a:r>
            <a:r>
              <a:rPr spc="-25" dirty="0"/>
              <a:t> </a:t>
            </a:r>
            <a:r>
              <a:rPr dirty="0"/>
              <a:t>R</a:t>
            </a:r>
            <a:r>
              <a:rPr spc="37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dirty="0"/>
              <a:t>C</a:t>
            </a:r>
            <a:r>
              <a:rPr spc="-30" dirty="0"/>
              <a:t> </a:t>
            </a:r>
            <a:r>
              <a:rPr dirty="0"/>
              <a:t>I</a:t>
            </a:r>
            <a:r>
              <a:rPr spc="-25" dirty="0"/>
              <a:t> </a:t>
            </a:r>
            <a:r>
              <a:rPr dirty="0"/>
              <a:t>L</a:t>
            </a:r>
            <a:r>
              <a:rPr spc="-30" dirty="0"/>
              <a:t> </a:t>
            </a:r>
            <a:r>
              <a:rPr dirty="0"/>
              <a:t>I</a:t>
            </a:r>
            <a:r>
              <a:rPr spc="-35" dirty="0"/>
              <a:t> </a:t>
            </a:r>
            <a:r>
              <a:rPr dirty="0"/>
              <a:t>Ğ</a:t>
            </a:r>
            <a:r>
              <a:rPr spc="-30" dirty="0"/>
              <a:t> </a:t>
            </a:r>
            <a:r>
              <a:rPr dirty="0"/>
              <a:t>I</a:t>
            </a:r>
            <a:r>
              <a:rPr spc="35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spc="-50" dirty="0"/>
              <a:t>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descr="$PPTXTitle"/>
          <p:cNvSpPr txBox="1">
            <a:spLocks noGrp="1"/>
          </p:cNvSpPr>
          <p:nvPr>
            <p:ph type="title"/>
          </p:nvPr>
        </p:nvSpPr>
        <p:spPr>
          <a:xfrm>
            <a:off x="338124" y="113487"/>
            <a:ext cx="4427220" cy="422909"/>
          </a:xfrm>
          <a:prstGeom prst="rect">
            <a:avLst/>
          </a:prstGeom>
        </p:spPr>
        <p:txBody>
          <a:bodyPr vert="horz" wrap="square" lIns="0" tIns="13335" rIns="0" bIns="0" rtlCol="0">
            <a:spAutoFit/>
          </a:bodyPr>
          <a:lstStyle/>
          <a:p>
            <a:pPr marL="12700">
              <a:lnSpc>
                <a:spcPct val="100000"/>
              </a:lnSpc>
              <a:spcBef>
                <a:spcPts val="105"/>
              </a:spcBef>
            </a:pPr>
            <a:r>
              <a:rPr dirty="0"/>
              <a:t>Eğitim</a:t>
            </a:r>
            <a:r>
              <a:rPr spc="-55" dirty="0"/>
              <a:t> </a:t>
            </a:r>
            <a:r>
              <a:rPr dirty="0"/>
              <a:t>Programı</a:t>
            </a:r>
            <a:r>
              <a:rPr spc="-65" dirty="0"/>
              <a:t> </a:t>
            </a:r>
            <a:r>
              <a:rPr dirty="0"/>
              <a:t>ve</a:t>
            </a:r>
            <a:r>
              <a:rPr spc="-20" dirty="0"/>
              <a:t> </a:t>
            </a:r>
            <a:r>
              <a:rPr spc="-10" dirty="0"/>
              <a:t>Müfredat</a:t>
            </a:r>
          </a:p>
        </p:txBody>
      </p:sp>
      <p:pic>
        <p:nvPicPr>
          <p:cNvPr id="2" name="object 2" descr="logo.png"/>
          <p:cNvPicPr/>
          <p:nvPr/>
        </p:nvPicPr>
        <p:blipFill>
          <a:blip r:embed="rId2" cstate="print"/>
          <a:stretch>
            <a:fillRect/>
          </a:stretch>
        </p:blipFill>
        <p:spPr>
          <a:xfrm>
            <a:off x="8157782" y="50"/>
            <a:ext cx="986217" cy="1223213"/>
          </a:xfrm>
          <a:prstGeom prst="rect">
            <a:avLst/>
          </a:prstGeom>
        </p:spPr>
      </p:pic>
      <p:sp>
        <p:nvSpPr>
          <p:cNvPr id="4" name="object 4"/>
          <p:cNvSpPr txBox="1"/>
          <p:nvPr/>
        </p:nvSpPr>
        <p:spPr>
          <a:xfrm>
            <a:off x="429564" y="613409"/>
            <a:ext cx="7619365" cy="4321696"/>
          </a:xfrm>
          <a:prstGeom prst="rect">
            <a:avLst/>
          </a:prstGeom>
        </p:spPr>
        <p:txBody>
          <a:bodyPr vert="horz" wrap="square" lIns="0" tIns="12700" rIns="0" bIns="0" rtlCol="0">
            <a:spAutoFit/>
          </a:bodyPr>
          <a:lstStyle/>
          <a:p>
            <a:r>
              <a:rPr lang="tr-TR" sz="1000" b="1" dirty="0"/>
              <a:t>2 Yıllık Ön Lisans Eğitimi</a:t>
            </a:r>
          </a:p>
          <a:p>
            <a:r>
              <a:rPr lang="tr-TR" sz="1000" dirty="0"/>
              <a:t>Bilgisayar Programcılığı Programı; sektör ihtiyaçları, Türkiye Yükseköğretim Yeterlilikler Çerçevesi (TYYÇ) ve güncel bilişim teknolojileri doğrultusunda hazırlanmış, uygulama odaklı bir müfredata sahiptir. Teorik dersler; laboratuvar uygulamaları, dönem projeleri ve dördüncü yarıyılda gerçekleştirilen 30 AKTS değerindeki İşletmelerde Mesleki Eğitim ile desteklenerek öğrencilerin mesleki yaşama hazırlanmaları sağlanmaktadır.</a:t>
            </a:r>
          </a:p>
          <a:p>
            <a:endParaRPr lang="tr-TR" sz="1000" dirty="0"/>
          </a:p>
          <a:p>
            <a:r>
              <a:rPr lang="tr-TR" sz="1000" b="1" dirty="0"/>
              <a:t>Temel ve Uygulamalı Dersler</a:t>
            </a:r>
          </a:p>
          <a:p>
            <a:r>
              <a:rPr lang="tr-TR" sz="1000" dirty="0"/>
              <a:t>Müfredatta; Java ile Programlama I-II, Nesne Tabanlı Programlama, Görsel Programlama, İnternet Programcılığı, Mobil Programlama, Veri Tabanı Temelleri, Veri Tabanı Uygulamaları, Sistem Analizi ve Tasarımı, Bilgisayar Donanımı, Ağ Temelleri, Açık Kaynak İşletim Sistemi ve Nesnelerin İnterneti (</a:t>
            </a:r>
            <a:r>
              <a:rPr lang="tr-TR" sz="1000" dirty="0" err="1"/>
              <a:t>IoT</a:t>
            </a:r>
            <a:r>
              <a:rPr lang="tr-TR" sz="1000" dirty="0"/>
              <a:t>) gibi alan dersleri yer almakta; öğrenciler teorik bilgilerini uygulamalı çalışmalarla pekiştirerek yazılım geliştirme ve bilişim teknolojileri alanlarında yetkinlik kazanmaktadır.</a:t>
            </a:r>
          </a:p>
          <a:p>
            <a:endParaRPr lang="tr-TR" sz="1000" dirty="0"/>
          </a:p>
          <a:p>
            <a:r>
              <a:rPr lang="tr-TR" sz="1000" b="1" dirty="0"/>
              <a:t>Seçmeli Ders Olanakları</a:t>
            </a:r>
          </a:p>
          <a:p>
            <a:r>
              <a:rPr lang="tr-TR" sz="1000" dirty="0"/>
              <a:t>Öğrenciler, programın üçüncü yarıyılında yer alan Seçmeli I ve Seçmeli II dersleri aracılığıyla ilgi alanlarına ve mesleki hedeflerine yönelik bilgi ve becerilerini geliştirme olanağı bulmaktadır. Seçmeli dersler, öğrencilerin bilişim teknolojilerinin farklı alanlarında yetkinlik kazanmalarını ve mesleki gelişimlerini desteklemeyi amaçlamaktadır.</a:t>
            </a:r>
          </a:p>
          <a:p>
            <a:endParaRPr lang="tr-TR" sz="1000" dirty="0"/>
          </a:p>
          <a:p>
            <a:r>
              <a:rPr lang="tr-TR" sz="1000" b="1" dirty="0"/>
              <a:t>Proje ve Uygulama Deneyimi</a:t>
            </a:r>
          </a:p>
          <a:p>
            <a:r>
              <a:rPr lang="tr-TR" sz="1000" dirty="0"/>
              <a:t>Öğrencilerimiz; web ve mobil uygulamalar, veri tabanı tabanlı bilgi sistemleri, nesne tabanlı yazılım projeleri ve nesnelerin interneti uygulamaları gibi alanlarda projeler geliştirerek yazılım tasarımı, programlama, veri yönetimi ve donanım-yazılım entegrasyonu konularında deneyim kazanmaktadır. Ayrıca İşletmelerde Mesleki Eğitim kapsamında edindikleri bilgi ve becerileri gerçek iş ortamlarında uygulama fırsatı bulmaktadır.</a:t>
            </a:r>
          </a:p>
          <a:p>
            <a:endParaRPr lang="tr-TR" sz="1000" dirty="0"/>
          </a:p>
          <a:p>
            <a:r>
              <a:rPr lang="tr-TR" sz="1000" b="1" dirty="0"/>
              <a:t>Dikey Geçiş Olanakları</a:t>
            </a:r>
          </a:p>
          <a:p>
            <a:r>
              <a:rPr lang="tr-TR" sz="1000" dirty="0"/>
              <a:t>Mezunlarımız, Dikey Geçiş Sınavı (DGS) aracılığıyla ÖSYM tarafından ilgili yıl için belirlenen koşullar ve geçiş yapılabilecek programlar doğrultusunda Bilgisayar Mühendisliği, Yazılım Mühendisliği, Bilgisayar Bilimleri, Bilgisayar ve Öğretim Teknolojileri Öğretmenliği (BÖTE), Bilişim Sistemleri Mühendisliği, Bilişim Sistemleri ve Teknolojileri ve Yönetim Bilişim Sistemleri gibi lisans programlarına geçiş yapabilmektedir.</a:t>
            </a:r>
          </a:p>
        </p:txBody>
      </p:sp>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1050"/>
              </a:lnSpc>
            </a:pPr>
            <a:r>
              <a:rPr dirty="0"/>
              <a:t>B</a:t>
            </a:r>
            <a:r>
              <a:rPr spc="-35" dirty="0"/>
              <a:t> </a:t>
            </a:r>
            <a:r>
              <a:rPr dirty="0"/>
              <a:t>İ</a:t>
            </a:r>
            <a:r>
              <a:rPr spc="-25" dirty="0"/>
              <a:t> </a:t>
            </a:r>
            <a:r>
              <a:rPr dirty="0"/>
              <a:t>L</a:t>
            </a:r>
            <a:r>
              <a:rPr spc="-25" dirty="0"/>
              <a:t> </a:t>
            </a:r>
            <a:r>
              <a:rPr dirty="0"/>
              <a:t>G</a:t>
            </a:r>
            <a:r>
              <a:rPr spc="-35" dirty="0"/>
              <a:t> </a:t>
            </a:r>
            <a:r>
              <a:rPr dirty="0"/>
              <a:t>İ</a:t>
            </a:r>
            <a:r>
              <a:rPr spc="-25" dirty="0"/>
              <a:t> </a:t>
            </a:r>
            <a:r>
              <a:rPr dirty="0"/>
              <a:t>S</a:t>
            </a:r>
            <a:r>
              <a:rPr spc="-30" dirty="0"/>
              <a:t> </a:t>
            </a:r>
            <a:r>
              <a:rPr dirty="0"/>
              <a:t>A</a:t>
            </a:r>
            <a:r>
              <a:rPr spc="-30" dirty="0"/>
              <a:t> </a:t>
            </a:r>
            <a:r>
              <a:rPr dirty="0"/>
              <a:t>Y</a:t>
            </a:r>
            <a:r>
              <a:rPr spc="-30" dirty="0"/>
              <a:t> </a:t>
            </a:r>
            <a:r>
              <a:rPr dirty="0"/>
              <a:t>A</a:t>
            </a:r>
            <a:r>
              <a:rPr spc="-25" dirty="0"/>
              <a:t> </a:t>
            </a:r>
            <a:r>
              <a:rPr dirty="0"/>
              <a:t>R</a:t>
            </a:r>
            <a:r>
              <a:rPr spc="37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dirty="0"/>
              <a:t>C</a:t>
            </a:r>
            <a:r>
              <a:rPr spc="-30" dirty="0"/>
              <a:t> </a:t>
            </a:r>
            <a:r>
              <a:rPr dirty="0"/>
              <a:t>I</a:t>
            </a:r>
            <a:r>
              <a:rPr spc="-25" dirty="0"/>
              <a:t> </a:t>
            </a:r>
            <a:r>
              <a:rPr dirty="0"/>
              <a:t>L</a:t>
            </a:r>
            <a:r>
              <a:rPr spc="-30" dirty="0"/>
              <a:t> </a:t>
            </a:r>
            <a:r>
              <a:rPr dirty="0"/>
              <a:t>I</a:t>
            </a:r>
            <a:r>
              <a:rPr spc="-35" dirty="0"/>
              <a:t> </a:t>
            </a:r>
            <a:r>
              <a:rPr dirty="0"/>
              <a:t>Ğ</a:t>
            </a:r>
            <a:r>
              <a:rPr spc="-30" dirty="0"/>
              <a:t> </a:t>
            </a:r>
            <a:r>
              <a:rPr dirty="0"/>
              <a:t>I</a:t>
            </a:r>
            <a:r>
              <a:rPr spc="35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spc="-50" dirty="0"/>
              <a:t>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92100" y="264668"/>
            <a:ext cx="2590800" cy="422275"/>
          </a:xfrm>
          <a:prstGeom prst="rect">
            <a:avLst/>
          </a:prstGeom>
        </p:spPr>
        <p:txBody>
          <a:bodyPr vert="horz" wrap="square" lIns="0" tIns="13335" rIns="0" bIns="0" rtlCol="0">
            <a:spAutoFit/>
          </a:bodyPr>
          <a:lstStyle/>
          <a:p>
            <a:pPr marL="12700">
              <a:lnSpc>
                <a:spcPct val="100000"/>
              </a:lnSpc>
              <a:spcBef>
                <a:spcPts val="105"/>
              </a:spcBef>
            </a:pPr>
            <a:r>
              <a:rPr dirty="0"/>
              <a:t>Akademik</a:t>
            </a:r>
            <a:r>
              <a:rPr spc="-30" dirty="0"/>
              <a:t> </a:t>
            </a:r>
            <a:r>
              <a:rPr spc="-10" dirty="0"/>
              <a:t>Kadro</a:t>
            </a:r>
          </a:p>
        </p:txBody>
      </p:sp>
      <p:sp>
        <p:nvSpPr>
          <p:cNvPr id="5" name="object 5"/>
          <p:cNvSpPr txBox="1"/>
          <p:nvPr/>
        </p:nvSpPr>
        <p:spPr>
          <a:xfrm>
            <a:off x="383540" y="728929"/>
            <a:ext cx="6956425" cy="750847"/>
          </a:xfrm>
          <a:prstGeom prst="rect">
            <a:avLst/>
          </a:prstGeom>
        </p:spPr>
        <p:txBody>
          <a:bodyPr vert="horz" wrap="square" lIns="0" tIns="12065" rIns="0" bIns="0" rtlCol="0">
            <a:spAutoFit/>
          </a:bodyPr>
          <a:lstStyle/>
          <a:p>
            <a:pPr>
              <a:buNone/>
            </a:pPr>
            <a:r>
              <a:rPr lang="tr-TR" sz="1200" dirty="0"/>
              <a:t>Programımız; yazılım geliştirme, yapay zekâ, makine öğrenmesi, veri tabanı sistemleri, bilişim sistemleri yönetimi, dijital dönüşüm ve eğitim teknolojileri alanlarında akademik uzmanlığa sahip öğretim kadrosuyla öğrencilerine teorik bilgiyi uygulamayla bütünleştiren, araştırma ve proje odaklı bir eğitim ortamı sunmaktadır.</a:t>
            </a:r>
          </a:p>
        </p:txBody>
      </p:sp>
      <p:pic>
        <p:nvPicPr>
          <p:cNvPr id="12" name="object 12" descr="logo.png"/>
          <p:cNvPicPr/>
          <p:nvPr/>
        </p:nvPicPr>
        <p:blipFill>
          <a:blip r:embed="rId2" cstate="print"/>
          <a:stretch>
            <a:fillRect/>
          </a:stretch>
        </p:blipFill>
        <p:spPr>
          <a:xfrm>
            <a:off x="7930854" y="80822"/>
            <a:ext cx="1034291" cy="1223213"/>
          </a:xfrm>
          <a:prstGeom prst="rect">
            <a:avLst/>
          </a:prstGeom>
        </p:spPr>
      </p:pic>
      <p:pic>
        <p:nvPicPr>
          <p:cNvPr id="6" name="object 6" descr="Filiz GÜRBÜZ"/>
          <p:cNvPicPr/>
          <p:nvPr/>
        </p:nvPicPr>
        <p:blipFill>
          <a:blip r:embed="rId3" cstate="print"/>
          <a:stretch>
            <a:fillRect/>
          </a:stretch>
        </p:blipFill>
        <p:spPr>
          <a:xfrm>
            <a:off x="2613641" y="1680019"/>
            <a:ext cx="1928622" cy="1928621"/>
          </a:xfrm>
          <a:prstGeom prst="rect">
            <a:avLst/>
          </a:prstGeom>
        </p:spPr>
      </p:pic>
      <p:sp>
        <p:nvSpPr>
          <p:cNvPr id="3" name="object 3"/>
          <p:cNvSpPr txBox="1"/>
          <p:nvPr/>
        </p:nvSpPr>
        <p:spPr>
          <a:xfrm>
            <a:off x="508508" y="3607053"/>
            <a:ext cx="2010713" cy="489878"/>
          </a:xfrm>
          <a:prstGeom prst="rect">
            <a:avLst/>
          </a:prstGeom>
        </p:spPr>
        <p:txBody>
          <a:bodyPr vert="horz" wrap="square" lIns="0" tIns="12700" rIns="0" bIns="0" rtlCol="0">
            <a:spAutoFit/>
          </a:bodyPr>
          <a:lstStyle/>
          <a:p>
            <a:pPr marL="12700">
              <a:spcBef>
                <a:spcPts val="100"/>
              </a:spcBef>
              <a:buNone/>
            </a:pPr>
            <a:r>
              <a:rPr lang="tr-TR" sz="1100" b="1" dirty="0">
                <a:latin typeface="Calibri"/>
                <a:cs typeface="Calibri"/>
              </a:rPr>
              <a:t>Öğr. Gör. Fatma BAYRAMBAŞ ŞAHİN</a:t>
            </a:r>
          </a:p>
          <a:p>
            <a:pPr marL="12700">
              <a:lnSpc>
                <a:spcPct val="100000"/>
              </a:lnSpc>
              <a:spcBef>
                <a:spcPts val="10"/>
              </a:spcBef>
            </a:pPr>
            <a:r>
              <a:rPr sz="900" dirty="0" err="1">
                <a:latin typeface="Calibri"/>
                <a:cs typeface="Calibri"/>
              </a:rPr>
              <a:t>Bilgisayar</a:t>
            </a:r>
            <a:r>
              <a:rPr sz="900" spc="-5" dirty="0">
                <a:latin typeface="Calibri"/>
                <a:cs typeface="Calibri"/>
              </a:rPr>
              <a:t> </a:t>
            </a:r>
            <a:r>
              <a:rPr sz="900" spc="-10" dirty="0">
                <a:latin typeface="Calibri"/>
                <a:cs typeface="Calibri"/>
              </a:rPr>
              <a:t>Programcılığı</a:t>
            </a:r>
            <a:r>
              <a:rPr sz="900" spc="15" dirty="0">
                <a:latin typeface="Calibri"/>
                <a:cs typeface="Calibri"/>
              </a:rPr>
              <a:t> </a:t>
            </a:r>
            <a:r>
              <a:rPr sz="900" dirty="0">
                <a:latin typeface="Calibri"/>
                <a:cs typeface="Calibri"/>
              </a:rPr>
              <a:t>Program</a:t>
            </a:r>
            <a:r>
              <a:rPr sz="900" spc="-20" dirty="0">
                <a:latin typeface="Calibri"/>
                <a:cs typeface="Calibri"/>
              </a:rPr>
              <a:t> </a:t>
            </a:r>
            <a:r>
              <a:rPr sz="900" spc="-10" dirty="0">
                <a:latin typeface="Calibri"/>
                <a:cs typeface="Calibri"/>
              </a:rPr>
              <a:t>Başkanı</a:t>
            </a:r>
            <a:endParaRPr sz="900" dirty="0">
              <a:latin typeface="Calibri"/>
              <a:cs typeface="Calibri"/>
            </a:endParaRPr>
          </a:p>
        </p:txBody>
      </p:sp>
      <p:sp>
        <p:nvSpPr>
          <p:cNvPr id="7" name="object 7"/>
          <p:cNvSpPr txBox="1"/>
          <p:nvPr/>
        </p:nvSpPr>
        <p:spPr>
          <a:xfrm>
            <a:off x="2607036" y="3614102"/>
            <a:ext cx="1343660" cy="193675"/>
          </a:xfrm>
          <a:prstGeom prst="rect">
            <a:avLst/>
          </a:prstGeom>
        </p:spPr>
        <p:txBody>
          <a:bodyPr vert="horz" wrap="square" lIns="0" tIns="12700" rIns="0" bIns="0" rtlCol="0">
            <a:spAutoFit/>
          </a:bodyPr>
          <a:lstStyle/>
          <a:p>
            <a:pPr marL="12700">
              <a:lnSpc>
                <a:spcPct val="100000"/>
              </a:lnSpc>
              <a:spcBef>
                <a:spcPts val="100"/>
              </a:spcBef>
            </a:pPr>
            <a:r>
              <a:rPr sz="1100" b="1" dirty="0">
                <a:latin typeface="Calibri"/>
                <a:cs typeface="Calibri"/>
              </a:rPr>
              <a:t>Öğr.</a:t>
            </a:r>
            <a:r>
              <a:rPr sz="1100" b="1" spc="-15" dirty="0">
                <a:latin typeface="Calibri"/>
                <a:cs typeface="Calibri"/>
              </a:rPr>
              <a:t> </a:t>
            </a:r>
            <a:r>
              <a:rPr sz="1100" b="1" dirty="0">
                <a:latin typeface="Calibri"/>
                <a:cs typeface="Calibri"/>
              </a:rPr>
              <a:t>Gör.</a:t>
            </a:r>
            <a:r>
              <a:rPr sz="1100" b="1" spc="-15" dirty="0">
                <a:latin typeface="Calibri"/>
                <a:cs typeface="Calibri"/>
              </a:rPr>
              <a:t> </a:t>
            </a:r>
            <a:r>
              <a:rPr sz="1100" b="1" dirty="0">
                <a:latin typeface="Calibri"/>
                <a:cs typeface="Calibri"/>
              </a:rPr>
              <a:t>Filiz</a:t>
            </a:r>
            <a:r>
              <a:rPr sz="1100" b="1" spc="-25" dirty="0">
                <a:latin typeface="Calibri"/>
                <a:cs typeface="Calibri"/>
              </a:rPr>
              <a:t> </a:t>
            </a:r>
            <a:r>
              <a:rPr sz="1100" b="1" spc="-10" dirty="0">
                <a:latin typeface="Calibri"/>
                <a:cs typeface="Calibri"/>
              </a:rPr>
              <a:t>GÜRBÜZ</a:t>
            </a:r>
            <a:endParaRPr sz="1100" dirty="0">
              <a:latin typeface="Calibri"/>
              <a:cs typeface="Calibri"/>
            </a:endParaRPr>
          </a:p>
        </p:txBody>
      </p:sp>
      <p:sp>
        <p:nvSpPr>
          <p:cNvPr id="10" name="object 10"/>
          <p:cNvSpPr txBox="1"/>
          <p:nvPr/>
        </p:nvSpPr>
        <p:spPr>
          <a:xfrm>
            <a:off x="6913626" y="3607053"/>
            <a:ext cx="1591945" cy="182101"/>
          </a:xfrm>
          <a:prstGeom prst="rect">
            <a:avLst/>
          </a:prstGeom>
        </p:spPr>
        <p:txBody>
          <a:bodyPr vert="horz" wrap="square" lIns="0" tIns="12700" rIns="0" bIns="0" rtlCol="0">
            <a:spAutoFit/>
          </a:bodyPr>
          <a:lstStyle/>
          <a:p>
            <a:pPr marL="12700">
              <a:lnSpc>
                <a:spcPct val="100000"/>
              </a:lnSpc>
              <a:spcBef>
                <a:spcPts val="100"/>
              </a:spcBef>
            </a:pPr>
            <a:r>
              <a:rPr sz="1100" b="1" dirty="0">
                <a:latin typeface="Calibri"/>
                <a:cs typeface="Calibri"/>
              </a:rPr>
              <a:t>Öğr.</a:t>
            </a:r>
            <a:r>
              <a:rPr sz="1100" b="1" spc="-25" dirty="0">
                <a:latin typeface="Calibri"/>
                <a:cs typeface="Calibri"/>
              </a:rPr>
              <a:t> </a:t>
            </a:r>
            <a:r>
              <a:rPr sz="1100" b="1" dirty="0">
                <a:latin typeface="Calibri"/>
                <a:cs typeface="Calibri"/>
              </a:rPr>
              <a:t>Gör.</a:t>
            </a:r>
            <a:r>
              <a:rPr sz="1100" b="1" spc="-20" dirty="0">
                <a:latin typeface="Calibri"/>
                <a:cs typeface="Calibri"/>
              </a:rPr>
              <a:t> </a:t>
            </a:r>
            <a:r>
              <a:rPr lang="tr-TR" sz="1100" b="1" dirty="0">
                <a:latin typeface="Calibri"/>
                <a:cs typeface="Calibri"/>
              </a:rPr>
              <a:t>Rukiye BAYRAM</a:t>
            </a:r>
            <a:endParaRPr sz="1100" dirty="0">
              <a:latin typeface="Calibri"/>
              <a:cs typeface="Calibri"/>
            </a:endParaRPr>
          </a:p>
        </p:txBody>
      </p:sp>
      <p:sp>
        <p:nvSpPr>
          <p:cNvPr id="4" name="object 4"/>
          <p:cNvSpPr txBox="1"/>
          <p:nvPr/>
        </p:nvSpPr>
        <p:spPr>
          <a:xfrm>
            <a:off x="508508" y="4079849"/>
            <a:ext cx="1880235" cy="643766"/>
          </a:xfrm>
          <a:prstGeom prst="rect">
            <a:avLst/>
          </a:prstGeom>
        </p:spPr>
        <p:txBody>
          <a:bodyPr vert="horz" wrap="square" lIns="0" tIns="12700" rIns="0" bIns="0" rtlCol="0">
            <a:spAutoFit/>
          </a:bodyPr>
          <a:lstStyle/>
          <a:p>
            <a:pPr marL="12700">
              <a:lnSpc>
                <a:spcPct val="100000"/>
              </a:lnSpc>
              <a:spcBef>
                <a:spcPts val="100"/>
              </a:spcBef>
            </a:pPr>
            <a:r>
              <a:rPr sz="1100" b="1" dirty="0">
                <a:latin typeface="Calibri"/>
                <a:cs typeface="Calibri"/>
              </a:rPr>
              <a:t>Araştırma</a:t>
            </a:r>
            <a:r>
              <a:rPr sz="1100" b="1" spc="-40" dirty="0">
                <a:latin typeface="Calibri"/>
                <a:cs typeface="Calibri"/>
              </a:rPr>
              <a:t> </a:t>
            </a:r>
            <a:r>
              <a:rPr sz="1100" b="1" spc="-10" dirty="0">
                <a:latin typeface="Calibri"/>
                <a:cs typeface="Calibri"/>
              </a:rPr>
              <a:t>Alanları</a:t>
            </a:r>
            <a:endParaRPr sz="1100" dirty="0">
              <a:latin typeface="Calibri"/>
              <a:cs typeface="Calibri"/>
            </a:endParaRPr>
          </a:p>
          <a:p>
            <a:r>
              <a:rPr lang="tr-TR" sz="1000" dirty="0"/>
              <a:t>Eğitim Teknolojileri, Öğretim Tasarımı, Uzaktan Eğitim Tasarımı ve Yönetimi.</a:t>
            </a:r>
          </a:p>
        </p:txBody>
      </p:sp>
      <p:sp>
        <p:nvSpPr>
          <p:cNvPr id="8" name="object 8"/>
          <p:cNvSpPr txBox="1"/>
          <p:nvPr/>
        </p:nvSpPr>
        <p:spPr>
          <a:xfrm>
            <a:off x="2519221" y="4079849"/>
            <a:ext cx="1909445" cy="651510"/>
          </a:xfrm>
          <a:prstGeom prst="rect">
            <a:avLst/>
          </a:prstGeom>
        </p:spPr>
        <p:txBody>
          <a:bodyPr vert="horz" wrap="square" lIns="0" tIns="12700" rIns="0" bIns="0" rtlCol="0">
            <a:spAutoFit/>
          </a:bodyPr>
          <a:lstStyle/>
          <a:p>
            <a:pPr marL="12700">
              <a:lnSpc>
                <a:spcPct val="100000"/>
              </a:lnSpc>
              <a:spcBef>
                <a:spcPts val="100"/>
              </a:spcBef>
            </a:pPr>
            <a:r>
              <a:rPr sz="1100" b="1" dirty="0">
                <a:latin typeface="Calibri"/>
                <a:cs typeface="Calibri"/>
              </a:rPr>
              <a:t>Araştırma</a:t>
            </a:r>
            <a:r>
              <a:rPr sz="1100" b="1" spc="-40" dirty="0">
                <a:latin typeface="Calibri"/>
                <a:cs typeface="Calibri"/>
              </a:rPr>
              <a:t> </a:t>
            </a:r>
            <a:r>
              <a:rPr sz="1100" b="1" spc="-10" dirty="0">
                <a:latin typeface="Calibri"/>
                <a:cs typeface="Calibri"/>
              </a:rPr>
              <a:t>Alanları</a:t>
            </a:r>
            <a:endParaRPr sz="1100" dirty="0">
              <a:latin typeface="Calibri"/>
              <a:cs typeface="Calibri"/>
            </a:endParaRPr>
          </a:p>
          <a:p>
            <a:pPr marL="12700" marR="5080">
              <a:lnSpc>
                <a:spcPct val="100000"/>
              </a:lnSpc>
              <a:spcBef>
                <a:spcPts val="5"/>
              </a:spcBef>
            </a:pPr>
            <a:r>
              <a:rPr sz="1000" dirty="0">
                <a:latin typeface="Calibri"/>
                <a:cs typeface="Calibri"/>
              </a:rPr>
              <a:t>Biometrik</a:t>
            </a:r>
            <a:r>
              <a:rPr sz="1000" spc="-45" dirty="0">
                <a:latin typeface="Calibri"/>
                <a:cs typeface="Calibri"/>
              </a:rPr>
              <a:t> </a:t>
            </a:r>
            <a:r>
              <a:rPr sz="1000" dirty="0">
                <a:latin typeface="Calibri"/>
                <a:cs typeface="Calibri"/>
              </a:rPr>
              <a:t>Sistemler,</a:t>
            </a:r>
            <a:r>
              <a:rPr sz="1000" spc="-30" dirty="0">
                <a:latin typeface="Calibri"/>
                <a:cs typeface="Calibri"/>
              </a:rPr>
              <a:t> </a:t>
            </a:r>
            <a:r>
              <a:rPr sz="1000" dirty="0">
                <a:latin typeface="Calibri"/>
                <a:cs typeface="Calibri"/>
              </a:rPr>
              <a:t>Örüntü</a:t>
            </a:r>
            <a:r>
              <a:rPr sz="1000" spc="-50" dirty="0">
                <a:latin typeface="Calibri"/>
                <a:cs typeface="Calibri"/>
              </a:rPr>
              <a:t> </a:t>
            </a:r>
            <a:r>
              <a:rPr sz="1000" spc="-10" dirty="0">
                <a:latin typeface="Calibri"/>
                <a:cs typeface="Calibri"/>
              </a:rPr>
              <a:t>Tanıma, </a:t>
            </a:r>
            <a:r>
              <a:rPr sz="1000" dirty="0">
                <a:latin typeface="Calibri"/>
                <a:cs typeface="Calibri"/>
              </a:rPr>
              <a:t>Makine</a:t>
            </a:r>
            <a:r>
              <a:rPr sz="1000" spc="-45" dirty="0">
                <a:latin typeface="Calibri"/>
                <a:cs typeface="Calibri"/>
              </a:rPr>
              <a:t> </a:t>
            </a:r>
            <a:r>
              <a:rPr sz="1000" dirty="0">
                <a:latin typeface="Calibri"/>
                <a:cs typeface="Calibri"/>
              </a:rPr>
              <a:t>Öğrenmesi</a:t>
            </a:r>
            <a:r>
              <a:rPr sz="1000" spc="-10" dirty="0">
                <a:latin typeface="Calibri"/>
                <a:cs typeface="Calibri"/>
              </a:rPr>
              <a:t> </a:t>
            </a:r>
            <a:r>
              <a:rPr sz="1000" dirty="0">
                <a:latin typeface="Calibri"/>
                <a:cs typeface="Calibri"/>
              </a:rPr>
              <a:t>ve</a:t>
            </a:r>
            <a:r>
              <a:rPr sz="1000" spc="-20" dirty="0">
                <a:latin typeface="Calibri"/>
                <a:cs typeface="Calibri"/>
              </a:rPr>
              <a:t> Blok</a:t>
            </a:r>
            <a:endParaRPr sz="1000" dirty="0">
              <a:latin typeface="Calibri"/>
              <a:cs typeface="Calibri"/>
            </a:endParaRPr>
          </a:p>
          <a:p>
            <a:pPr marL="12700">
              <a:lnSpc>
                <a:spcPct val="100000"/>
              </a:lnSpc>
            </a:pPr>
            <a:r>
              <a:rPr sz="1000" dirty="0">
                <a:latin typeface="Calibri"/>
                <a:cs typeface="Calibri"/>
              </a:rPr>
              <a:t>Zinciri</a:t>
            </a:r>
            <a:r>
              <a:rPr sz="1000" spc="195" dirty="0">
                <a:latin typeface="Calibri"/>
                <a:cs typeface="Calibri"/>
              </a:rPr>
              <a:t> </a:t>
            </a:r>
            <a:r>
              <a:rPr sz="1000" dirty="0">
                <a:latin typeface="Calibri"/>
                <a:cs typeface="Calibri"/>
              </a:rPr>
              <a:t>konuları</a:t>
            </a:r>
            <a:r>
              <a:rPr sz="1000" spc="-45" dirty="0">
                <a:latin typeface="Calibri"/>
                <a:cs typeface="Calibri"/>
              </a:rPr>
              <a:t> </a:t>
            </a:r>
            <a:r>
              <a:rPr sz="1000" spc="-10" dirty="0">
                <a:latin typeface="Calibri"/>
                <a:cs typeface="Calibri"/>
              </a:rPr>
              <a:t>oluşturmaktadır.</a:t>
            </a:r>
            <a:endParaRPr sz="1000" dirty="0">
              <a:latin typeface="Calibri"/>
              <a:cs typeface="Calibri"/>
            </a:endParaRPr>
          </a:p>
        </p:txBody>
      </p:sp>
      <p:sp>
        <p:nvSpPr>
          <p:cNvPr id="11" name="object 11"/>
          <p:cNvSpPr txBox="1"/>
          <p:nvPr/>
        </p:nvSpPr>
        <p:spPr>
          <a:xfrm>
            <a:off x="6934200" y="4079849"/>
            <a:ext cx="1757680" cy="951543"/>
          </a:xfrm>
          <a:prstGeom prst="rect">
            <a:avLst/>
          </a:prstGeom>
        </p:spPr>
        <p:txBody>
          <a:bodyPr vert="horz" wrap="square" lIns="0" tIns="12700" rIns="0" bIns="0" rtlCol="0">
            <a:spAutoFit/>
          </a:bodyPr>
          <a:lstStyle/>
          <a:p>
            <a:pPr marL="12700">
              <a:lnSpc>
                <a:spcPct val="100000"/>
              </a:lnSpc>
              <a:spcBef>
                <a:spcPts val="100"/>
              </a:spcBef>
            </a:pPr>
            <a:r>
              <a:rPr sz="1100" b="1" dirty="0">
                <a:latin typeface="Calibri"/>
                <a:cs typeface="Calibri"/>
              </a:rPr>
              <a:t>Araştırma</a:t>
            </a:r>
            <a:r>
              <a:rPr sz="1100" b="1" spc="-45" dirty="0">
                <a:latin typeface="Calibri"/>
                <a:cs typeface="Calibri"/>
              </a:rPr>
              <a:t> </a:t>
            </a:r>
            <a:r>
              <a:rPr sz="1100" b="1" spc="-10" dirty="0">
                <a:latin typeface="Calibri"/>
                <a:cs typeface="Calibri"/>
              </a:rPr>
              <a:t>Alanları</a:t>
            </a:r>
            <a:endParaRPr sz="1100" dirty="0">
              <a:latin typeface="Calibri"/>
              <a:cs typeface="Calibri"/>
            </a:endParaRPr>
          </a:p>
          <a:p>
            <a:r>
              <a:rPr lang="tr-TR" sz="1000" dirty="0"/>
              <a:t>Yönetim Bilişim Sistemleri, Dijital Dönüşüm, Yapay Zekâ, Sektörel </a:t>
            </a:r>
            <a:r>
              <a:rPr lang="tr-TR" sz="1000" dirty="0" err="1"/>
              <a:t>Kalkınma,Teknoloji</a:t>
            </a:r>
            <a:r>
              <a:rPr lang="tr-TR" sz="1000" dirty="0"/>
              <a:t> Yönetimi ve Yazılım Geliştirme.</a:t>
            </a:r>
          </a:p>
        </p:txBody>
      </p:sp>
      <p:pic>
        <p:nvPicPr>
          <p:cNvPr id="17" name="Resim 16">
            <a:extLst>
              <a:ext uri="{FF2B5EF4-FFF2-40B4-BE49-F238E27FC236}">
                <a16:creationId xmlns:a16="http://schemas.microsoft.com/office/drawing/2014/main" id="{289B310C-A7DA-DF79-5243-B0BBA503DD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8507" y="1680019"/>
            <a:ext cx="1941831" cy="1941831"/>
          </a:xfrm>
          <a:prstGeom prst="rect">
            <a:avLst/>
          </a:prstGeom>
        </p:spPr>
      </p:pic>
      <p:pic>
        <p:nvPicPr>
          <p:cNvPr id="21" name="Resim 20">
            <a:extLst>
              <a:ext uri="{FF2B5EF4-FFF2-40B4-BE49-F238E27FC236}">
                <a16:creationId xmlns:a16="http://schemas.microsoft.com/office/drawing/2014/main" id="{F61623A9-B964-D6C4-711B-08316BD29B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8132" y="1666398"/>
            <a:ext cx="1907478" cy="1907478"/>
          </a:xfrm>
          <a:prstGeom prst="rect">
            <a:avLst/>
          </a:prstGeom>
        </p:spPr>
      </p:pic>
      <p:sp>
        <p:nvSpPr>
          <p:cNvPr id="27" name="object 10">
            <a:extLst>
              <a:ext uri="{FF2B5EF4-FFF2-40B4-BE49-F238E27FC236}">
                <a16:creationId xmlns:a16="http://schemas.microsoft.com/office/drawing/2014/main" id="{BFB81D21-0D50-4FCF-E1DD-A4A6229FB824}"/>
              </a:ext>
            </a:extLst>
          </p:cNvPr>
          <p:cNvSpPr txBox="1"/>
          <p:nvPr/>
        </p:nvSpPr>
        <p:spPr>
          <a:xfrm>
            <a:off x="4906636" y="3587039"/>
            <a:ext cx="1591945" cy="533479"/>
          </a:xfrm>
          <a:prstGeom prst="rect">
            <a:avLst/>
          </a:prstGeom>
        </p:spPr>
        <p:txBody>
          <a:bodyPr vert="horz" wrap="square" lIns="0" tIns="12700" rIns="0" bIns="0" rtlCol="0">
            <a:spAutoFit/>
          </a:bodyPr>
          <a:lstStyle/>
          <a:p>
            <a:pPr marL="12700">
              <a:spcBef>
                <a:spcPts val="100"/>
              </a:spcBef>
            </a:pPr>
            <a:r>
              <a:rPr sz="1100" b="1" dirty="0">
                <a:latin typeface="Calibri"/>
                <a:cs typeface="Calibri"/>
              </a:rPr>
              <a:t>Öğr. Gör. </a:t>
            </a:r>
            <a:r>
              <a:rPr lang="tr-TR" sz="1100" b="1" dirty="0">
                <a:latin typeface="Calibri"/>
                <a:cs typeface="Calibri"/>
              </a:rPr>
              <a:t>Hanife Kırımlı SALAR</a:t>
            </a:r>
          </a:p>
          <a:p>
            <a:pPr marL="12700">
              <a:lnSpc>
                <a:spcPct val="100000"/>
              </a:lnSpc>
              <a:spcBef>
                <a:spcPts val="100"/>
              </a:spcBef>
            </a:pPr>
            <a:endParaRPr sz="1100" dirty="0">
              <a:latin typeface="Calibri"/>
              <a:cs typeface="Calibri"/>
            </a:endParaRPr>
          </a:p>
        </p:txBody>
      </p:sp>
      <p:sp>
        <p:nvSpPr>
          <p:cNvPr id="29" name="object 11">
            <a:extLst>
              <a:ext uri="{FF2B5EF4-FFF2-40B4-BE49-F238E27FC236}">
                <a16:creationId xmlns:a16="http://schemas.microsoft.com/office/drawing/2014/main" id="{C606D70D-27AA-1D11-10F8-CEED929C0CD3}"/>
              </a:ext>
            </a:extLst>
          </p:cNvPr>
          <p:cNvSpPr txBox="1"/>
          <p:nvPr/>
        </p:nvSpPr>
        <p:spPr>
          <a:xfrm>
            <a:off x="4814608" y="4120518"/>
            <a:ext cx="1757680" cy="797654"/>
          </a:xfrm>
          <a:prstGeom prst="rect">
            <a:avLst/>
          </a:prstGeom>
        </p:spPr>
        <p:txBody>
          <a:bodyPr vert="horz" wrap="square" lIns="0" tIns="12700" rIns="0" bIns="0" rtlCol="0">
            <a:spAutoFit/>
          </a:bodyPr>
          <a:lstStyle/>
          <a:p>
            <a:pPr marL="12700">
              <a:lnSpc>
                <a:spcPct val="100000"/>
              </a:lnSpc>
              <a:spcBef>
                <a:spcPts val="100"/>
              </a:spcBef>
            </a:pPr>
            <a:r>
              <a:rPr sz="1100" b="1" dirty="0">
                <a:latin typeface="Calibri"/>
                <a:cs typeface="Calibri"/>
              </a:rPr>
              <a:t>Araştırma</a:t>
            </a:r>
            <a:r>
              <a:rPr sz="1100" b="1" spc="-45" dirty="0">
                <a:latin typeface="Calibri"/>
                <a:cs typeface="Calibri"/>
              </a:rPr>
              <a:t> </a:t>
            </a:r>
            <a:r>
              <a:rPr sz="1100" b="1" spc="-10" dirty="0">
                <a:latin typeface="Calibri"/>
                <a:cs typeface="Calibri"/>
              </a:rPr>
              <a:t>Alanları</a:t>
            </a:r>
            <a:endParaRPr sz="1100" dirty="0">
              <a:latin typeface="Calibri"/>
              <a:cs typeface="Calibri"/>
            </a:endParaRPr>
          </a:p>
          <a:p>
            <a:r>
              <a:rPr lang="tr-TR" sz="1000" dirty="0"/>
              <a:t>Eğitim Teknolojileri, Dijital Öğrenme, Bilgi Güvenliği, Yapay Zekâ ve Teknoloji Destekli Öğrenme.</a:t>
            </a:r>
          </a:p>
        </p:txBody>
      </p:sp>
      <p:pic>
        <p:nvPicPr>
          <p:cNvPr id="33" name="Resim 32">
            <a:extLst>
              <a:ext uri="{FF2B5EF4-FFF2-40B4-BE49-F238E27FC236}">
                <a16:creationId xmlns:a16="http://schemas.microsoft.com/office/drawing/2014/main" id="{D0F9A247-5119-AD56-6967-C43EFE9CBBF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81800" y="1666398"/>
            <a:ext cx="1885950" cy="18859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pc="-20" dirty="0"/>
              <a:t>Laboratuvar</a:t>
            </a:r>
            <a:r>
              <a:rPr spc="-80" dirty="0"/>
              <a:t> </a:t>
            </a:r>
            <a:r>
              <a:rPr dirty="0"/>
              <a:t>ve</a:t>
            </a:r>
            <a:r>
              <a:rPr spc="-55" dirty="0"/>
              <a:t> </a:t>
            </a:r>
            <a:r>
              <a:rPr dirty="0"/>
              <a:t>Uygulama</a:t>
            </a:r>
            <a:r>
              <a:rPr spc="-85" dirty="0"/>
              <a:t> </a:t>
            </a:r>
            <a:r>
              <a:rPr spc="-10" dirty="0"/>
              <a:t>Olanakları</a:t>
            </a:r>
          </a:p>
        </p:txBody>
      </p:sp>
      <p:pic>
        <p:nvPicPr>
          <p:cNvPr id="3" name="object 3" descr="logo.png"/>
          <p:cNvPicPr/>
          <p:nvPr/>
        </p:nvPicPr>
        <p:blipFill>
          <a:blip r:embed="rId2" cstate="print"/>
          <a:stretch>
            <a:fillRect/>
          </a:stretch>
        </p:blipFill>
        <p:spPr>
          <a:xfrm>
            <a:off x="7931939" y="80822"/>
            <a:ext cx="1033118" cy="1223213"/>
          </a:xfrm>
          <a:prstGeom prst="rect">
            <a:avLst/>
          </a:prstGeom>
        </p:spPr>
      </p:pic>
      <p:sp>
        <p:nvSpPr>
          <p:cNvPr id="4" name="object 4"/>
          <p:cNvSpPr txBox="1"/>
          <p:nvPr/>
        </p:nvSpPr>
        <p:spPr>
          <a:xfrm>
            <a:off x="718819" y="982725"/>
            <a:ext cx="7674609" cy="3459280"/>
          </a:xfrm>
          <a:prstGeom prst="rect">
            <a:avLst/>
          </a:prstGeom>
        </p:spPr>
        <p:txBody>
          <a:bodyPr vert="horz" wrap="square" lIns="0" tIns="12065" rIns="0" bIns="0" rtlCol="0">
            <a:spAutoFit/>
          </a:bodyPr>
          <a:lstStyle/>
          <a:p>
            <a:pPr marL="299085" indent="-286385">
              <a:lnSpc>
                <a:spcPct val="100000"/>
              </a:lnSpc>
              <a:spcBef>
                <a:spcPts val="95"/>
              </a:spcBef>
              <a:buFont typeface="Arial"/>
              <a:buChar char="•"/>
              <a:tabLst>
                <a:tab pos="299085" algn="l"/>
              </a:tabLst>
            </a:pPr>
            <a:r>
              <a:rPr sz="1400" b="1" dirty="0">
                <a:latin typeface="Calibri"/>
                <a:cs typeface="Calibri"/>
              </a:rPr>
              <a:t>Bilgisayar</a:t>
            </a:r>
            <a:r>
              <a:rPr sz="1400" b="1" spc="-60" dirty="0">
                <a:latin typeface="Calibri"/>
                <a:cs typeface="Calibri"/>
              </a:rPr>
              <a:t> </a:t>
            </a:r>
            <a:r>
              <a:rPr sz="1400" b="1" spc="-10" dirty="0">
                <a:latin typeface="Calibri"/>
                <a:cs typeface="Calibri"/>
              </a:rPr>
              <a:t>Laboratuvarları</a:t>
            </a:r>
            <a:endParaRPr sz="1400" dirty="0">
              <a:latin typeface="Calibri"/>
              <a:cs typeface="Calibri"/>
            </a:endParaRPr>
          </a:p>
          <a:p>
            <a:pPr marL="12700">
              <a:lnSpc>
                <a:spcPct val="100000"/>
              </a:lnSpc>
            </a:pPr>
            <a:r>
              <a:rPr sz="1400" dirty="0">
                <a:latin typeface="Calibri"/>
                <a:cs typeface="Calibri"/>
              </a:rPr>
              <a:t>Modern</a:t>
            </a:r>
            <a:r>
              <a:rPr sz="1400" spc="5" dirty="0">
                <a:latin typeface="Calibri"/>
                <a:cs typeface="Calibri"/>
              </a:rPr>
              <a:t> </a:t>
            </a:r>
            <a:r>
              <a:rPr sz="1400" dirty="0">
                <a:latin typeface="Calibri"/>
                <a:cs typeface="Calibri"/>
              </a:rPr>
              <a:t>bilgisayar</a:t>
            </a:r>
            <a:r>
              <a:rPr sz="1400" spc="-40" dirty="0">
                <a:latin typeface="Calibri"/>
                <a:cs typeface="Calibri"/>
              </a:rPr>
              <a:t> </a:t>
            </a:r>
            <a:r>
              <a:rPr sz="1400" spc="-10" dirty="0">
                <a:latin typeface="Calibri"/>
                <a:cs typeface="Calibri"/>
              </a:rPr>
              <a:t>laboratuvarlarımız;</a:t>
            </a:r>
            <a:r>
              <a:rPr sz="1400" spc="-20" dirty="0">
                <a:latin typeface="Calibri"/>
                <a:cs typeface="Calibri"/>
              </a:rPr>
              <a:t> </a:t>
            </a:r>
            <a:r>
              <a:rPr sz="1400" spc="-10" dirty="0">
                <a:latin typeface="Calibri"/>
                <a:cs typeface="Calibri"/>
              </a:rPr>
              <a:t>programlama,</a:t>
            </a:r>
            <a:r>
              <a:rPr sz="1400" spc="-15" dirty="0">
                <a:latin typeface="Calibri"/>
                <a:cs typeface="Calibri"/>
              </a:rPr>
              <a:t> </a:t>
            </a:r>
            <a:r>
              <a:rPr sz="1400" dirty="0">
                <a:latin typeface="Calibri"/>
                <a:cs typeface="Calibri"/>
              </a:rPr>
              <a:t>veri</a:t>
            </a:r>
            <a:r>
              <a:rPr sz="1400" spc="15" dirty="0">
                <a:latin typeface="Calibri"/>
                <a:cs typeface="Calibri"/>
              </a:rPr>
              <a:t> </a:t>
            </a:r>
            <a:r>
              <a:rPr sz="1400" dirty="0">
                <a:latin typeface="Calibri"/>
                <a:cs typeface="Calibri"/>
              </a:rPr>
              <a:t>tabanı,</a:t>
            </a:r>
            <a:r>
              <a:rPr sz="1400" spc="-40" dirty="0">
                <a:latin typeface="Calibri"/>
                <a:cs typeface="Calibri"/>
              </a:rPr>
              <a:t> </a:t>
            </a:r>
            <a:r>
              <a:rPr sz="1400" dirty="0">
                <a:latin typeface="Calibri"/>
                <a:cs typeface="Calibri"/>
              </a:rPr>
              <a:t>web</a:t>
            </a:r>
            <a:r>
              <a:rPr sz="1400" spc="-5" dirty="0">
                <a:latin typeface="Calibri"/>
                <a:cs typeface="Calibri"/>
              </a:rPr>
              <a:t> </a:t>
            </a:r>
            <a:r>
              <a:rPr sz="1400" dirty="0">
                <a:latin typeface="Calibri"/>
                <a:cs typeface="Calibri"/>
              </a:rPr>
              <a:t>ve</a:t>
            </a:r>
            <a:r>
              <a:rPr sz="1400" spc="5" dirty="0">
                <a:latin typeface="Calibri"/>
                <a:cs typeface="Calibri"/>
              </a:rPr>
              <a:t> </a:t>
            </a:r>
            <a:r>
              <a:rPr sz="1400" dirty="0">
                <a:latin typeface="Calibri"/>
                <a:cs typeface="Calibri"/>
              </a:rPr>
              <a:t>mobil</a:t>
            </a:r>
            <a:r>
              <a:rPr sz="1400" spc="-20" dirty="0">
                <a:latin typeface="Calibri"/>
                <a:cs typeface="Calibri"/>
              </a:rPr>
              <a:t> </a:t>
            </a:r>
            <a:r>
              <a:rPr sz="1400" spc="-10" dirty="0">
                <a:latin typeface="Calibri"/>
                <a:cs typeface="Calibri"/>
              </a:rPr>
              <a:t>uygulama</a:t>
            </a:r>
            <a:endParaRPr sz="1400" dirty="0">
              <a:latin typeface="Calibri"/>
              <a:cs typeface="Calibri"/>
            </a:endParaRPr>
          </a:p>
          <a:p>
            <a:pPr marL="12700">
              <a:lnSpc>
                <a:spcPct val="100000"/>
              </a:lnSpc>
            </a:pPr>
            <a:r>
              <a:rPr sz="1400" dirty="0">
                <a:latin typeface="Calibri"/>
                <a:cs typeface="Calibri"/>
              </a:rPr>
              <a:t>geliştirme,</a:t>
            </a:r>
            <a:r>
              <a:rPr sz="1400" spc="-40" dirty="0">
                <a:latin typeface="Calibri"/>
                <a:cs typeface="Calibri"/>
              </a:rPr>
              <a:t> </a:t>
            </a:r>
            <a:r>
              <a:rPr sz="1400" dirty="0">
                <a:latin typeface="Calibri"/>
                <a:cs typeface="Calibri"/>
              </a:rPr>
              <a:t>IoT</a:t>
            </a:r>
            <a:r>
              <a:rPr sz="1400" spc="-35" dirty="0">
                <a:latin typeface="Calibri"/>
                <a:cs typeface="Calibri"/>
              </a:rPr>
              <a:t> </a:t>
            </a:r>
            <a:r>
              <a:rPr sz="1400" dirty="0">
                <a:latin typeface="Calibri"/>
                <a:cs typeface="Calibri"/>
              </a:rPr>
              <a:t>ve</a:t>
            </a:r>
            <a:r>
              <a:rPr sz="1400" spc="-25" dirty="0">
                <a:latin typeface="Calibri"/>
                <a:cs typeface="Calibri"/>
              </a:rPr>
              <a:t> </a:t>
            </a:r>
            <a:r>
              <a:rPr sz="1400" dirty="0">
                <a:latin typeface="Calibri"/>
                <a:cs typeface="Calibri"/>
              </a:rPr>
              <a:t>gömülü</a:t>
            </a:r>
            <a:r>
              <a:rPr sz="1400" spc="-35" dirty="0">
                <a:latin typeface="Calibri"/>
                <a:cs typeface="Calibri"/>
              </a:rPr>
              <a:t> </a:t>
            </a:r>
            <a:r>
              <a:rPr sz="1400" dirty="0">
                <a:latin typeface="Calibri"/>
                <a:cs typeface="Calibri"/>
              </a:rPr>
              <a:t>sistem</a:t>
            </a:r>
            <a:r>
              <a:rPr sz="1400" spc="-35" dirty="0">
                <a:latin typeface="Calibri"/>
                <a:cs typeface="Calibri"/>
              </a:rPr>
              <a:t> </a:t>
            </a:r>
            <a:r>
              <a:rPr sz="1400" dirty="0">
                <a:latin typeface="Calibri"/>
                <a:cs typeface="Calibri"/>
              </a:rPr>
              <a:t>derslerinin</a:t>
            </a:r>
            <a:r>
              <a:rPr sz="1400" spc="-20" dirty="0">
                <a:latin typeface="Calibri"/>
                <a:cs typeface="Calibri"/>
              </a:rPr>
              <a:t> </a:t>
            </a:r>
            <a:r>
              <a:rPr sz="1400" dirty="0">
                <a:latin typeface="Calibri"/>
                <a:cs typeface="Calibri"/>
              </a:rPr>
              <a:t>uygulamalı</a:t>
            </a:r>
            <a:r>
              <a:rPr sz="1400" spc="-70" dirty="0">
                <a:latin typeface="Calibri"/>
                <a:cs typeface="Calibri"/>
              </a:rPr>
              <a:t> </a:t>
            </a:r>
            <a:r>
              <a:rPr sz="1400" dirty="0">
                <a:latin typeface="Calibri"/>
                <a:cs typeface="Calibri"/>
              </a:rPr>
              <a:t>olarak</a:t>
            </a:r>
            <a:r>
              <a:rPr sz="1400" spc="-30" dirty="0">
                <a:latin typeface="Calibri"/>
                <a:cs typeface="Calibri"/>
              </a:rPr>
              <a:t> </a:t>
            </a:r>
            <a:r>
              <a:rPr sz="1400" dirty="0">
                <a:latin typeface="Calibri"/>
                <a:cs typeface="Calibri"/>
              </a:rPr>
              <a:t>yürütülmesine</a:t>
            </a:r>
            <a:r>
              <a:rPr sz="1400" spc="-30" dirty="0">
                <a:latin typeface="Calibri"/>
                <a:cs typeface="Calibri"/>
              </a:rPr>
              <a:t> </a:t>
            </a:r>
            <a:r>
              <a:rPr sz="1400" spc="-10" dirty="0">
                <a:latin typeface="Calibri"/>
                <a:cs typeface="Calibri"/>
              </a:rPr>
              <a:t>olanak</a:t>
            </a:r>
            <a:endParaRPr sz="1400" dirty="0">
              <a:latin typeface="Calibri"/>
              <a:cs typeface="Calibri"/>
            </a:endParaRPr>
          </a:p>
          <a:p>
            <a:pPr marL="12700">
              <a:lnSpc>
                <a:spcPct val="100000"/>
              </a:lnSpc>
              <a:spcBef>
                <a:spcPts val="5"/>
              </a:spcBef>
            </a:pPr>
            <a:r>
              <a:rPr sz="1400" spc="-10" dirty="0">
                <a:latin typeface="Calibri"/>
                <a:cs typeface="Calibri"/>
              </a:rPr>
              <a:t>sağlamaktadır.</a:t>
            </a:r>
            <a:endParaRPr sz="1400" dirty="0">
              <a:latin typeface="Calibri"/>
              <a:cs typeface="Calibri"/>
            </a:endParaRPr>
          </a:p>
          <a:p>
            <a:pPr marL="299085" indent="-286385">
              <a:lnSpc>
                <a:spcPct val="100000"/>
              </a:lnSpc>
              <a:buFont typeface="Arial"/>
              <a:buChar char="•"/>
              <a:tabLst>
                <a:tab pos="299085" algn="l"/>
              </a:tabLst>
            </a:pPr>
            <a:r>
              <a:rPr sz="1400" b="1" dirty="0">
                <a:latin typeface="Calibri"/>
                <a:cs typeface="Calibri"/>
              </a:rPr>
              <a:t>Uygulama</a:t>
            </a:r>
            <a:r>
              <a:rPr sz="1400" b="1" spc="-30" dirty="0">
                <a:latin typeface="Calibri"/>
                <a:cs typeface="Calibri"/>
              </a:rPr>
              <a:t> </a:t>
            </a:r>
            <a:r>
              <a:rPr sz="1400" b="1" dirty="0">
                <a:latin typeface="Calibri"/>
                <a:cs typeface="Calibri"/>
              </a:rPr>
              <a:t>Odaklı</a:t>
            </a:r>
            <a:r>
              <a:rPr sz="1400" b="1" spc="-60" dirty="0">
                <a:latin typeface="Calibri"/>
                <a:cs typeface="Calibri"/>
              </a:rPr>
              <a:t> </a:t>
            </a:r>
            <a:r>
              <a:rPr sz="1400" b="1" spc="-10" dirty="0">
                <a:latin typeface="Calibri"/>
                <a:cs typeface="Calibri"/>
              </a:rPr>
              <a:t>Eğitim</a:t>
            </a:r>
            <a:endParaRPr sz="1400" dirty="0">
              <a:latin typeface="Calibri"/>
              <a:cs typeface="Calibri"/>
            </a:endParaRPr>
          </a:p>
          <a:p>
            <a:pPr marL="12700" marR="121285">
              <a:lnSpc>
                <a:spcPct val="100000"/>
              </a:lnSpc>
            </a:pPr>
            <a:r>
              <a:rPr sz="1400" dirty="0">
                <a:latin typeface="Calibri"/>
                <a:cs typeface="Calibri"/>
              </a:rPr>
              <a:t>Öğrenciler;</a:t>
            </a:r>
            <a:r>
              <a:rPr sz="1400" spc="-40" dirty="0">
                <a:latin typeface="Calibri"/>
                <a:cs typeface="Calibri"/>
              </a:rPr>
              <a:t> </a:t>
            </a:r>
            <a:r>
              <a:rPr sz="1400" dirty="0">
                <a:latin typeface="Calibri"/>
                <a:cs typeface="Calibri"/>
              </a:rPr>
              <a:t>laboratuvar</a:t>
            </a:r>
            <a:r>
              <a:rPr sz="1400" spc="-45" dirty="0">
                <a:latin typeface="Calibri"/>
                <a:cs typeface="Calibri"/>
              </a:rPr>
              <a:t> </a:t>
            </a:r>
            <a:r>
              <a:rPr sz="1400" dirty="0">
                <a:latin typeface="Calibri"/>
                <a:cs typeface="Calibri"/>
              </a:rPr>
              <a:t>çalışmaları,</a:t>
            </a:r>
            <a:r>
              <a:rPr sz="1400" spc="-75" dirty="0">
                <a:latin typeface="Calibri"/>
                <a:cs typeface="Calibri"/>
              </a:rPr>
              <a:t> </a:t>
            </a:r>
            <a:r>
              <a:rPr sz="1400" dirty="0">
                <a:latin typeface="Calibri"/>
                <a:cs typeface="Calibri"/>
              </a:rPr>
              <a:t>dönem</a:t>
            </a:r>
            <a:r>
              <a:rPr sz="1400" spc="-30" dirty="0">
                <a:latin typeface="Calibri"/>
                <a:cs typeface="Calibri"/>
              </a:rPr>
              <a:t> </a:t>
            </a:r>
            <a:r>
              <a:rPr sz="1400" dirty="0">
                <a:latin typeface="Calibri"/>
                <a:cs typeface="Calibri"/>
              </a:rPr>
              <a:t>projeleri</a:t>
            </a:r>
            <a:r>
              <a:rPr sz="1400" spc="-30" dirty="0">
                <a:latin typeface="Calibri"/>
                <a:cs typeface="Calibri"/>
              </a:rPr>
              <a:t> </a:t>
            </a:r>
            <a:r>
              <a:rPr sz="1400" dirty="0">
                <a:latin typeface="Calibri"/>
                <a:cs typeface="Calibri"/>
              </a:rPr>
              <a:t>ve</a:t>
            </a:r>
            <a:r>
              <a:rPr sz="1400" spc="-30" dirty="0">
                <a:latin typeface="Calibri"/>
                <a:cs typeface="Calibri"/>
              </a:rPr>
              <a:t> </a:t>
            </a:r>
            <a:r>
              <a:rPr sz="1400" dirty="0">
                <a:latin typeface="Calibri"/>
                <a:cs typeface="Calibri"/>
              </a:rPr>
              <a:t>gerçek</a:t>
            </a:r>
            <a:r>
              <a:rPr sz="1400" spc="-40" dirty="0">
                <a:latin typeface="Calibri"/>
                <a:cs typeface="Calibri"/>
              </a:rPr>
              <a:t> </a:t>
            </a:r>
            <a:r>
              <a:rPr sz="1400" dirty="0">
                <a:latin typeface="Calibri"/>
                <a:cs typeface="Calibri"/>
              </a:rPr>
              <a:t>yaşam</a:t>
            </a:r>
            <a:r>
              <a:rPr sz="1400" spc="-55" dirty="0">
                <a:latin typeface="Calibri"/>
                <a:cs typeface="Calibri"/>
              </a:rPr>
              <a:t> </a:t>
            </a:r>
            <a:r>
              <a:rPr sz="1400" dirty="0">
                <a:latin typeface="Calibri"/>
                <a:cs typeface="Calibri"/>
              </a:rPr>
              <a:t>problemlerine</a:t>
            </a:r>
            <a:r>
              <a:rPr sz="1400" spc="-30" dirty="0">
                <a:latin typeface="Calibri"/>
                <a:cs typeface="Calibri"/>
              </a:rPr>
              <a:t> </a:t>
            </a:r>
            <a:r>
              <a:rPr sz="1400" spc="-10" dirty="0">
                <a:latin typeface="Calibri"/>
                <a:cs typeface="Calibri"/>
              </a:rPr>
              <a:t>yönelik </a:t>
            </a:r>
            <a:r>
              <a:rPr sz="1400" dirty="0">
                <a:latin typeface="Calibri"/>
                <a:cs typeface="Calibri"/>
              </a:rPr>
              <a:t>uygulamalarla</a:t>
            </a:r>
            <a:r>
              <a:rPr sz="1400" spc="-35" dirty="0">
                <a:latin typeface="Calibri"/>
                <a:cs typeface="Calibri"/>
              </a:rPr>
              <a:t> </a:t>
            </a:r>
            <a:r>
              <a:rPr sz="1400" dirty="0">
                <a:latin typeface="Calibri"/>
                <a:cs typeface="Calibri"/>
              </a:rPr>
              <a:t>teorik</a:t>
            </a:r>
            <a:r>
              <a:rPr sz="1400" spc="-35" dirty="0">
                <a:latin typeface="Calibri"/>
                <a:cs typeface="Calibri"/>
              </a:rPr>
              <a:t> </a:t>
            </a:r>
            <a:r>
              <a:rPr sz="1400" dirty="0">
                <a:latin typeface="Calibri"/>
                <a:cs typeface="Calibri"/>
              </a:rPr>
              <a:t>bilgilerini</a:t>
            </a:r>
            <a:r>
              <a:rPr sz="1400" spc="-60" dirty="0">
                <a:latin typeface="Calibri"/>
                <a:cs typeface="Calibri"/>
              </a:rPr>
              <a:t> </a:t>
            </a:r>
            <a:r>
              <a:rPr sz="1400" dirty="0">
                <a:latin typeface="Calibri"/>
                <a:cs typeface="Calibri"/>
              </a:rPr>
              <a:t>pratiğe</a:t>
            </a:r>
            <a:r>
              <a:rPr sz="1400" spc="-40" dirty="0">
                <a:latin typeface="Calibri"/>
                <a:cs typeface="Calibri"/>
              </a:rPr>
              <a:t> </a:t>
            </a:r>
            <a:r>
              <a:rPr sz="1400" spc="-10" dirty="0">
                <a:latin typeface="Calibri"/>
                <a:cs typeface="Calibri"/>
              </a:rPr>
              <a:t>dönüştürmektedir.</a:t>
            </a:r>
            <a:endParaRPr sz="1400" dirty="0">
              <a:latin typeface="Calibri"/>
              <a:cs typeface="Calibri"/>
            </a:endParaRPr>
          </a:p>
          <a:p>
            <a:pPr marL="299085" indent="-286385">
              <a:lnSpc>
                <a:spcPct val="100000"/>
              </a:lnSpc>
              <a:buFont typeface="Arial"/>
              <a:buChar char="•"/>
              <a:tabLst>
                <a:tab pos="299085" algn="l"/>
              </a:tabLst>
            </a:pPr>
            <a:r>
              <a:rPr sz="1400" b="1" dirty="0">
                <a:latin typeface="Calibri"/>
                <a:cs typeface="Calibri"/>
              </a:rPr>
              <a:t>Yazılım</a:t>
            </a:r>
            <a:r>
              <a:rPr sz="1400" b="1" spc="-45" dirty="0">
                <a:latin typeface="Calibri"/>
                <a:cs typeface="Calibri"/>
              </a:rPr>
              <a:t> </a:t>
            </a:r>
            <a:r>
              <a:rPr sz="1400" b="1" dirty="0">
                <a:latin typeface="Calibri"/>
                <a:cs typeface="Calibri"/>
              </a:rPr>
              <a:t>Geliştirme</a:t>
            </a:r>
            <a:r>
              <a:rPr sz="1400" b="1" spc="-30" dirty="0">
                <a:latin typeface="Calibri"/>
                <a:cs typeface="Calibri"/>
              </a:rPr>
              <a:t> </a:t>
            </a:r>
            <a:r>
              <a:rPr sz="1400" b="1" spc="-10" dirty="0">
                <a:latin typeface="Calibri"/>
                <a:cs typeface="Calibri"/>
              </a:rPr>
              <a:t>Ortamları</a:t>
            </a:r>
            <a:endParaRPr sz="1400" dirty="0">
              <a:latin typeface="Calibri"/>
              <a:cs typeface="Calibri"/>
            </a:endParaRPr>
          </a:p>
          <a:p>
            <a:pPr marL="12700">
              <a:lnSpc>
                <a:spcPct val="100000"/>
              </a:lnSpc>
            </a:pPr>
            <a:r>
              <a:rPr sz="1400" dirty="0">
                <a:latin typeface="Calibri"/>
                <a:cs typeface="Calibri"/>
              </a:rPr>
              <a:t>Program</a:t>
            </a:r>
            <a:r>
              <a:rPr sz="1400" spc="-35" dirty="0">
                <a:latin typeface="Calibri"/>
                <a:cs typeface="Calibri"/>
              </a:rPr>
              <a:t> </a:t>
            </a:r>
            <a:r>
              <a:rPr sz="1400" dirty="0">
                <a:latin typeface="Calibri"/>
                <a:cs typeface="Calibri"/>
              </a:rPr>
              <a:t>kapsamında</a:t>
            </a:r>
            <a:r>
              <a:rPr sz="1400" spc="-60" dirty="0">
                <a:latin typeface="Calibri"/>
                <a:cs typeface="Calibri"/>
              </a:rPr>
              <a:t> </a:t>
            </a:r>
            <a:r>
              <a:rPr sz="1400" dirty="0">
                <a:latin typeface="Calibri"/>
                <a:cs typeface="Calibri"/>
              </a:rPr>
              <a:t>öğrenciler;</a:t>
            </a:r>
            <a:r>
              <a:rPr sz="1400" spc="-15" dirty="0">
                <a:latin typeface="Calibri"/>
                <a:cs typeface="Calibri"/>
              </a:rPr>
              <a:t> </a:t>
            </a:r>
            <a:r>
              <a:rPr sz="1400" b="1" dirty="0">
                <a:latin typeface="Calibri"/>
                <a:cs typeface="Calibri"/>
              </a:rPr>
              <a:t>modern</a:t>
            </a:r>
            <a:r>
              <a:rPr sz="1400" b="1" spc="-35" dirty="0">
                <a:latin typeface="Calibri"/>
                <a:cs typeface="Calibri"/>
              </a:rPr>
              <a:t> </a:t>
            </a:r>
            <a:r>
              <a:rPr sz="1400" b="1" dirty="0">
                <a:latin typeface="Calibri"/>
                <a:cs typeface="Calibri"/>
              </a:rPr>
              <a:t>entegre</a:t>
            </a:r>
            <a:r>
              <a:rPr sz="1400" b="1" spc="-30" dirty="0">
                <a:latin typeface="Calibri"/>
                <a:cs typeface="Calibri"/>
              </a:rPr>
              <a:t> </a:t>
            </a:r>
            <a:r>
              <a:rPr sz="1400" b="1" dirty="0">
                <a:latin typeface="Calibri"/>
                <a:cs typeface="Calibri"/>
              </a:rPr>
              <a:t>geliştirme</a:t>
            </a:r>
            <a:r>
              <a:rPr sz="1400" b="1" spc="-65" dirty="0">
                <a:latin typeface="Calibri"/>
                <a:cs typeface="Calibri"/>
              </a:rPr>
              <a:t> </a:t>
            </a:r>
            <a:r>
              <a:rPr sz="1400" b="1" dirty="0">
                <a:latin typeface="Calibri"/>
                <a:cs typeface="Calibri"/>
              </a:rPr>
              <a:t>ortamları</a:t>
            </a:r>
            <a:r>
              <a:rPr sz="1400" b="1" spc="-45" dirty="0">
                <a:latin typeface="Calibri"/>
                <a:cs typeface="Calibri"/>
              </a:rPr>
              <a:t> </a:t>
            </a:r>
            <a:r>
              <a:rPr sz="1400" b="1" dirty="0">
                <a:latin typeface="Calibri"/>
                <a:cs typeface="Calibri"/>
              </a:rPr>
              <a:t>(IDE),</a:t>
            </a:r>
            <a:r>
              <a:rPr sz="1400" b="1" spc="-30" dirty="0">
                <a:latin typeface="Calibri"/>
                <a:cs typeface="Calibri"/>
              </a:rPr>
              <a:t> </a:t>
            </a:r>
            <a:r>
              <a:rPr sz="1400" b="1" dirty="0">
                <a:latin typeface="Calibri"/>
                <a:cs typeface="Calibri"/>
              </a:rPr>
              <a:t>veri</a:t>
            </a:r>
            <a:r>
              <a:rPr sz="1400" b="1" spc="-35" dirty="0">
                <a:latin typeface="Calibri"/>
                <a:cs typeface="Calibri"/>
              </a:rPr>
              <a:t> </a:t>
            </a:r>
            <a:r>
              <a:rPr sz="1400" b="1" spc="-10" dirty="0">
                <a:latin typeface="Calibri"/>
                <a:cs typeface="Calibri"/>
              </a:rPr>
              <a:t>tabanı</a:t>
            </a:r>
            <a:endParaRPr sz="1400" dirty="0">
              <a:latin typeface="Calibri"/>
              <a:cs typeface="Calibri"/>
            </a:endParaRPr>
          </a:p>
          <a:p>
            <a:pPr marL="12700" marR="5080">
              <a:lnSpc>
                <a:spcPct val="100000"/>
              </a:lnSpc>
            </a:pPr>
            <a:r>
              <a:rPr sz="1400" b="1" dirty="0">
                <a:latin typeface="Calibri"/>
                <a:cs typeface="Calibri"/>
              </a:rPr>
              <a:t>yönetim</a:t>
            </a:r>
            <a:r>
              <a:rPr sz="1400" b="1" spc="-30" dirty="0">
                <a:latin typeface="Calibri"/>
                <a:cs typeface="Calibri"/>
              </a:rPr>
              <a:t> </a:t>
            </a:r>
            <a:r>
              <a:rPr sz="1400" b="1" dirty="0">
                <a:latin typeface="Calibri"/>
                <a:cs typeface="Calibri"/>
              </a:rPr>
              <a:t>sistemleri,</a:t>
            </a:r>
            <a:r>
              <a:rPr sz="1400" b="1" spc="-55" dirty="0">
                <a:latin typeface="Calibri"/>
                <a:cs typeface="Calibri"/>
              </a:rPr>
              <a:t> </a:t>
            </a:r>
            <a:r>
              <a:rPr sz="1400" b="1" dirty="0">
                <a:latin typeface="Calibri"/>
                <a:cs typeface="Calibri"/>
              </a:rPr>
              <a:t>web</a:t>
            </a:r>
            <a:r>
              <a:rPr sz="1400" b="1" spc="-40" dirty="0">
                <a:latin typeface="Calibri"/>
                <a:cs typeface="Calibri"/>
              </a:rPr>
              <a:t> </a:t>
            </a:r>
            <a:r>
              <a:rPr sz="1400" b="1" dirty="0">
                <a:latin typeface="Calibri"/>
                <a:cs typeface="Calibri"/>
              </a:rPr>
              <a:t>geliştirme</a:t>
            </a:r>
            <a:r>
              <a:rPr sz="1400" b="1" spc="-40" dirty="0">
                <a:latin typeface="Calibri"/>
                <a:cs typeface="Calibri"/>
              </a:rPr>
              <a:t> </a:t>
            </a:r>
            <a:r>
              <a:rPr sz="1400" b="1" dirty="0">
                <a:latin typeface="Calibri"/>
                <a:cs typeface="Calibri"/>
              </a:rPr>
              <a:t>platformları,</a:t>
            </a:r>
            <a:r>
              <a:rPr sz="1400" b="1" spc="-30" dirty="0">
                <a:latin typeface="Calibri"/>
                <a:cs typeface="Calibri"/>
              </a:rPr>
              <a:t> </a:t>
            </a:r>
            <a:r>
              <a:rPr sz="1400" b="1" dirty="0">
                <a:latin typeface="Calibri"/>
                <a:cs typeface="Calibri"/>
              </a:rPr>
              <a:t>Python</a:t>
            </a:r>
            <a:r>
              <a:rPr sz="1400" b="1" spc="-20" dirty="0">
                <a:latin typeface="Calibri"/>
                <a:cs typeface="Calibri"/>
              </a:rPr>
              <a:t> </a:t>
            </a:r>
            <a:r>
              <a:rPr sz="1400" b="1" dirty="0">
                <a:latin typeface="Calibri"/>
                <a:cs typeface="Calibri"/>
              </a:rPr>
              <a:t>geliştirme</a:t>
            </a:r>
            <a:r>
              <a:rPr sz="1400" b="1" spc="-50" dirty="0">
                <a:latin typeface="Calibri"/>
                <a:cs typeface="Calibri"/>
              </a:rPr>
              <a:t> </a:t>
            </a:r>
            <a:r>
              <a:rPr sz="1400" b="1" dirty="0">
                <a:latin typeface="Calibri"/>
                <a:cs typeface="Calibri"/>
              </a:rPr>
              <a:t>araçları</a:t>
            </a:r>
            <a:r>
              <a:rPr sz="1400" b="1" spc="-40" dirty="0">
                <a:latin typeface="Calibri"/>
                <a:cs typeface="Calibri"/>
              </a:rPr>
              <a:t> </a:t>
            </a:r>
            <a:r>
              <a:rPr sz="1400" b="1" dirty="0">
                <a:latin typeface="Calibri"/>
                <a:cs typeface="Calibri"/>
              </a:rPr>
              <a:t>ve</a:t>
            </a:r>
            <a:r>
              <a:rPr sz="1400" b="1" spc="-40" dirty="0">
                <a:latin typeface="Calibri"/>
                <a:cs typeface="Calibri"/>
              </a:rPr>
              <a:t> </a:t>
            </a:r>
            <a:r>
              <a:rPr sz="1400" b="1" spc="-10" dirty="0">
                <a:latin typeface="Calibri"/>
                <a:cs typeface="Calibri"/>
              </a:rPr>
              <a:t>sanallaştırma </a:t>
            </a:r>
            <a:r>
              <a:rPr sz="1400" b="1" dirty="0">
                <a:latin typeface="Calibri"/>
                <a:cs typeface="Calibri"/>
              </a:rPr>
              <a:t>teknolojilerini</a:t>
            </a:r>
            <a:r>
              <a:rPr sz="1400" b="1" spc="-65" dirty="0">
                <a:latin typeface="Calibri"/>
                <a:cs typeface="Calibri"/>
              </a:rPr>
              <a:t> </a:t>
            </a:r>
            <a:r>
              <a:rPr sz="1400" dirty="0">
                <a:latin typeface="Calibri"/>
                <a:cs typeface="Calibri"/>
              </a:rPr>
              <a:t>kullanarak</a:t>
            </a:r>
            <a:r>
              <a:rPr sz="1400" spc="-65" dirty="0">
                <a:latin typeface="Calibri"/>
                <a:cs typeface="Calibri"/>
              </a:rPr>
              <a:t> </a:t>
            </a:r>
            <a:r>
              <a:rPr sz="1400" dirty="0">
                <a:latin typeface="Calibri"/>
                <a:cs typeface="Calibri"/>
              </a:rPr>
              <a:t>güncel</a:t>
            </a:r>
            <a:r>
              <a:rPr sz="1400" spc="-55" dirty="0">
                <a:latin typeface="Calibri"/>
                <a:cs typeface="Calibri"/>
              </a:rPr>
              <a:t> </a:t>
            </a:r>
            <a:r>
              <a:rPr sz="1400" dirty="0">
                <a:latin typeface="Calibri"/>
                <a:cs typeface="Calibri"/>
              </a:rPr>
              <a:t>yazılım</a:t>
            </a:r>
            <a:r>
              <a:rPr sz="1400" spc="-75" dirty="0">
                <a:latin typeface="Calibri"/>
                <a:cs typeface="Calibri"/>
              </a:rPr>
              <a:t> </a:t>
            </a:r>
            <a:r>
              <a:rPr sz="1400" dirty="0">
                <a:latin typeface="Calibri"/>
                <a:cs typeface="Calibri"/>
              </a:rPr>
              <a:t>geliştirme</a:t>
            </a:r>
            <a:r>
              <a:rPr sz="1400" spc="-50" dirty="0">
                <a:latin typeface="Calibri"/>
                <a:cs typeface="Calibri"/>
              </a:rPr>
              <a:t> </a:t>
            </a:r>
            <a:r>
              <a:rPr sz="1400" dirty="0">
                <a:latin typeface="Calibri"/>
                <a:cs typeface="Calibri"/>
              </a:rPr>
              <a:t>süreçlerini</a:t>
            </a:r>
            <a:r>
              <a:rPr sz="1400" spc="-35" dirty="0">
                <a:latin typeface="Calibri"/>
                <a:cs typeface="Calibri"/>
              </a:rPr>
              <a:t> </a:t>
            </a:r>
            <a:r>
              <a:rPr sz="1400" spc="-10" dirty="0">
                <a:latin typeface="Calibri"/>
                <a:cs typeface="Calibri"/>
              </a:rPr>
              <a:t>deneyimlemektedir.</a:t>
            </a:r>
            <a:endParaRPr sz="1400" dirty="0">
              <a:latin typeface="Calibri"/>
              <a:cs typeface="Calibri"/>
            </a:endParaRPr>
          </a:p>
          <a:p>
            <a:pPr marL="299085" indent="-286385">
              <a:lnSpc>
                <a:spcPct val="100000"/>
              </a:lnSpc>
              <a:buFont typeface="Arial"/>
              <a:buChar char="•"/>
              <a:tabLst>
                <a:tab pos="299085" algn="l"/>
              </a:tabLst>
            </a:pPr>
            <a:r>
              <a:rPr sz="1400" b="1" dirty="0">
                <a:latin typeface="Calibri"/>
                <a:cs typeface="Calibri"/>
              </a:rPr>
              <a:t>Proje</a:t>
            </a:r>
            <a:r>
              <a:rPr sz="1400" b="1" spc="-40" dirty="0">
                <a:latin typeface="Calibri"/>
                <a:cs typeface="Calibri"/>
              </a:rPr>
              <a:t> </a:t>
            </a:r>
            <a:r>
              <a:rPr sz="1400" b="1" dirty="0">
                <a:latin typeface="Calibri"/>
                <a:cs typeface="Calibri"/>
              </a:rPr>
              <a:t>ve</a:t>
            </a:r>
            <a:r>
              <a:rPr sz="1400" b="1" spc="-55" dirty="0">
                <a:latin typeface="Calibri"/>
                <a:cs typeface="Calibri"/>
              </a:rPr>
              <a:t> </a:t>
            </a:r>
            <a:r>
              <a:rPr sz="1400" b="1" dirty="0">
                <a:latin typeface="Calibri"/>
                <a:cs typeface="Calibri"/>
              </a:rPr>
              <a:t>Sektör</a:t>
            </a:r>
            <a:r>
              <a:rPr sz="1400" b="1" spc="-40" dirty="0">
                <a:latin typeface="Calibri"/>
                <a:cs typeface="Calibri"/>
              </a:rPr>
              <a:t> </a:t>
            </a:r>
            <a:r>
              <a:rPr sz="1400" b="1" spc="-10" dirty="0">
                <a:latin typeface="Calibri"/>
                <a:cs typeface="Calibri"/>
              </a:rPr>
              <a:t>Deneyimi</a:t>
            </a:r>
            <a:endParaRPr sz="1400" dirty="0">
              <a:latin typeface="Calibri"/>
              <a:cs typeface="Calibri"/>
            </a:endParaRPr>
          </a:p>
          <a:p>
            <a:r>
              <a:rPr lang="tr-TR" sz="1400" dirty="0">
                <a:latin typeface="+mj-lt"/>
              </a:rPr>
              <a:t>Öğrenciler; </a:t>
            </a:r>
            <a:r>
              <a:rPr lang="tr-TR" sz="1400" b="1" dirty="0">
                <a:latin typeface="+mj-lt"/>
              </a:rPr>
              <a:t>web ve mobil uygulamalar, veri tabanı tabanlı bilgi sistemleri, nesne tabanlı yazılım projeleri ve nesnelerin interneti uygulamaları</a:t>
            </a:r>
            <a:r>
              <a:rPr lang="tr-TR" sz="1400" dirty="0">
                <a:latin typeface="+mj-lt"/>
              </a:rPr>
              <a:t> geliştirerek proje deneyimi kazanmakta; </a:t>
            </a:r>
            <a:r>
              <a:rPr lang="tr-TR" sz="1400" b="1" dirty="0">
                <a:latin typeface="+mj-lt"/>
              </a:rPr>
              <a:t>dördüncü yarıyılda gerçekleştirilen İşletmelerde Mesleki Eğitim</a:t>
            </a:r>
            <a:r>
              <a:rPr lang="tr-TR" sz="1400" dirty="0">
                <a:latin typeface="+mj-lt"/>
              </a:rPr>
              <a:t> kapsamında teorik bilgilerini gerçek iş ortamlarında uygulayarak sektörel deneyim edinmektedir.</a:t>
            </a:r>
          </a:p>
        </p:txBody>
      </p:sp>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1050"/>
              </a:lnSpc>
            </a:pPr>
            <a:r>
              <a:rPr dirty="0"/>
              <a:t>B</a:t>
            </a:r>
            <a:r>
              <a:rPr spc="-35" dirty="0"/>
              <a:t> </a:t>
            </a:r>
            <a:r>
              <a:rPr dirty="0"/>
              <a:t>İ</a:t>
            </a:r>
            <a:r>
              <a:rPr spc="-25" dirty="0"/>
              <a:t> </a:t>
            </a:r>
            <a:r>
              <a:rPr dirty="0"/>
              <a:t>L</a:t>
            </a:r>
            <a:r>
              <a:rPr spc="-25" dirty="0"/>
              <a:t> </a:t>
            </a:r>
            <a:r>
              <a:rPr dirty="0"/>
              <a:t>G</a:t>
            </a:r>
            <a:r>
              <a:rPr spc="-35" dirty="0"/>
              <a:t> </a:t>
            </a:r>
            <a:r>
              <a:rPr dirty="0"/>
              <a:t>İ</a:t>
            </a:r>
            <a:r>
              <a:rPr spc="-25" dirty="0"/>
              <a:t> </a:t>
            </a:r>
            <a:r>
              <a:rPr dirty="0"/>
              <a:t>S</a:t>
            </a:r>
            <a:r>
              <a:rPr spc="-30" dirty="0"/>
              <a:t> </a:t>
            </a:r>
            <a:r>
              <a:rPr dirty="0"/>
              <a:t>A</a:t>
            </a:r>
            <a:r>
              <a:rPr spc="-30" dirty="0"/>
              <a:t> </a:t>
            </a:r>
            <a:r>
              <a:rPr dirty="0"/>
              <a:t>Y</a:t>
            </a:r>
            <a:r>
              <a:rPr spc="-30" dirty="0"/>
              <a:t> </a:t>
            </a:r>
            <a:r>
              <a:rPr dirty="0"/>
              <a:t>A</a:t>
            </a:r>
            <a:r>
              <a:rPr spc="-25" dirty="0"/>
              <a:t> </a:t>
            </a:r>
            <a:r>
              <a:rPr dirty="0"/>
              <a:t>R</a:t>
            </a:r>
            <a:r>
              <a:rPr spc="37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dirty="0"/>
              <a:t>C</a:t>
            </a:r>
            <a:r>
              <a:rPr spc="-30" dirty="0"/>
              <a:t> </a:t>
            </a:r>
            <a:r>
              <a:rPr dirty="0"/>
              <a:t>I</a:t>
            </a:r>
            <a:r>
              <a:rPr spc="-25" dirty="0"/>
              <a:t> </a:t>
            </a:r>
            <a:r>
              <a:rPr dirty="0"/>
              <a:t>L</a:t>
            </a:r>
            <a:r>
              <a:rPr spc="-30" dirty="0"/>
              <a:t> </a:t>
            </a:r>
            <a:r>
              <a:rPr dirty="0"/>
              <a:t>I</a:t>
            </a:r>
            <a:r>
              <a:rPr spc="-35" dirty="0"/>
              <a:t> </a:t>
            </a:r>
            <a:r>
              <a:rPr dirty="0"/>
              <a:t>Ğ</a:t>
            </a:r>
            <a:r>
              <a:rPr spc="-30" dirty="0"/>
              <a:t> </a:t>
            </a:r>
            <a:r>
              <a:rPr dirty="0"/>
              <a:t>I</a:t>
            </a:r>
            <a:r>
              <a:rPr spc="35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spc="-50" dirty="0"/>
              <a: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dirty="0"/>
              <a:t>Staj</a:t>
            </a:r>
            <a:r>
              <a:rPr spc="-25" dirty="0"/>
              <a:t> </a:t>
            </a:r>
            <a:r>
              <a:rPr dirty="0"/>
              <a:t>ve</a:t>
            </a:r>
            <a:r>
              <a:rPr spc="-40" dirty="0"/>
              <a:t> </a:t>
            </a:r>
            <a:r>
              <a:rPr dirty="0"/>
              <a:t>Uygulamalı</a:t>
            </a:r>
            <a:r>
              <a:rPr spc="-50" dirty="0"/>
              <a:t> </a:t>
            </a:r>
            <a:r>
              <a:rPr spc="-10" dirty="0"/>
              <a:t>Eğitim</a:t>
            </a:r>
          </a:p>
        </p:txBody>
      </p:sp>
      <p:sp>
        <p:nvSpPr>
          <p:cNvPr id="3" name="object 3"/>
          <p:cNvSpPr txBox="1"/>
          <p:nvPr/>
        </p:nvSpPr>
        <p:spPr>
          <a:xfrm>
            <a:off x="718819" y="1255217"/>
            <a:ext cx="7633334" cy="3460563"/>
          </a:xfrm>
          <a:prstGeom prst="rect">
            <a:avLst/>
          </a:prstGeom>
        </p:spPr>
        <p:txBody>
          <a:bodyPr vert="horz" wrap="square" lIns="0" tIns="13335" rIns="0" bIns="0" rtlCol="0">
            <a:spAutoFit/>
          </a:bodyPr>
          <a:lstStyle/>
          <a:p>
            <a:pPr marL="285750" lvl="0" indent="-285750">
              <a:buFont typeface="Arial" panose="020B0604020202020204" pitchFamily="34" charset="0"/>
              <a:buChar char="•"/>
            </a:pPr>
            <a:r>
              <a:rPr lang="tr-TR" sz="1400" b="1" dirty="0"/>
              <a:t>Programımız kapsamında</a:t>
            </a:r>
            <a:r>
              <a:rPr lang="tr-TR" sz="1400" dirty="0"/>
              <a:t>, öğrencilerimizin mesleki deneyim kazanmalarını desteklemek amacıyla dördüncü yarıyılda </a:t>
            </a:r>
            <a:r>
              <a:rPr lang="tr-TR" sz="1400" b="1" dirty="0"/>
              <a:t>30 AKTS değerinde İşletmelerde Mesleki Eğitim</a:t>
            </a:r>
            <a:r>
              <a:rPr lang="tr-TR" sz="1400" dirty="0"/>
              <a:t> uygulaması bulunmaktadır.</a:t>
            </a:r>
          </a:p>
          <a:p>
            <a:pPr marL="285750" lvl="0" indent="-285750">
              <a:buFont typeface="Arial" panose="020B0604020202020204" pitchFamily="34" charset="0"/>
              <a:buChar char="•"/>
            </a:pPr>
            <a:endParaRPr lang="tr-TR" sz="1400" dirty="0"/>
          </a:p>
          <a:p>
            <a:pPr marL="285750" lvl="0" indent="-285750">
              <a:buFont typeface="Arial" panose="020B0604020202020204" pitchFamily="34" charset="0"/>
              <a:buChar char="•"/>
            </a:pPr>
            <a:r>
              <a:rPr lang="tr-TR" sz="1400" b="1" dirty="0"/>
              <a:t>İşletmelerde Mesleki Eğitim</a:t>
            </a:r>
            <a:r>
              <a:rPr lang="tr-TR" sz="1400" dirty="0"/>
              <a:t> kapsamında öğrencilerimiz; kamu kurumları, özel sektör kuruluşları ve bilişim teknolojileri alanında faaliyet gösteren işletmelerde teorik bilgilerini uygulamaya dönüştürerek mesleki deneyim kazanmaktadır.</a:t>
            </a:r>
          </a:p>
          <a:p>
            <a:pPr marL="285750" lvl="0" indent="-285750">
              <a:buFont typeface="Arial" panose="020B0604020202020204" pitchFamily="34" charset="0"/>
              <a:buChar char="•"/>
            </a:pPr>
            <a:endParaRPr lang="tr-TR" sz="1400" dirty="0"/>
          </a:p>
          <a:p>
            <a:pPr marL="285750" lvl="0" indent="-285750">
              <a:buFont typeface="Arial" panose="020B0604020202020204" pitchFamily="34" charset="0"/>
              <a:buChar char="•"/>
            </a:pPr>
            <a:r>
              <a:rPr lang="tr-TR" sz="1400" b="1" dirty="0"/>
              <a:t>Bankalar, savunma sanayi kuruluşları, teknoloji firmaları, telekomünikasyon şirketleri, veri merkezleri, bulut hizmet sağlayıcıları, e-ticaret şirketleri ve yazılım firmaları</a:t>
            </a:r>
            <a:r>
              <a:rPr lang="tr-TR" sz="1400" dirty="0"/>
              <a:t> başta olmak üzere farklı sektörlerde mesleki eğitim yapma olanağı bulunmaktadır.</a:t>
            </a:r>
          </a:p>
          <a:p>
            <a:pPr marL="285750" lvl="0" indent="-285750">
              <a:buFont typeface="Arial" panose="020B0604020202020204" pitchFamily="34" charset="0"/>
              <a:buChar char="•"/>
            </a:pPr>
            <a:endParaRPr lang="tr-TR" sz="1400" dirty="0"/>
          </a:p>
          <a:p>
            <a:pPr marL="285750" lvl="0" indent="-285750">
              <a:buFont typeface="Arial" panose="020B0604020202020204" pitchFamily="34" charset="0"/>
              <a:buChar char="•"/>
            </a:pPr>
            <a:r>
              <a:rPr lang="tr-TR" sz="1400" b="1" dirty="0"/>
              <a:t>Laboratuvar uygulamaları, uygulama ağırlıklı dersler, dönem projeleri ve işletmelerde mesleki eğitim</a:t>
            </a:r>
            <a:r>
              <a:rPr lang="tr-TR" sz="1400" dirty="0"/>
              <a:t> sayesinde öğrencilerimiz gerçek iş süreçlerinde deneyim kazanarak teknik bilgi ve uygulama becerilerini geliştirmekte, mezuniyet sonrasında çalışma hayatına hazır hâle gelmektedir.</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050"/>
              </a:lnSpc>
            </a:pPr>
            <a:r>
              <a:rPr dirty="0"/>
              <a:t>B</a:t>
            </a:r>
            <a:r>
              <a:rPr spc="-35" dirty="0"/>
              <a:t> </a:t>
            </a:r>
            <a:r>
              <a:rPr dirty="0"/>
              <a:t>İ</a:t>
            </a:r>
            <a:r>
              <a:rPr spc="-25" dirty="0"/>
              <a:t> </a:t>
            </a:r>
            <a:r>
              <a:rPr dirty="0"/>
              <a:t>L</a:t>
            </a:r>
            <a:r>
              <a:rPr spc="-25" dirty="0"/>
              <a:t> </a:t>
            </a:r>
            <a:r>
              <a:rPr dirty="0"/>
              <a:t>G</a:t>
            </a:r>
            <a:r>
              <a:rPr spc="-35" dirty="0"/>
              <a:t> </a:t>
            </a:r>
            <a:r>
              <a:rPr dirty="0"/>
              <a:t>İ</a:t>
            </a:r>
            <a:r>
              <a:rPr spc="-25" dirty="0"/>
              <a:t> </a:t>
            </a:r>
            <a:r>
              <a:rPr dirty="0"/>
              <a:t>S</a:t>
            </a:r>
            <a:r>
              <a:rPr spc="-30" dirty="0"/>
              <a:t> </a:t>
            </a:r>
            <a:r>
              <a:rPr dirty="0"/>
              <a:t>A</a:t>
            </a:r>
            <a:r>
              <a:rPr spc="-30" dirty="0"/>
              <a:t> </a:t>
            </a:r>
            <a:r>
              <a:rPr dirty="0"/>
              <a:t>Y</a:t>
            </a:r>
            <a:r>
              <a:rPr spc="-30" dirty="0"/>
              <a:t> </a:t>
            </a:r>
            <a:r>
              <a:rPr dirty="0"/>
              <a:t>A</a:t>
            </a:r>
            <a:r>
              <a:rPr spc="-25" dirty="0"/>
              <a:t> </a:t>
            </a:r>
            <a:r>
              <a:rPr dirty="0"/>
              <a:t>R</a:t>
            </a:r>
            <a:r>
              <a:rPr spc="37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dirty="0"/>
              <a:t>C</a:t>
            </a:r>
            <a:r>
              <a:rPr spc="-30" dirty="0"/>
              <a:t> </a:t>
            </a:r>
            <a:r>
              <a:rPr dirty="0"/>
              <a:t>I</a:t>
            </a:r>
            <a:r>
              <a:rPr spc="-25" dirty="0"/>
              <a:t> </a:t>
            </a:r>
            <a:r>
              <a:rPr dirty="0"/>
              <a:t>L</a:t>
            </a:r>
            <a:r>
              <a:rPr spc="-30" dirty="0"/>
              <a:t> </a:t>
            </a:r>
            <a:r>
              <a:rPr dirty="0"/>
              <a:t>I</a:t>
            </a:r>
            <a:r>
              <a:rPr spc="-35" dirty="0"/>
              <a:t> </a:t>
            </a:r>
            <a:r>
              <a:rPr dirty="0"/>
              <a:t>Ğ</a:t>
            </a:r>
            <a:r>
              <a:rPr spc="-30" dirty="0"/>
              <a:t> </a:t>
            </a:r>
            <a:r>
              <a:rPr dirty="0"/>
              <a:t>I</a:t>
            </a:r>
            <a:r>
              <a:rPr spc="35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spc="-50" dirty="0"/>
              <a: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dirty="0"/>
              <a:t>Kariyer</a:t>
            </a:r>
            <a:r>
              <a:rPr spc="-40" dirty="0"/>
              <a:t> </a:t>
            </a:r>
            <a:r>
              <a:rPr dirty="0"/>
              <a:t>ve</a:t>
            </a:r>
            <a:r>
              <a:rPr spc="-20" dirty="0"/>
              <a:t> </a:t>
            </a:r>
            <a:r>
              <a:rPr spc="-10" dirty="0"/>
              <a:t>İstihdam</a:t>
            </a:r>
          </a:p>
        </p:txBody>
      </p:sp>
      <p:sp>
        <p:nvSpPr>
          <p:cNvPr id="3" name="object 3"/>
          <p:cNvSpPr txBox="1"/>
          <p:nvPr/>
        </p:nvSpPr>
        <p:spPr>
          <a:xfrm>
            <a:off x="511860" y="986949"/>
            <a:ext cx="7649845" cy="3901709"/>
          </a:xfrm>
          <a:prstGeom prst="rect">
            <a:avLst/>
          </a:prstGeom>
        </p:spPr>
        <p:txBody>
          <a:bodyPr vert="horz" wrap="square" lIns="0" tIns="13335" rIns="0" bIns="0" rtlCol="0">
            <a:spAutoFit/>
          </a:bodyPr>
          <a:lstStyle/>
          <a:p>
            <a:pPr marL="74930" indent="-69850">
              <a:lnSpc>
                <a:spcPct val="100000"/>
              </a:lnSpc>
              <a:spcBef>
                <a:spcPts val="105"/>
              </a:spcBef>
              <a:buSzPct val="92857"/>
              <a:buFont typeface="Arial"/>
              <a:buChar char="•"/>
              <a:tabLst>
                <a:tab pos="74930" algn="l"/>
              </a:tabLst>
            </a:pPr>
            <a:r>
              <a:rPr sz="1400" dirty="0">
                <a:latin typeface="Calibri"/>
                <a:cs typeface="Calibri"/>
              </a:rPr>
              <a:t>Mezunlarımız;</a:t>
            </a:r>
            <a:r>
              <a:rPr sz="1400" spc="-25" dirty="0">
                <a:latin typeface="Calibri"/>
                <a:cs typeface="Calibri"/>
              </a:rPr>
              <a:t> </a:t>
            </a:r>
            <a:r>
              <a:rPr sz="1400" b="1" dirty="0">
                <a:latin typeface="Calibri"/>
                <a:cs typeface="Calibri"/>
              </a:rPr>
              <a:t>yazılım</a:t>
            </a:r>
            <a:r>
              <a:rPr sz="1400" b="1" spc="-20" dirty="0">
                <a:latin typeface="Calibri"/>
                <a:cs typeface="Calibri"/>
              </a:rPr>
              <a:t> </a:t>
            </a:r>
            <a:r>
              <a:rPr sz="1400" b="1" dirty="0">
                <a:latin typeface="Calibri"/>
                <a:cs typeface="Calibri"/>
              </a:rPr>
              <a:t>firmaları,</a:t>
            </a:r>
            <a:r>
              <a:rPr sz="1400" b="1" spc="-55" dirty="0">
                <a:latin typeface="Calibri"/>
                <a:cs typeface="Calibri"/>
              </a:rPr>
              <a:t> </a:t>
            </a:r>
            <a:r>
              <a:rPr sz="1400" b="1" dirty="0">
                <a:latin typeface="Calibri"/>
                <a:cs typeface="Calibri"/>
              </a:rPr>
              <a:t>teknoloji</a:t>
            </a:r>
            <a:r>
              <a:rPr sz="1400" b="1" spc="-45" dirty="0">
                <a:latin typeface="Calibri"/>
                <a:cs typeface="Calibri"/>
              </a:rPr>
              <a:t> </a:t>
            </a:r>
            <a:r>
              <a:rPr sz="1400" b="1" dirty="0">
                <a:latin typeface="Calibri"/>
                <a:cs typeface="Calibri"/>
              </a:rPr>
              <a:t>şirketleri,</a:t>
            </a:r>
            <a:r>
              <a:rPr sz="1400" b="1" spc="-50" dirty="0">
                <a:latin typeface="Calibri"/>
                <a:cs typeface="Calibri"/>
              </a:rPr>
              <a:t> </a:t>
            </a:r>
            <a:r>
              <a:rPr sz="1400" b="1" dirty="0">
                <a:latin typeface="Calibri"/>
                <a:cs typeface="Calibri"/>
              </a:rPr>
              <a:t>bankalar,</a:t>
            </a:r>
            <a:r>
              <a:rPr sz="1400" b="1" spc="-50" dirty="0">
                <a:latin typeface="Calibri"/>
                <a:cs typeface="Calibri"/>
              </a:rPr>
              <a:t> </a:t>
            </a:r>
            <a:r>
              <a:rPr sz="1400" b="1" dirty="0">
                <a:latin typeface="Calibri"/>
                <a:cs typeface="Calibri"/>
              </a:rPr>
              <a:t>kamu</a:t>
            </a:r>
            <a:r>
              <a:rPr sz="1400" b="1" spc="-40" dirty="0">
                <a:latin typeface="Calibri"/>
                <a:cs typeface="Calibri"/>
              </a:rPr>
              <a:t> </a:t>
            </a:r>
            <a:r>
              <a:rPr sz="1400" b="1" dirty="0">
                <a:latin typeface="Calibri"/>
                <a:cs typeface="Calibri"/>
              </a:rPr>
              <a:t>kurumları,</a:t>
            </a:r>
            <a:r>
              <a:rPr sz="1400" b="1" spc="-50" dirty="0">
                <a:latin typeface="Calibri"/>
                <a:cs typeface="Calibri"/>
              </a:rPr>
              <a:t> </a:t>
            </a:r>
            <a:r>
              <a:rPr sz="1400" b="1" spc="-10" dirty="0">
                <a:latin typeface="Calibri"/>
                <a:cs typeface="Calibri"/>
              </a:rPr>
              <a:t>telekomünikasyon</a:t>
            </a:r>
            <a:endParaRPr sz="1400" dirty="0">
              <a:latin typeface="Calibri"/>
              <a:cs typeface="Calibri"/>
            </a:endParaRPr>
          </a:p>
          <a:p>
            <a:pPr marL="12700" marR="156210">
              <a:lnSpc>
                <a:spcPct val="100000"/>
              </a:lnSpc>
            </a:pPr>
            <a:r>
              <a:rPr sz="1400" b="1" dirty="0">
                <a:latin typeface="Calibri"/>
                <a:cs typeface="Calibri"/>
              </a:rPr>
              <a:t>şirketleri,</a:t>
            </a:r>
            <a:r>
              <a:rPr sz="1400" b="1" spc="-50" dirty="0">
                <a:latin typeface="Calibri"/>
                <a:cs typeface="Calibri"/>
              </a:rPr>
              <a:t> </a:t>
            </a:r>
            <a:r>
              <a:rPr sz="1400" b="1" dirty="0">
                <a:latin typeface="Calibri"/>
                <a:cs typeface="Calibri"/>
              </a:rPr>
              <a:t>e-ticaret</a:t>
            </a:r>
            <a:r>
              <a:rPr sz="1400" b="1" spc="-50" dirty="0">
                <a:latin typeface="Calibri"/>
                <a:cs typeface="Calibri"/>
              </a:rPr>
              <a:t> </a:t>
            </a:r>
            <a:r>
              <a:rPr sz="1400" b="1" dirty="0">
                <a:latin typeface="Calibri"/>
                <a:cs typeface="Calibri"/>
              </a:rPr>
              <a:t>firmaları,</a:t>
            </a:r>
            <a:r>
              <a:rPr sz="1400" b="1" spc="-45" dirty="0">
                <a:latin typeface="Calibri"/>
                <a:cs typeface="Calibri"/>
              </a:rPr>
              <a:t> </a:t>
            </a:r>
            <a:r>
              <a:rPr sz="1400" b="1" dirty="0">
                <a:latin typeface="Calibri"/>
                <a:cs typeface="Calibri"/>
              </a:rPr>
              <a:t>savunma</a:t>
            </a:r>
            <a:r>
              <a:rPr sz="1400" b="1" spc="-50" dirty="0">
                <a:latin typeface="Calibri"/>
                <a:cs typeface="Calibri"/>
              </a:rPr>
              <a:t> </a:t>
            </a:r>
            <a:r>
              <a:rPr sz="1400" b="1" dirty="0">
                <a:latin typeface="Calibri"/>
                <a:cs typeface="Calibri"/>
              </a:rPr>
              <a:t>sanayi</a:t>
            </a:r>
            <a:r>
              <a:rPr sz="1400" b="1" spc="-35" dirty="0">
                <a:latin typeface="Calibri"/>
                <a:cs typeface="Calibri"/>
              </a:rPr>
              <a:t> </a:t>
            </a:r>
            <a:r>
              <a:rPr sz="1400" b="1" dirty="0">
                <a:latin typeface="Calibri"/>
                <a:cs typeface="Calibri"/>
              </a:rPr>
              <a:t>kuruluşları,</a:t>
            </a:r>
            <a:r>
              <a:rPr sz="1400" b="1" spc="-45" dirty="0">
                <a:latin typeface="Calibri"/>
                <a:cs typeface="Calibri"/>
              </a:rPr>
              <a:t> </a:t>
            </a:r>
            <a:r>
              <a:rPr sz="1400" b="1" dirty="0">
                <a:latin typeface="Calibri"/>
                <a:cs typeface="Calibri"/>
              </a:rPr>
              <a:t>dijital</a:t>
            </a:r>
            <a:r>
              <a:rPr sz="1400" b="1" spc="-30" dirty="0">
                <a:latin typeface="Calibri"/>
                <a:cs typeface="Calibri"/>
              </a:rPr>
              <a:t> </a:t>
            </a:r>
            <a:r>
              <a:rPr sz="1400" b="1" dirty="0">
                <a:latin typeface="Calibri"/>
                <a:cs typeface="Calibri"/>
              </a:rPr>
              <a:t>medya</a:t>
            </a:r>
            <a:r>
              <a:rPr sz="1400" b="1" spc="-45" dirty="0">
                <a:latin typeface="Calibri"/>
                <a:cs typeface="Calibri"/>
              </a:rPr>
              <a:t> </a:t>
            </a:r>
            <a:r>
              <a:rPr sz="1400" b="1" dirty="0">
                <a:latin typeface="Calibri"/>
                <a:cs typeface="Calibri"/>
              </a:rPr>
              <a:t>ajansları</a:t>
            </a:r>
            <a:r>
              <a:rPr sz="1400" b="1" spc="-45" dirty="0">
                <a:latin typeface="Calibri"/>
                <a:cs typeface="Calibri"/>
              </a:rPr>
              <a:t> </a:t>
            </a:r>
            <a:r>
              <a:rPr sz="1400" b="1" dirty="0">
                <a:latin typeface="Calibri"/>
                <a:cs typeface="Calibri"/>
              </a:rPr>
              <a:t>ve</a:t>
            </a:r>
            <a:r>
              <a:rPr sz="1400" b="1" spc="-35" dirty="0">
                <a:latin typeface="Calibri"/>
                <a:cs typeface="Calibri"/>
              </a:rPr>
              <a:t> </a:t>
            </a:r>
            <a:r>
              <a:rPr sz="1400" b="1" dirty="0">
                <a:latin typeface="Calibri"/>
                <a:cs typeface="Calibri"/>
              </a:rPr>
              <a:t>bilişim</a:t>
            </a:r>
            <a:r>
              <a:rPr sz="1400" b="1" spc="-25" dirty="0">
                <a:latin typeface="Calibri"/>
                <a:cs typeface="Calibri"/>
              </a:rPr>
              <a:t> </a:t>
            </a:r>
            <a:r>
              <a:rPr sz="1400" b="1" spc="-10" dirty="0">
                <a:latin typeface="Calibri"/>
                <a:cs typeface="Calibri"/>
              </a:rPr>
              <a:t>sektöründe </a:t>
            </a:r>
            <a:r>
              <a:rPr sz="1400" b="1" dirty="0">
                <a:latin typeface="Calibri"/>
                <a:cs typeface="Calibri"/>
              </a:rPr>
              <a:t>faaliyet</a:t>
            </a:r>
            <a:r>
              <a:rPr sz="1400" b="1" spc="-50" dirty="0">
                <a:latin typeface="Calibri"/>
                <a:cs typeface="Calibri"/>
              </a:rPr>
              <a:t> </a:t>
            </a:r>
            <a:r>
              <a:rPr sz="1400" b="1" dirty="0">
                <a:latin typeface="Calibri"/>
                <a:cs typeface="Calibri"/>
              </a:rPr>
              <a:t>gösteren</a:t>
            </a:r>
            <a:r>
              <a:rPr sz="1400" b="1" spc="-60" dirty="0">
                <a:latin typeface="Calibri"/>
                <a:cs typeface="Calibri"/>
              </a:rPr>
              <a:t> </a:t>
            </a:r>
            <a:r>
              <a:rPr sz="1400" b="1" dirty="0">
                <a:latin typeface="Calibri"/>
                <a:cs typeface="Calibri"/>
              </a:rPr>
              <a:t>kuruluşlarda</a:t>
            </a:r>
            <a:r>
              <a:rPr sz="1400" b="1" spc="-50" dirty="0">
                <a:latin typeface="Calibri"/>
                <a:cs typeface="Calibri"/>
              </a:rPr>
              <a:t> </a:t>
            </a:r>
            <a:r>
              <a:rPr sz="1400" dirty="0">
                <a:latin typeface="Calibri"/>
                <a:cs typeface="Calibri"/>
              </a:rPr>
              <a:t>geniş</a:t>
            </a:r>
            <a:r>
              <a:rPr sz="1400" spc="-15" dirty="0">
                <a:latin typeface="Calibri"/>
                <a:cs typeface="Calibri"/>
              </a:rPr>
              <a:t> </a:t>
            </a:r>
            <a:r>
              <a:rPr sz="1400" dirty="0">
                <a:latin typeface="Calibri"/>
                <a:cs typeface="Calibri"/>
              </a:rPr>
              <a:t>kariyer</a:t>
            </a:r>
            <a:r>
              <a:rPr sz="1400" spc="-35" dirty="0">
                <a:latin typeface="Calibri"/>
                <a:cs typeface="Calibri"/>
              </a:rPr>
              <a:t> </a:t>
            </a:r>
            <a:r>
              <a:rPr sz="1400" spc="-10" dirty="0">
                <a:latin typeface="Calibri"/>
                <a:cs typeface="Calibri"/>
              </a:rPr>
              <a:t>olanaklarına sahiptir.</a:t>
            </a:r>
            <a:endParaRPr sz="1400" dirty="0">
              <a:latin typeface="Calibri"/>
              <a:cs typeface="Calibri"/>
            </a:endParaRPr>
          </a:p>
          <a:p>
            <a:pPr marL="74295" indent="-69850">
              <a:lnSpc>
                <a:spcPct val="100000"/>
              </a:lnSpc>
              <a:spcBef>
                <a:spcPts val="1675"/>
              </a:spcBef>
              <a:buSzPct val="92857"/>
              <a:buFont typeface="Arial"/>
              <a:buChar char="•"/>
              <a:tabLst>
                <a:tab pos="74295" algn="l"/>
              </a:tabLst>
            </a:pPr>
            <a:r>
              <a:rPr sz="1400" dirty="0">
                <a:latin typeface="Calibri"/>
                <a:cs typeface="Calibri"/>
              </a:rPr>
              <a:t>Mezunlarımız;</a:t>
            </a:r>
            <a:r>
              <a:rPr sz="1400" spc="-15" dirty="0">
                <a:latin typeface="Calibri"/>
                <a:cs typeface="Calibri"/>
              </a:rPr>
              <a:t> </a:t>
            </a:r>
            <a:r>
              <a:rPr sz="1400" b="1" dirty="0">
                <a:latin typeface="Calibri"/>
                <a:cs typeface="Calibri"/>
              </a:rPr>
              <a:t>yazılım</a:t>
            </a:r>
            <a:r>
              <a:rPr sz="1400" b="1" spc="-20" dirty="0">
                <a:latin typeface="Calibri"/>
                <a:cs typeface="Calibri"/>
              </a:rPr>
              <a:t> </a:t>
            </a:r>
            <a:r>
              <a:rPr sz="1400" b="1" dirty="0">
                <a:latin typeface="Calibri"/>
                <a:cs typeface="Calibri"/>
              </a:rPr>
              <a:t>geliştirici,</a:t>
            </a:r>
            <a:r>
              <a:rPr sz="1400" b="1" spc="-15" dirty="0">
                <a:latin typeface="Calibri"/>
                <a:cs typeface="Calibri"/>
              </a:rPr>
              <a:t> </a:t>
            </a:r>
            <a:r>
              <a:rPr sz="1400" b="1" dirty="0">
                <a:latin typeface="Calibri"/>
                <a:cs typeface="Calibri"/>
              </a:rPr>
              <a:t>web</a:t>
            </a:r>
            <a:r>
              <a:rPr sz="1400" b="1" spc="-45" dirty="0">
                <a:latin typeface="Calibri"/>
                <a:cs typeface="Calibri"/>
              </a:rPr>
              <a:t> </a:t>
            </a:r>
            <a:r>
              <a:rPr sz="1400" b="1" dirty="0">
                <a:latin typeface="Calibri"/>
                <a:cs typeface="Calibri"/>
              </a:rPr>
              <a:t>ve</a:t>
            </a:r>
            <a:r>
              <a:rPr sz="1400" b="1" spc="-30" dirty="0">
                <a:latin typeface="Calibri"/>
                <a:cs typeface="Calibri"/>
              </a:rPr>
              <a:t> </a:t>
            </a:r>
            <a:r>
              <a:rPr sz="1400" b="1" dirty="0">
                <a:latin typeface="Calibri"/>
                <a:cs typeface="Calibri"/>
              </a:rPr>
              <a:t>mobil</a:t>
            </a:r>
            <a:r>
              <a:rPr sz="1400" b="1" spc="-15" dirty="0">
                <a:latin typeface="Calibri"/>
                <a:cs typeface="Calibri"/>
              </a:rPr>
              <a:t> </a:t>
            </a:r>
            <a:r>
              <a:rPr sz="1400" b="1" dirty="0">
                <a:latin typeface="Calibri"/>
                <a:cs typeface="Calibri"/>
              </a:rPr>
              <a:t>uygulama</a:t>
            </a:r>
            <a:r>
              <a:rPr sz="1400" b="1" spc="-40" dirty="0">
                <a:latin typeface="Calibri"/>
                <a:cs typeface="Calibri"/>
              </a:rPr>
              <a:t> </a:t>
            </a:r>
            <a:r>
              <a:rPr sz="1400" b="1" spc="-10" dirty="0">
                <a:latin typeface="Calibri"/>
                <a:cs typeface="Calibri"/>
              </a:rPr>
              <a:t>geliştiricisi,</a:t>
            </a:r>
            <a:r>
              <a:rPr sz="1400" b="1" spc="-25" dirty="0">
                <a:latin typeface="Calibri"/>
                <a:cs typeface="Calibri"/>
              </a:rPr>
              <a:t> </a:t>
            </a:r>
            <a:r>
              <a:rPr sz="1400" b="1" dirty="0">
                <a:latin typeface="Calibri"/>
                <a:cs typeface="Calibri"/>
              </a:rPr>
              <a:t>veri</a:t>
            </a:r>
            <a:r>
              <a:rPr sz="1400" b="1" spc="-15" dirty="0">
                <a:latin typeface="Calibri"/>
                <a:cs typeface="Calibri"/>
              </a:rPr>
              <a:t> </a:t>
            </a:r>
            <a:r>
              <a:rPr sz="1400" b="1" dirty="0">
                <a:latin typeface="Calibri"/>
                <a:cs typeface="Calibri"/>
              </a:rPr>
              <a:t>tabanı</a:t>
            </a:r>
            <a:r>
              <a:rPr sz="1400" b="1" spc="-45" dirty="0">
                <a:latin typeface="Calibri"/>
                <a:cs typeface="Calibri"/>
              </a:rPr>
              <a:t> </a:t>
            </a:r>
            <a:r>
              <a:rPr sz="1400" b="1" dirty="0">
                <a:latin typeface="Calibri"/>
                <a:cs typeface="Calibri"/>
              </a:rPr>
              <a:t>uzmanı,</a:t>
            </a:r>
            <a:r>
              <a:rPr sz="1400" b="1" spc="-30" dirty="0">
                <a:latin typeface="Calibri"/>
                <a:cs typeface="Calibri"/>
              </a:rPr>
              <a:t> </a:t>
            </a:r>
            <a:r>
              <a:rPr sz="1400" b="1" dirty="0">
                <a:latin typeface="Calibri"/>
                <a:cs typeface="Calibri"/>
              </a:rPr>
              <a:t>sistem</a:t>
            </a:r>
            <a:r>
              <a:rPr sz="1400" b="1" spc="-45" dirty="0">
                <a:latin typeface="Calibri"/>
                <a:cs typeface="Calibri"/>
              </a:rPr>
              <a:t> </a:t>
            </a:r>
            <a:r>
              <a:rPr sz="1400" b="1" spc="-10" dirty="0">
                <a:latin typeface="Calibri"/>
                <a:cs typeface="Calibri"/>
              </a:rPr>
              <a:t>destek</a:t>
            </a:r>
            <a:endParaRPr sz="1400" dirty="0">
              <a:latin typeface="Calibri"/>
              <a:cs typeface="Calibri"/>
            </a:endParaRPr>
          </a:p>
          <a:p>
            <a:pPr marL="12700" marR="275590">
              <a:lnSpc>
                <a:spcPct val="100000"/>
              </a:lnSpc>
              <a:spcBef>
                <a:spcPts val="5"/>
              </a:spcBef>
            </a:pPr>
            <a:r>
              <a:rPr sz="1400" b="1" dirty="0">
                <a:latin typeface="Calibri"/>
                <a:cs typeface="Calibri"/>
              </a:rPr>
              <a:t>uzmanı,</a:t>
            </a:r>
            <a:r>
              <a:rPr sz="1400" b="1" spc="-50" dirty="0">
                <a:latin typeface="Calibri"/>
                <a:cs typeface="Calibri"/>
              </a:rPr>
              <a:t> </a:t>
            </a:r>
            <a:r>
              <a:rPr sz="1400" b="1" dirty="0">
                <a:latin typeface="Calibri"/>
                <a:cs typeface="Calibri"/>
              </a:rPr>
              <a:t>iş</a:t>
            </a:r>
            <a:r>
              <a:rPr sz="1400" b="1" spc="-20" dirty="0">
                <a:latin typeface="Calibri"/>
                <a:cs typeface="Calibri"/>
              </a:rPr>
              <a:t> </a:t>
            </a:r>
            <a:r>
              <a:rPr sz="1400" b="1" dirty="0">
                <a:latin typeface="Calibri"/>
                <a:cs typeface="Calibri"/>
              </a:rPr>
              <a:t>analisti,</a:t>
            </a:r>
            <a:r>
              <a:rPr sz="1400" b="1" spc="-40" dirty="0">
                <a:latin typeface="Calibri"/>
                <a:cs typeface="Calibri"/>
              </a:rPr>
              <a:t> </a:t>
            </a:r>
            <a:r>
              <a:rPr sz="1400" b="1" dirty="0">
                <a:latin typeface="Calibri"/>
                <a:cs typeface="Calibri"/>
              </a:rPr>
              <a:t>test</a:t>
            </a:r>
            <a:r>
              <a:rPr sz="1400" b="1" spc="-45" dirty="0">
                <a:latin typeface="Calibri"/>
                <a:cs typeface="Calibri"/>
              </a:rPr>
              <a:t> </a:t>
            </a:r>
            <a:r>
              <a:rPr sz="1400" b="1" dirty="0">
                <a:latin typeface="Calibri"/>
                <a:cs typeface="Calibri"/>
              </a:rPr>
              <a:t>ve</a:t>
            </a:r>
            <a:r>
              <a:rPr sz="1400" b="1" spc="-30" dirty="0">
                <a:latin typeface="Calibri"/>
                <a:cs typeface="Calibri"/>
              </a:rPr>
              <a:t> </a:t>
            </a:r>
            <a:r>
              <a:rPr sz="1400" b="1" dirty="0">
                <a:latin typeface="Calibri"/>
                <a:cs typeface="Calibri"/>
              </a:rPr>
              <a:t>kalite</a:t>
            </a:r>
            <a:r>
              <a:rPr sz="1400" b="1" spc="-40" dirty="0">
                <a:latin typeface="Calibri"/>
                <a:cs typeface="Calibri"/>
              </a:rPr>
              <a:t> </a:t>
            </a:r>
            <a:r>
              <a:rPr sz="1400" b="1" dirty="0">
                <a:latin typeface="Calibri"/>
                <a:cs typeface="Calibri"/>
              </a:rPr>
              <a:t>uzmanı,</a:t>
            </a:r>
            <a:r>
              <a:rPr sz="1400" b="1" spc="-45" dirty="0">
                <a:latin typeface="Calibri"/>
                <a:cs typeface="Calibri"/>
              </a:rPr>
              <a:t> </a:t>
            </a:r>
            <a:r>
              <a:rPr sz="1400" b="1" dirty="0">
                <a:latin typeface="Calibri"/>
                <a:cs typeface="Calibri"/>
              </a:rPr>
              <a:t>ERP</a:t>
            </a:r>
            <a:r>
              <a:rPr sz="1400" b="1" spc="-20" dirty="0">
                <a:latin typeface="Calibri"/>
                <a:cs typeface="Calibri"/>
              </a:rPr>
              <a:t> </a:t>
            </a:r>
            <a:r>
              <a:rPr sz="1400" b="1" dirty="0">
                <a:latin typeface="Calibri"/>
                <a:cs typeface="Calibri"/>
              </a:rPr>
              <a:t>yazılım</a:t>
            </a:r>
            <a:r>
              <a:rPr sz="1400" b="1" spc="-40" dirty="0">
                <a:latin typeface="Calibri"/>
                <a:cs typeface="Calibri"/>
              </a:rPr>
              <a:t> </a:t>
            </a:r>
            <a:r>
              <a:rPr sz="1400" b="1" dirty="0">
                <a:latin typeface="Calibri"/>
                <a:cs typeface="Calibri"/>
              </a:rPr>
              <a:t>uzmanı,</a:t>
            </a:r>
            <a:r>
              <a:rPr sz="1400" b="1" spc="-35" dirty="0">
                <a:latin typeface="Calibri"/>
                <a:cs typeface="Calibri"/>
              </a:rPr>
              <a:t> </a:t>
            </a:r>
            <a:r>
              <a:rPr sz="1400" b="1" dirty="0">
                <a:latin typeface="Calibri"/>
                <a:cs typeface="Calibri"/>
              </a:rPr>
              <a:t>bilgi</a:t>
            </a:r>
            <a:r>
              <a:rPr sz="1400" b="1" spc="-25" dirty="0">
                <a:latin typeface="Calibri"/>
                <a:cs typeface="Calibri"/>
              </a:rPr>
              <a:t> </a:t>
            </a:r>
            <a:r>
              <a:rPr sz="1400" b="1" dirty="0">
                <a:latin typeface="Calibri"/>
                <a:cs typeface="Calibri"/>
              </a:rPr>
              <a:t>işlem</a:t>
            </a:r>
            <a:r>
              <a:rPr sz="1400" b="1" spc="-40" dirty="0">
                <a:latin typeface="Calibri"/>
                <a:cs typeface="Calibri"/>
              </a:rPr>
              <a:t> </a:t>
            </a:r>
            <a:r>
              <a:rPr sz="1400" b="1" dirty="0">
                <a:latin typeface="Calibri"/>
                <a:cs typeface="Calibri"/>
              </a:rPr>
              <a:t>personeli</a:t>
            </a:r>
            <a:r>
              <a:rPr sz="1400" b="1" spc="-55" dirty="0">
                <a:latin typeface="Calibri"/>
                <a:cs typeface="Calibri"/>
              </a:rPr>
              <a:t> </a:t>
            </a:r>
            <a:r>
              <a:rPr sz="1400" b="1" dirty="0">
                <a:latin typeface="Calibri"/>
                <a:cs typeface="Calibri"/>
              </a:rPr>
              <a:t>ve</a:t>
            </a:r>
            <a:r>
              <a:rPr sz="1400" b="1" spc="-30" dirty="0">
                <a:latin typeface="Calibri"/>
                <a:cs typeface="Calibri"/>
              </a:rPr>
              <a:t> </a:t>
            </a:r>
            <a:r>
              <a:rPr sz="1400" b="1" dirty="0">
                <a:latin typeface="Calibri"/>
                <a:cs typeface="Calibri"/>
              </a:rPr>
              <a:t>girişimci</a:t>
            </a:r>
            <a:r>
              <a:rPr sz="1400" b="1" spc="30" dirty="0">
                <a:latin typeface="Calibri"/>
                <a:cs typeface="Calibri"/>
              </a:rPr>
              <a:t> </a:t>
            </a:r>
            <a:r>
              <a:rPr sz="1400" spc="-10" dirty="0">
                <a:latin typeface="Calibri"/>
                <a:cs typeface="Calibri"/>
              </a:rPr>
              <a:t>olarak </a:t>
            </a:r>
            <a:r>
              <a:rPr sz="1400" dirty="0">
                <a:latin typeface="Calibri"/>
                <a:cs typeface="Calibri"/>
              </a:rPr>
              <a:t>görev</a:t>
            </a:r>
            <a:r>
              <a:rPr sz="1400" spc="-25" dirty="0">
                <a:latin typeface="Calibri"/>
                <a:cs typeface="Calibri"/>
              </a:rPr>
              <a:t> </a:t>
            </a:r>
            <a:r>
              <a:rPr sz="1400" spc="-10" dirty="0">
                <a:latin typeface="Calibri"/>
                <a:cs typeface="Calibri"/>
              </a:rPr>
              <a:t>alabilmektedir.</a:t>
            </a:r>
            <a:endParaRPr sz="1400" dirty="0">
              <a:latin typeface="Calibri"/>
              <a:cs typeface="Calibri"/>
            </a:endParaRPr>
          </a:p>
          <a:p>
            <a:pPr marL="74930" indent="-69850">
              <a:lnSpc>
                <a:spcPct val="100000"/>
              </a:lnSpc>
              <a:spcBef>
                <a:spcPts val="1680"/>
              </a:spcBef>
              <a:buSzPct val="92857"/>
              <a:buFont typeface="Arial"/>
              <a:buChar char="•"/>
              <a:tabLst>
                <a:tab pos="74930" algn="l"/>
              </a:tabLst>
            </a:pPr>
            <a:r>
              <a:rPr sz="1400" dirty="0">
                <a:latin typeface="Calibri"/>
                <a:cs typeface="Calibri"/>
              </a:rPr>
              <a:t>Ayrıca</a:t>
            </a:r>
            <a:r>
              <a:rPr sz="1400" spc="-35" dirty="0">
                <a:latin typeface="Calibri"/>
                <a:cs typeface="Calibri"/>
              </a:rPr>
              <a:t> </a:t>
            </a:r>
            <a:r>
              <a:rPr sz="1400" dirty="0">
                <a:latin typeface="Calibri"/>
                <a:cs typeface="Calibri"/>
              </a:rPr>
              <a:t>mezunlarımız,</a:t>
            </a:r>
            <a:r>
              <a:rPr sz="1400" spc="-50" dirty="0">
                <a:latin typeface="Calibri"/>
                <a:cs typeface="Calibri"/>
              </a:rPr>
              <a:t> </a:t>
            </a:r>
            <a:r>
              <a:rPr sz="1400" b="1" dirty="0">
                <a:latin typeface="Calibri"/>
                <a:cs typeface="Calibri"/>
              </a:rPr>
              <a:t>serbest</a:t>
            </a:r>
            <a:r>
              <a:rPr sz="1400" b="1" spc="-60" dirty="0">
                <a:latin typeface="Calibri"/>
                <a:cs typeface="Calibri"/>
              </a:rPr>
              <a:t> </a:t>
            </a:r>
            <a:r>
              <a:rPr sz="1400" b="1" dirty="0">
                <a:latin typeface="Calibri"/>
                <a:cs typeface="Calibri"/>
              </a:rPr>
              <a:t>yazılım</a:t>
            </a:r>
            <a:r>
              <a:rPr sz="1400" b="1" spc="-20" dirty="0">
                <a:latin typeface="Calibri"/>
                <a:cs typeface="Calibri"/>
              </a:rPr>
              <a:t> </a:t>
            </a:r>
            <a:r>
              <a:rPr sz="1400" b="1" dirty="0">
                <a:latin typeface="Calibri"/>
                <a:cs typeface="Calibri"/>
              </a:rPr>
              <a:t>geliştiricisi</a:t>
            </a:r>
            <a:r>
              <a:rPr sz="1400" b="1" spc="-30" dirty="0">
                <a:latin typeface="Calibri"/>
                <a:cs typeface="Calibri"/>
              </a:rPr>
              <a:t> </a:t>
            </a:r>
            <a:r>
              <a:rPr sz="1400" b="1" dirty="0">
                <a:latin typeface="Calibri"/>
                <a:cs typeface="Calibri"/>
              </a:rPr>
              <a:t>(freelance)</a:t>
            </a:r>
            <a:r>
              <a:rPr sz="1400" b="1" spc="-60" dirty="0">
                <a:latin typeface="Calibri"/>
                <a:cs typeface="Calibri"/>
              </a:rPr>
              <a:t> </a:t>
            </a:r>
            <a:r>
              <a:rPr sz="1400" b="1" dirty="0">
                <a:latin typeface="Calibri"/>
                <a:cs typeface="Calibri"/>
              </a:rPr>
              <a:t>olarak</a:t>
            </a:r>
            <a:r>
              <a:rPr sz="1400" b="1" spc="-50" dirty="0">
                <a:latin typeface="Calibri"/>
                <a:cs typeface="Calibri"/>
              </a:rPr>
              <a:t> </a:t>
            </a:r>
            <a:r>
              <a:rPr sz="1400" b="1" dirty="0">
                <a:latin typeface="Calibri"/>
                <a:cs typeface="Calibri"/>
              </a:rPr>
              <a:t>çalışabilmekte</a:t>
            </a:r>
            <a:r>
              <a:rPr sz="1400" b="1" spc="-55" dirty="0">
                <a:latin typeface="Calibri"/>
                <a:cs typeface="Calibri"/>
              </a:rPr>
              <a:t> </a:t>
            </a:r>
            <a:r>
              <a:rPr sz="1400" b="1" dirty="0">
                <a:latin typeface="Calibri"/>
                <a:cs typeface="Calibri"/>
              </a:rPr>
              <a:t>veya</a:t>
            </a:r>
            <a:r>
              <a:rPr sz="1400" b="1" spc="-35" dirty="0">
                <a:latin typeface="Calibri"/>
                <a:cs typeface="Calibri"/>
              </a:rPr>
              <a:t> </a:t>
            </a:r>
            <a:r>
              <a:rPr sz="1400" b="1" dirty="0">
                <a:latin typeface="Calibri"/>
                <a:cs typeface="Calibri"/>
              </a:rPr>
              <a:t>kendi</a:t>
            </a:r>
            <a:r>
              <a:rPr sz="1400" b="1" spc="-30" dirty="0">
                <a:latin typeface="Calibri"/>
                <a:cs typeface="Calibri"/>
              </a:rPr>
              <a:t> </a:t>
            </a:r>
            <a:r>
              <a:rPr sz="1400" b="1" spc="-10" dirty="0">
                <a:latin typeface="Calibri"/>
                <a:cs typeface="Calibri"/>
              </a:rPr>
              <a:t>teknoloji</a:t>
            </a:r>
            <a:endParaRPr sz="1400" dirty="0">
              <a:latin typeface="Calibri"/>
              <a:cs typeface="Calibri"/>
            </a:endParaRPr>
          </a:p>
          <a:p>
            <a:pPr marL="12700">
              <a:lnSpc>
                <a:spcPct val="100000"/>
              </a:lnSpc>
            </a:pPr>
            <a:r>
              <a:rPr sz="1400" b="1" dirty="0">
                <a:latin typeface="Calibri"/>
                <a:cs typeface="Calibri"/>
              </a:rPr>
              <a:t>girişimlerini</a:t>
            </a:r>
            <a:r>
              <a:rPr sz="1400" b="1" spc="-30" dirty="0">
                <a:latin typeface="Calibri"/>
                <a:cs typeface="Calibri"/>
              </a:rPr>
              <a:t> </a:t>
            </a:r>
            <a:r>
              <a:rPr sz="1400" b="1" dirty="0">
                <a:latin typeface="Calibri"/>
                <a:cs typeface="Calibri"/>
              </a:rPr>
              <a:t>kurarak</a:t>
            </a:r>
            <a:r>
              <a:rPr sz="1400" b="1" spc="-45" dirty="0">
                <a:latin typeface="Calibri"/>
                <a:cs typeface="Calibri"/>
              </a:rPr>
              <a:t> </a:t>
            </a:r>
            <a:r>
              <a:rPr sz="1400" b="1" dirty="0">
                <a:latin typeface="Calibri"/>
                <a:cs typeface="Calibri"/>
              </a:rPr>
              <a:t>girişimcilik</a:t>
            </a:r>
            <a:r>
              <a:rPr sz="1400" b="1" spc="-10" dirty="0">
                <a:latin typeface="Calibri"/>
                <a:cs typeface="Calibri"/>
              </a:rPr>
              <a:t> ekosisteminde</a:t>
            </a:r>
            <a:r>
              <a:rPr sz="1400" b="1" spc="-65" dirty="0">
                <a:latin typeface="Calibri"/>
                <a:cs typeface="Calibri"/>
              </a:rPr>
              <a:t> </a:t>
            </a:r>
            <a:r>
              <a:rPr sz="1400" dirty="0">
                <a:latin typeface="Calibri"/>
                <a:cs typeface="Calibri"/>
              </a:rPr>
              <a:t>yer</a:t>
            </a:r>
            <a:r>
              <a:rPr sz="1400" spc="-25" dirty="0">
                <a:latin typeface="Calibri"/>
                <a:cs typeface="Calibri"/>
              </a:rPr>
              <a:t> </a:t>
            </a:r>
            <a:r>
              <a:rPr sz="1400" spc="-10" dirty="0">
                <a:latin typeface="Calibri"/>
                <a:cs typeface="Calibri"/>
              </a:rPr>
              <a:t>alabilmektedir.</a:t>
            </a:r>
            <a:endParaRPr sz="1400" dirty="0">
              <a:latin typeface="Calibri"/>
              <a:cs typeface="Calibri"/>
            </a:endParaRPr>
          </a:p>
          <a:p>
            <a:pPr marL="12700" marR="5080" indent="100965">
              <a:spcBef>
                <a:spcPts val="1680"/>
              </a:spcBef>
              <a:buSzPct val="92857"/>
              <a:buFont typeface="Arial"/>
              <a:buChar char="•"/>
              <a:tabLst>
                <a:tab pos="113664" algn="l"/>
              </a:tabLst>
            </a:pPr>
            <a:r>
              <a:rPr lang="tr-TR" sz="1400" b="1" dirty="0">
                <a:latin typeface="+mj-lt"/>
              </a:rPr>
              <a:t>Laboratuvar uygulamaları, dönem projeleri, dördüncü yarıyılda gerçekleştirilen İşletmelerde Mesleki Eğitim ve sektör iş birlikleri</a:t>
            </a:r>
            <a:r>
              <a:rPr lang="tr-TR" sz="1400" dirty="0">
                <a:latin typeface="+mj-lt"/>
              </a:rPr>
              <a:t> sayesinde öğrencilerimiz mezuniyet öncesinde uygulama deneyimi kazanarak iş hayatına hazır hâle gelmektedir.</a:t>
            </a:r>
            <a:endParaRPr lang="tr-TR" sz="1400" dirty="0">
              <a:latin typeface="+mj-lt"/>
              <a:cs typeface="Calibri"/>
            </a:endParaRPr>
          </a:p>
          <a:p>
            <a:pPr marL="12700" marR="166370" indent="100965">
              <a:lnSpc>
                <a:spcPct val="100000"/>
              </a:lnSpc>
              <a:spcBef>
                <a:spcPts val="1680"/>
              </a:spcBef>
              <a:buSzPct val="92857"/>
              <a:buFont typeface="Arial"/>
              <a:buChar char="•"/>
              <a:tabLst>
                <a:tab pos="113664" algn="l"/>
              </a:tabLst>
            </a:pPr>
            <a:r>
              <a:rPr sz="1400" b="1" dirty="0" err="1">
                <a:latin typeface="Calibri"/>
                <a:cs typeface="Calibri"/>
              </a:rPr>
              <a:t>Dikey</a:t>
            </a:r>
            <a:r>
              <a:rPr sz="1400" b="1" spc="-40" dirty="0">
                <a:latin typeface="Calibri"/>
                <a:cs typeface="Calibri"/>
              </a:rPr>
              <a:t> </a:t>
            </a:r>
            <a:r>
              <a:rPr sz="1400" b="1" dirty="0">
                <a:latin typeface="Calibri"/>
                <a:cs typeface="Calibri"/>
              </a:rPr>
              <a:t>Geçiş</a:t>
            </a:r>
            <a:r>
              <a:rPr sz="1400" b="1" spc="-50" dirty="0">
                <a:latin typeface="Calibri"/>
                <a:cs typeface="Calibri"/>
              </a:rPr>
              <a:t> </a:t>
            </a:r>
            <a:r>
              <a:rPr sz="1400" b="1" dirty="0">
                <a:latin typeface="Calibri"/>
                <a:cs typeface="Calibri"/>
              </a:rPr>
              <a:t>Sınavı</a:t>
            </a:r>
            <a:r>
              <a:rPr sz="1400" b="1" spc="-35" dirty="0">
                <a:latin typeface="Calibri"/>
                <a:cs typeface="Calibri"/>
              </a:rPr>
              <a:t> </a:t>
            </a:r>
            <a:r>
              <a:rPr sz="1400" b="1" dirty="0">
                <a:latin typeface="Calibri"/>
                <a:cs typeface="Calibri"/>
              </a:rPr>
              <a:t>(DGS)</a:t>
            </a:r>
            <a:r>
              <a:rPr sz="1400" b="1" spc="-45" dirty="0">
                <a:latin typeface="Calibri"/>
                <a:cs typeface="Calibri"/>
              </a:rPr>
              <a:t> </a:t>
            </a:r>
            <a:r>
              <a:rPr sz="1400" b="1" dirty="0">
                <a:latin typeface="Calibri"/>
                <a:cs typeface="Calibri"/>
              </a:rPr>
              <a:t>ile</a:t>
            </a:r>
            <a:r>
              <a:rPr sz="1400" b="1" spc="-30" dirty="0">
                <a:latin typeface="Calibri"/>
                <a:cs typeface="Calibri"/>
              </a:rPr>
              <a:t> </a:t>
            </a:r>
            <a:r>
              <a:rPr sz="1400" b="1" dirty="0">
                <a:latin typeface="Calibri"/>
                <a:cs typeface="Calibri"/>
              </a:rPr>
              <a:t>başarılı</a:t>
            </a:r>
            <a:r>
              <a:rPr sz="1400" b="1" spc="-55" dirty="0">
                <a:latin typeface="Calibri"/>
                <a:cs typeface="Calibri"/>
              </a:rPr>
              <a:t> </a:t>
            </a:r>
            <a:r>
              <a:rPr sz="1400" b="1" dirty="0">
                <a:latin typeface="Calibri"/>
                <a:cs typeface="Calibri"/>
              </a:rPr>
              <a:t>mezunlarımız;</a:t>
            </a:r>
            <a:r>
              <a:rPr sz="1400" b="1" spc="-45" dirty="0">
                <a:latin typeface="Calibri"/>
                <a:cs typeface="Calibri"/>
              </a:rPr>
              <a:t> </a:t>
            </a:r>
            <a:r>
              <a:rPr sz="1400" dirty="0">
                <a:latin typeface="Calibri"/>
                <a:cs typeface="Calibri"/>
              </a:rPr>
              <a:t>Bilgisayar</a:t>
            </a:r>
            <a:r>
              <a:rPr sz="1400" spc="-35" dirty="0">
                <a:latin typeface="Calibri"/>
                <a:cs typeface="Calibri"/>
              </a:rPr>
              <a:t> </a:t>
            </a:r>
            <a:r>
              <a:rPr sz="1400" dirty="0">
                <a:latin typeface="Calibri"/>
                <a:cs typeface="Calibri"/>
              </a:rPr>
              <a:t>Mühendisliği,</a:t>
            </a:r>
            <a:r>
              <a:rPr sz="1400" spc="-5" dirty="0">
                <a:latin typeface="Calibri"/>
                <a:cs typeface="Calibri"/>
              </a:rPr>
              <a:t> </a:t>
            </a:r>
            <a:r>
              <a:rPr sz="1400" dirty="0">
                <a:latin typeface="Calibri"/>
                <a:cs typeface="Calibri"/>
              </a:rPr>
              <a:t>Yazılım</a:t>
            </a:r>
            <a:r>
              <a:rPr sz="1400" spc="-30" dirty="0">
                <a:latin typeface="Calibri"/>
                <a:cs typeface="Calibri"/>
              </a:rPr>
              <a:t> </a:t>
            </a:r>
            <a:r>
              <a:rPr sz="1400" spc="-10" dirty="0">
                <a:latin typeface="Calibri"/>
                <a:cs typeface="Calibri"/>
              </a:rPr>
              <a:t>Mühendisliği, </a:t>
            </a:r>
            <a:r>
              <a:rPr sz="1400" dirty="0">
                <a:latin typeface="Calibri"/>
                <a:cs typeface="Calibri"/>
              </a:rPr>
              <a:t>Bilgisayar</a:t>
            </a:r>
            <a:r>
              <a:rPr sz="1400" spc="-40" dirty="0">
                <a:latin typeface="Calibri"/>
                <a:cs typeface="Calibri"/>
              </a:rPr>
              <a:t> </a:t>
            </a:r>
            <a:r>
              <a:rPr sz="1400" dirty="0">
                <a:latin typeface="Calibri"/>
                <a:cs typeface="Calibri"/>
              </a:rPr>
              <a:t>ve</a:t>
            </a:r>
            <a:r>
              <a:rPr sz="1400" spc="-30" dirty="0">
                <a:latin typeface="Calibri"/>
                <a:cs typeface="Calibri"/>
              </a:rPr>
              <a:t> </a:t>
            </a:r>
            <a:r>
              <a:rPr sz="1400" dirty="0">
                <a:latin typeface="Calibri"/>
                <a:cs typeface="Calibri"/>
              </a:rPr>
              <a:t>Öğretim</a:t>
            </a:r>
            <a:r>
              <a:rPr sz="1400" spc="-40" dirty="0">
                <a:latin typeface="Calibri"/>
                <a:cs typeface="Calibri"/>
              </a:rPr>
              <a:t> </a:t>
            </a:r>
            <a:r>
              <a:rPr sz="1400" dirty="0">
                <a:latin typeface="Calibri"/>
                <a:cs typeface="Calibri"/>
              </a:rPr>
              <a:t>Teknolojileri</a:t>
            </a:r>
            <a:r>
              <a:rPr sz="1400" spc="-30" dirty="0">
                <a:latin typeface="Calibri"/>
                <a:cs typeface="Calibri"/>
              </a:rPr>
              <a:t> </a:t>
            </a:r>
            <a:r>
              <a:rPr sz="1400" spc="-10" dirty="0">
                <a:latin typeface="Calibri"/>
                <a:cs typeface="Calibri"/>
              </a:rPr>
              <a:t>Öğretmenliği,</a:t>
            </a:r>
            <a:r>
              <a:rPr sz="1400" spc="-20" dirty="0">
                <a:latin typeface="Calibri"/>
                <a:cs typeface="Calibri"/>
              </a:rPr>
              <a:t> </a:t>
            </a:r>
            <a:r>
              <a:rPr sz="1400" dirty="0">
                <a:latin typeface="Calibri"/>
                <a:cs typeface="Calibri"/>
              </a:rPr>
              <a:t>Yönetim</a:t>
            </a:r>
            <a:r>
              <a:rPr sz="1400" spc="-30" dirty="0">
                <a:latin typeface="Calibri"/>
                <a:cs typeface="Calibri"/>
              </a:rPr>
              <a:t> </a:t>
            </a:r>
            <a:r>
              <a:rPr sz="1400" dirty="0">
                <a:latin typeface="Calibri"/>
                <a:cs typeface="Calibri"/>
              </a:rPr>
              <a:t>Bilişim</a:t>
            </a:r>
            <a:r>
              <a:rPr sz="1400" spc="-50" dirty="0">
                <a:latin typeface="Calibri"/>
                <a:cs typeface="Calibri"/>
              </a:rPr>
              <a:t> </a:t>
            </a:r>
            <a:r>
              <a:rPr sz="1400" dirty="0">
                <a:latin typeface="Calibri"/>
                <a:cs typeface="Calibri"/>
              </a:rPr>
              <a:t>Sistemleri</a:t>
            </a:r>
            <a:r>
              <a:rPr sz="1400" spc="-35" dirty="0">
                <a:latin typeface="Calibri"/>
                <a:cs typeface="Calibri"/>
              </a:rPr>
              <a:t> </a:t>
            </a:r>
            <a:r>
              <a:rPr sz="1400" dirty="0">
                <a:latin typeface="Calibri"/>
                <a:cs typeface="Calibri"/>
              </a:rPr>
              <a:t>ve</a:t>
            </a:r>
            <a:r>
              <a:rPr sz="1400" spc="-35" dirty="0">
                <a:latin typeface="Calibri"/>
                <a:cs typeface="Calibri"/>
              </a:rPr>
              <a:t> </a:t>
            </a:r>
            <a:r>
              <a:rPr sz="1400" dirty="0">
                <a:latin typeface="Calibri"/>
                <a:cs typeface="Calibri"/>
              </a:rPr>
              <a:t>ilgili</a:t>
            </a:r>
            <a:r>
              <a:rPr sz="1400" spc="-30" dirty="0">
                <a:latin typeface="Calibri"/>
                <a:cs typeface="Calibri"/>
              </a:rPr>
              <a:t> </a:t>
            </a:r>
            <a:r>
              <a:rPr sz="1400" dirty="0">
                <a:latin typeface="Calibri"/>
                <a:cs typeface="Calibri"/>
              </a:rPr>
              <a:t>lisans</a:t>
            </a:r>
            <a:r>
              <a:rPr sz="1400" spc="-30" dirty="0">
                <a:latin typeface="Calibri"/>
                <a:cs typeface="Calibri"/>
              </a:rPr>
              <a:t> </a:t>
            </a:r>
            <a:r>
              <a:rPr sz="1400" spc="-10" dirty="0">
                <a:latin typeface="Calibri"/>
                <a:cs typeface="Calibri"/>
              </a:rPr>
              <a:t>programlarına </a:t>
            </a:r>
            <a:r>
              <a:rPr sz="1400" dirty="0">
                <a:latin typeface="Calibri"/>
                <a:cs typeface="Calibri"/>
              </a:rPr>
              <a:t>geçiş</a:t>
            </a:r>
            <a:r>
              <a:rPr sz="1400" spc="-60" dirty="0">
                <a:latin typeface="Calibri"/>
                <a:cs typeface="Calibri"/>
              </a:rPr>
              <a:t> </a:t>
            </a:r>
            <a:r>
              <a:rPr sz="1400" dirty="0">
                <a:latin typeface="Calibri"/>
                <a:cs typeface="Calibri"/>
              </a:rPr>
              <a:t>yaparak</a:t>
            </a:r>
            <a:r>
              <a:rPr sz="1400" spc="-40" dirty="0">
                <a:latin typeface="Calibri"/>
                <a:cs typeface="Calibri"/>
              </a:rPr>
              <a:t> </a:t>
            </a:r>
            <a:r>
              <a:rPr sz="1400" dirty="0">
                <a:latin typeface="Calibri"/>
                <a:cs typeface="Calibri"/>
              </a:rPr>
              <a:t>eğitimlerine</a:t>
            </a:r>
            <a:r>
              <a:rPr sz="1400" spc="-45" dirty="0">
                <a:latin typeface="Calibri"/>
                <a:cs typeface="Calibri"/>
              </a:rPr>
              <a:t> </a:t>
            </a:r>
            <a:r>
              <a:rPr sz="1400" dirty="0">
                <a:latin typeface="Calibri"/>
                <a:cs typeface="Calibri"/>
              </a:rPr>
              <a:t>lisans</a:t>
            </a:r>
            <a:r>
              <a:rPr sz="1400" spc="-55" dirty="0">
                <a:latin typeface="Calibri"/>
                <a:cs typeface="Calibri"/>
              </a:rPr>
              <a:t> </a:t>
            </a:r>
            <a:r>
              <a:rPr sz="1400" dirty="0">
                <a:latin typeface="Calibri"/>
                <a:cs typeface="Calibri"/>
              </a:rPr>
              <a:t>düzeyinde</a:t>
            </a:r>
            <a:r>
              <a:rPr sz="1400" spc="-35" dirty="0">
                <a:latin typeface="Calibri"/>
                <a:cs typeface="Calibri"/>
              </a:rPr>
              <a:t> </a:t>
            </a:r>
            <a:r>
              <a:rPr sz="1400" dirty="0">
                <a:latin typeface="Calibri"/>
                <a:cs typeface="Calibri"/>
              </a:rPr>
              <a:t>devam</a:t>
            </a:r>
            <a:r>
              <a:rPr sz="1400" spc="-60" dirty="0">
                <a:latin typeface="Calibri"/>
                <a:cs typeface="Calibri"/>
              </a:rPr>
              <a:t> </a:t>
            </a:r>
            <a:r>
              <a:rPr sz="1400" spc="-10" dirty="0">
                <a:latin typeface="Calibri"/>
                <a:cs typeface="Calibri"/>
              </a:rPr>
              <a:t>edebilmektedir</a:t>
            </a:r>
            <a:endParaRPr sz="1400" dirty="0">
              <a:latin typeface="Calibri"/>
              <a:cs typeface="Calibri"/>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050"/>
              </a:lnSpc>
            </a:pPr>
            <a:r>
              <a:rPr dirty="0"/>
              <a:t>B</a:t>
            </a:r>
            <a:r>
              <a:rPr spc="-35" dirty="0"/>
              <a:t> </a:t>
            </a:r>
            <a:r>
              <a:rPr dirty="0"/>
              <a:t>İ</a:t>
            </a:r>
            <a:r>
              <a:rPr spc="-25" dirty="0"/>
              <a:t> </a:t>
            </a:r>
            <a:r>
              <a:rPr dirty="0"/>
              <a:t>L</a:t>
            </a:r>
            <a:r>
              <a:rPr spc="-25" dirty="0"/>
              <a:t> </a:t>
            </a:r>
            <a:r>
              <a:rPr dirty="0"/>
              <a:t>G</a:t>
            </a:r>
            <a:r>
              <a:rPr spc="-35" dirty="0"/>
              <a:t> </a:t>
            </a:r>
            <a:r>
              <a:rPr dirty="0"/>
              <a:t>İ</a:t>
            </a:r>
            <a:r>
              <a:rPr spc="-25" dirty="0"/>
              <a:t> </a:t>
            </a:r>
            <a:r>
              <a:rPr dirty="0"/>
              <a:t>S</a:t>
            </a:r>
            <a:r>
              <a:rPr spc="-30" dirty="0"/>
              <a:t> </a:t>
            </a:r>
            <a:r>
              <a:rPr dirty="0"/>
              <a:t>A</a:t>
            </a:r>
            <a:r>
              <a:rPr spc="-30" dirty="0"/>
              <a:t> </a:t>
            </a:r>
            <a:r>
              <a:rPr dirty="0"/>
              <a:t>Y</a:t>
            </a:r>
            <a:r>
              <a:rPr spc="-30" dirty="0"/>
              <a:t> </a:t>
            </a:r>
            <a:r>
              <a:rPr dirty="0"/>
              <a:t>A</a:t>
            </a:r>
            <a:r>
              <a:rPr spc="-25" dirty="0"/>
              <a:t> </a:t>
            </a:r>
            <a:r>
              <a:rPr dirty="0"/>
              <a:t>R</a:t>
            </a:r>
            <a:r>
              <a:rPr spc="37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dirty="0"/>
              <a:t>C</a:t>
            </a:r>
            <a:r>
              <a:rPr spc="-30" dirty="0"/>
              <a:t> </a:t>
            </a:r>
            <a:r>
              <a:rPr dirty="0"/>
              <a:t>I</a:t>
            </a:r>
            <a:r>
              <a:rPr spc="-25" dirty="0"/>
              <a:t> </a:t>
            </a:r>
            <a:r>
              <a:rPr dirty="0"/>
              <a:t>L</a:t>
            </a:r>
            <a:r>
              <a:rPr spc="-30" dirty="0"/>
              <a:t> </a:t>
            </a:r>
            <a:r>
              <a:rPr dirty="0"/>
              <a:t>I</a:t>
            </a:r>
            <a:r>
              <a:rPr spc="-35" dirty="0"/>
              <a:t> </a:t>
            </a:r>
            <a:r>
              <a:rPr dirty="0"/>
              <a:t>Ğ</a:t>
            </a:r>
            <a:r>
              <a:rPr spc="-30" dirty="0"/>
              <a:t> </a:t>
            </a:r>
            <a:r>
              <a:rPr dirty="0"/>
              <a:t>I</a:t>
            </a:r>
            <a:r>
              <a:rPr spc="35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spc="-50" dirty="0"/>
              <a: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z="2800" dirty="0"/>
              <a:t>Erasmus+</a:t>
            </a:r>
            <a:r>
              <a:rPr sz="2800" spc="-55" dirty="0"/>
              <a:t> </a:t>
            </a:r>
            <a:r>
              <a:rPr sz="2800" dirty="0"/>
              <a:t>ve</a:t>
            </a:r>
            <a:r>
              <a:rPr sz="2800" spc="-65" dirty="0"/>
              <a:t> </a:t>
            </a:r>
            <a:r>
              <a:rPr sz="2800" spc="-10" dirty="0"/>
              <a:t>Uluslararası</a:t>
            </a:r>
            <a:r>
              <a:rPr sz="2800" spc="-90" dirty="0"/>
              <a:t> </a:t>
            </a:r>
            <a:r>
              <a:rPr sz="2800" spc="-10" dirty="0"/>
              <a:t>Anlaşmalar</a:t>
            </a:r>
            <a:endParaRPr sz="2800"/>
          </a:p>
        </p:txBody>
      </p:sp>
      <p:sp>
        <p:nvSpPr>
          <p:cNvPr id="3" name="object 3"/>
          <p:cNvSpPr txBox="1"/>
          <p:nvPr/>
        </p:nvSpPr>
        <p:spPr>
          <a:xfrm>
            <a:off x="627380" y="1090929"/>
            <a:ext cx="7626350" cy="3195955"/>
          </a:xfrm>
          <a:prstGeom prst="rect">
            <a:avLst/>
          </a:prstGeom>
        </p:spPr>
        <p:txBody>
          <a:bodyPr vert="horz" wrap="square" lIns="0" tIns="12065" rIns="0" bIns="0" rtlCol="0">
            <a:spAutoFit/>
          </a:bodyPr>
          <a:lstStyle/>
          <a:p>
            <a:pPr marL="83820" indent="-79375">
              <a:lnSpc>
                <a:spcPct val="100000"/>
              </a:lnSpc>
              <a:spcBef>
                <a:spcPts val="95"/>
              </a:spcBef>
              <a:buSzPct val="93750"/>
              <a:buFont typeface="Arial"/>
              <a:buChar char="•"/>
              <a:tabLst>
                <a:tab pos="83820" algn="l"/>
              </a:tabLst>
            </a:pPr>
            <a:r>
              <a:rPr sz="1600" b="1" spc="-10" dirty="0">
                <a:latin typeface="Calibri"/>
                <a:cs typeface="Calibri"/>
              </a:rPr>
              <a:t>Erasmus+</a:t>
            </a:r>
            <a:r>
              <a:rPr sz="1600" b="1" spc="-35" dirty="0">
                <a:latin typeface="Calibri"/>
                <a:cs typeface="Calibri"/>
              </a:rPr>
              <a:t> </a:t>
            </a:r>
            <a:r>
              <a:rPr sz="1600" b="1" dirty="0">
                <a:latin typeface="Calibri"/>
                <a:cs typeface="Calibri"/>
              </a:rPr>
              <a:t>değişim</a:t>
            </a:r>
            <a:r>
              <a:rPr sz="1600" b="1" spc="-55" dirty="0">
                <a:latin typeface="Calibri"/>
                <a:cs typeface="Calibri"/>
              </a:rPr>
              <a:t> </a:t>
            </a:r>
            <a:r>
              <a:rPr sz="1600" b="1" spc="-10" dirty="0">
                <a:latin typeface="Calibri"/>
                <a:cs typeface="Calibri"/>
              </a:rPr>
              <a:t>programı</a:t>
            </a:r>
            <a:r>
              <a:rPr sz="1600" b="1" spc="-15" dirty="0">
                <a:latin typeface="Calibri"/>
                <a:cs typeface="Calibri"/>
              </a:rPr>
              <a:t> </a:t>
            </a:r>
            <a:r>
              <a:rPr sz="1600" dirty="0">
                <a:latin typeface="Calibri"/>
                <a:cs typeface="Calibri"/>
              </a:rPr>
              <a:t>kapsamında</a:t>
            </a:r>
            <a:r>
              <a:rPr sz="1600" spc="-65" dirty="0">
                <a:latin typeface="Calibri"/>
                <a:cs typeface="Calibri"/>
              </a:rPr>
              <a:t> </a:t>
            </a:r>
            <a:r>
              <a:rPr sz="1600" dirty="0">
                <a:latin typeface="Calibri"/>
                <a:cs typeface="Calibri"/>
              </a:rPr>
              <a:t>öğrencilerimiz</a:t>
            </a:r>
            <a:r>
              <a:rPr sz="1600" spc="-45" dirty="0">
                <a:latin typeface="Calibri"/>
                <a:cs typeface="Calibri"/>
              </a:rPr>
              <a:t> </a:t>
            </a:r>
            <a:r>
              <a:rPr sz="1600" dirty="0">
                <a:latin typeface="Calibri"/>
                <a:cs typeface="Calibri"/>
              </a:rPr>
              <a:t>Avrupa'daki</a:t>
            </a:r>
            <a:r>
              <a:rPr sz="1600" spc="-50" dirty="0">
                <a:latin typeface="Calibri"/>
                <a:cs typeface="Calibri"/>
              </a:rPr>
              <a:t> </a:t>
            </a:r>
            <a:r>
              <a:rPr sz="1600" dirty="0">
                <a:latin typeface="Calibri"/>
                <a:cs typeface="Calibri"/>
              </a:rPr>
              <a:t>partner</a:t>
            </a:r>
            <a:r>
              <a:rPr sz="1600" spc="-50" dirty="0">
                <a:latin typeface="Calibri"/>
                <a:cs typeface="Calibri"/>
              </a:rPr>
              <a:t> </a:t>
            </a:r>
            <a:r>
              <a:rPr sz="1600" spc="-10" dirty="0">
                <a:latin typeface="Calibri"/>
                <a:cs typeface="Calibri"/>
              </a:rPr>
              <a:t>üniversitelerde</a:t>
            </a:r>
            <a:endParaRPr sz="1600" dirty="0">
              <a:latin typeface="Calibri"/>
              <a:cs typeface="Calibri"/>
            </a:endParaRPr>
          </a:p>
          <a:p>
            <a:pPr marL="12700">
              <a:lnSpc>
                <a:spcPct val="100000"/>
              </a:lnSpc>
            </a:pPr>
            <a:r>
              <a:rPr sz="1600" dirty="0">
                <a:latin typeface="Calibri"/>
                <a:cs typeface="Calibri"/>
              </a:rPr>
              <a:t>eğitim</a:t>
            </a:r>
            <a:r>
              <a:rPr sz="1600" spc="-55" dirty="0">
                <a:latin typeface="Calibri"/>
                <a:cs typeface="Calibri"/>
              </a:rPr>
              <a:t> </a:t>
            </a:r>
            <a:r>
              <a:rPr sz="1600" dirty="0">
                <a:latin typeface="Calibri"/>
                <a:cs typeface="Calibri"/>
              </a:rPr>
              <a:t>alma</a:t>
            </a:r>
            <a:r>
              <a:rPr sz="1600" spc="-50" dirty="0">
                <a:latin typeface="Calibri"/>
                <a:cs typeface="Calibri"/>
              </a:rPr>
              <a:t> </a:t>
            </a:r>
            <a:r>
              <a:rPr sz="1600" dirty="0">
                <a:latin typeface="Calibri"/>
                <a:cs typeface="Calibri"/>
              </a:rPr>
              <a:t>veya</a:t>
            </a:r>
            <a:r>
              <a:rPr sz="1600" spc="-30" dirty="0">
                <a:latin typeface="Calibri"/>
                <a:cs typeface="Calibri"/>
              </a:rPr>
              <a:t> </a:t>
            </a:r>
            <a:r>
              <a:rPr sz="1600" dirty="0">
                <a:latin typeface="Calibri"/>
                <a:cs typeface="Calibri"/>
              </a:rPr>
              <a:t>staj</a:t>
            </a:r>
            <a:r>
              <a:rPr sz="1600" spc="-40" dirty="0">
                <a:latin typeface="Calibri"/>
                <a:cs typeface="Calibri"/>
              </a:rPr>
              <a:t> </a:t>
            </a:r>
            <a:r>
              <a:rPr sz="1600" dirty="0">
                <a:latin typeface="Calibri"/>
                <a:cs typeface="Calibri"/>
              </a:rPr>
              <a:t>yapma</a:t>
            </a:r>
            <a:r>
              <a:rPr sz="1600" spc="-50" dirty="0">
                <a:latin typeface="Calibri"/>
                <a:cs typeface="Calibri"/>
              </a:rPr>
              <a:t> </a:t>
            </a:r>
            <a:r>
              <a:rPr sz="1600" dirty="0">
                <a:latin typeface="Calibri"/>
                <a:cs typeface="Calibri"/>
              </a:rPr>
              <a:t>olanağına</a:t>
            </a:r>
            <a:r>
              <a:rPr sz="1600" spc="-75" dirty="0">
                <a:latin typeface="Calibri"/>
                <a:cs typeface="Calibri"/>
              </a:rPr>
              <a:t> </a:t>
            </a:r>
            <a:r>
              <a:rPr sz="1600" spc="-10" dirty="0">
                <a:latin typeface="Calibri"/>
                <a:cs typeface="Calibri"/>
              </a:rPr>
              <a:t>sahiptir.</a:t>
            </a:r>
            <a:endParaRPr sz="1600" dirty="0">
              <a:latin typeface="Calibri"/>
              <a:cs typeface="Calibri"/>
            </a:endParaRPr>
          </a:p>
          <a:p>
            <a:pPr marL="12700" marR="79375" indent="-8255">
              <a:lnSpc>
                <a:spcPct val="100000"/>
              </a:lnSpc>
              <a:spcBef>
                <a:spcPts val="1925"/>
              </a:spcBef>
              <a:buSzPct val="93750"/>
              <a:buFont typeface="Arial"/>
              <a:buChar char="•"/>
              <a:tabLst>
                <a:tab pos="83820" algn="l"/>
              </a:tabLst>
            </a:pPr>
            <a:r>
              <a:rPr sz="1600" dirty="0">
                <a:latin typeface="Calibri"/>
                <a:cs typeface="Calibri"/>
              </a:rPr>
              <a:t>	Bölümümüzün</a:t>
            </a:r>
            <a:r>
              <a:rPr sz="1600" spc="-50" dirty="0">
                <a:latin typeface="Calibri"/>
                <a:cs typeface="Calibri"/>
              </a:rPr>
              <a:t> </a:t>
            </a:r>
            <a:r>
              <a:rPr sz="1600" b="1" spc="-10" dirty="0">
                <a:latin typeface="Calibri"/>
                <a:cs typeface="Calibri"/>
              </a:rPr>
              <a:t>İspanya,</a:t>
            </a:r>
            <a:r>
              <a:rPr sz="1600" b="1" spc="-50" dirty="0">
                <a:latin typeface="Calibri"/>
                <a:cs typeface="Calibri"/>
              </a:rPr>
              <a:t> </a:t>
            </a:r>
            <a:r>
              <a:rPr sz="1600" b="1" spc="-10" dirty="0">
                <a:latin typeface="Calibri"/>
                <a:cs typeface="Calibri"/>
              </a:rPr>
              <a:t>Romanya,</a:t>
            </a:r>
            <a:r>
              <a:rPr sz="1600" b="1" spc="-55" dirty="0">
                <a:latin typeface="Calibri"/>
                <a:cs typeface="Calibri"/>
              </a:rPr>
              <a:t> </a:t>
            </a:r>
            <a:r>
              <a:rPr sz="1600" b="1" spc="-10" dirty="0">
                <a:latin typeface="Calibri"/>
                <a:cs typeface="Calibri"/>
              </a:rPr>
              <a:t>Polonya</a:t>
            </a:r>
            <a:r>
              <a:rPr sz="1600" b="1" spc="-70" dirty="0">
                <a:latin typeface="Calibri"/>
                <a:cs typeface="Calibri"/>
              </a:rPr>
              <a:t> </a:t>
            </a:r>
            <a:r>
              <a:rPr sz="1600" b="1" dirty="0">
                <a:latin typeface="Calibri"/>
                <a:cs typeface="Calibri"/>
              </a:rPr>
              <a:t>ve</a:t>
            </a:r>
            <a:r>
              <a:rPr sz="1600" b="1" spc="-65" dirty="0">
                <a:latin typeface="Calibri"/>
                <a:cs typeface="Calibri"/>
              </a:rPr>
              <a:t> </a:t>
            </a:r>
            <a:r>
              <a:rPr sz="1600" b="1" dirty="0">
                <a:latin typeface="Calibri"/>
                <a:cs typeface="Calibri"/>
              </a:rPr>
              <a:t>Kuzey</a:t>
            </a:r>
            <a:r>
              <a:rPr sz="1600" b="1" spc="-60" dirty="0">
                <a:latin typeface="Calibri"/>
                <a:cs typeface="Calibri"/>
              </a:rPr>
              <a:t> </a:t>
            </a:r>
            <a:r>
              <a:rPr sz="1600" b="1" spc="-10" dirty="0">
                <a:latin typeface="Calibri"/>
                <a:cs typeface="Calibri"/>
              </a:rPr>
              <a:t>Makedonya</a:t>
            </a:r>
            <a:r>
              <a:rPr sz="1600" b="1" spc="-40" dirty="0">
                <a:latin typeface="Calibri"/>
                <a:cs typeface="Calibri"/>
              </a:rPr>
              <a:t> </a:t>
            </a:r>
            <a:r>
              <a:rPr sz="1600" dirty="0">
                <a:latin typeface="Calibri"/>
                <a:cs typeface="Calibri"/>
              </a:rPr>
              <a:t>başta</a:t>
            </a:r>
            <a:r>
              <a:rPr sz="1600" spc="-75" dirty="0">
                <a:latin typeface="Calibri"/>
                <a:cs typeface="Calibri"/>
              </a:rPr>
              <a:t> </a:t>
            </a:r>
            <a:r>
              <a:rPr sz="1600" dirty="0">
                <a:latin typeface="Calibri"/>
                <a:cs typeface="Calibri"/>
              </a:rPr>
              <a:t>olmak</a:t>
            </a:r>
            <a:r>
              <a:rPr sz="1600" spc="-65" dirty="0">
                <a:latin typeface="Calibri"/>
                <a:cs typeface="Calibri"/>
              </a:rPr>
              <a:t> </a:t>
            </a:r>
            <a:r>
              <a:rPr sz="1600" dirty="0">
                <a:latin typeface="Calibri"/>
                <a:cs typeface="Calibri"/>
              </a:rPr>
              <a:t>üzere</a:t>
            </a:r>
            <a:r>
              <a:rPr sz="1600" spc="-40" dirty="0">
                <a:latin typeface="Calibri"/>
                <a:cs typeface="Calibri"/>
              </a:rPr>
              <a:t> </a:t>
            </a:r>
            <a:r>
              <a:rPr sz="1600" spc="-10" dirty="0">
                <a:latin typeface="Calibri"/>
                <a:cs typeface="Calibri"/>
              </a:rPr>
              <a:t>birçok </a:t>
            </a:r>
            <a:r>
              <a:rPr sz="1600" dirty="0">
                <a:latin typeface="Calibri"/>
                <a:cs typeface="Calibri"/>
              </a:rPr>
              <a:t>Avrupa</a:t>
            </a:r>
            <a:r>
              <a:rPr sz="1600" spc="-5" dirty="0">
                <a:latin typeface="Calibri"/>
                <a:cs typeface="Calibri"/>
              </a:rPr>
              <a:t> </a:t>
            </a:r>
            <a:r>
              <a:rPr sz="1600" spc="-10" dirty="0">
                <a:latin typeface="Calibri"/>
                <a:cs typeface="Calibri"/>
              </a:rPr>
              <a:t>üniversitesiyle uluslararası</a:t>
            </a:r>
            <a:r>
              <a:rPr sz="1600" spc="-30" dirty="0">
                <a:latin typeface="Calibri"/>
                <a:cs typeface="Calibri"/>
              </a:rPr>
              <a:t> </a:t>
            </a:r>
            <a:r>
              <a:rPr sz="1600" dirty="0">
                <a:latin typeface="Calibri"/>
                <a:cs typeface="Calibri"/>
              </a:rPr>
              <a:t>iş</a:t>
            </a:r>
            <a:r>
              <a:rPr sz="1600" spc="-10" dirty="0">
                <a:latin typeface="Calibri"/>
                <a:cs typeface="Calibri"/>
              </a:rPr>
              <a:t> </a:t>
            </a:r>
            <a:r>
              <a:rPr sz="1600" dirty="0">
                <a:latin typeface="Calibri"/>
                <a:cs typeface="Calibri"/>
              </a:rPr>
              <a:t>birlikleri</a:t>
            </a:r>
            <a:r>
              <a:rPr sz="1600" spc="-30" dirty="0">
                <a:latin typeface="Calibri"/>
                <a:cs typeface="Calibri"/>
              </a:rPr>
              <a:t> </a:t>
            </a:r>
            <a:r>
              <a:rPr sz="1600" spc="-10" dirty="0">
                <a:latin typeface="Calibri"/>
                <a:cs typeface="Calibri"/>
              </a:rPr>
              <a:t>bulunmaktadır.</a:t>
            </a:r>
            <a:endParaRPr sz="1600" dirty="0">
              <a:latin typeface="Calibri"/>
              <a:cs typeface="Calibri"/>
            </a:endParaRPr>
          </a:p>
          <a:p>
            <a:pPr marL="83820" indent="-79375">
              <a:lnSpc>
                <a:spcPct val="100000"/>
              </a:lnSpc>
              <a:spcBef>
                <a:spcPts val="1920"/>
              </a:spcBef>
              <a:buSzPct val="93750"/>
              <a:buFont typeface="Arial"/>
              <a:buChar char="•"/>
              <a:tabLst>
                <a:tab pos="83820" algn="l"/>
              </a:tabLst>
            </a:pPr>
            <a:r>
              <a:rPr sz="1600" spc="-10" dirty="0">
                <a:latin typeface="Calibri"/>
                <a:cs typeface="Calibri"/>
              </a:rPr>
              <a:t>Uluslararası</a:t>
            </a:r>
            <a:r>
              <a:rPr sz="1600" spc="-45" dirty="0">
                <a:latin typeface="Calibri"/>
                <a:cs typeface="Calibri"/>
              </a:rPr>
              <a:t> </a:t>
            </a:r>
            <a:r>
              <a:rPr sz="1600" spc="-10" dirty="0">
                <a:latin typeface="Calibri"/>
                <a:cs typeface="Calibri"/>
              </a:rPr>
              <a:t>hareketlilik</a:t>
            </a:r>
            <a:r>
              <a:rPr sz="1600" spc="-45" dirty="0">
                <a:latin typeface="Calibri"/>
                <a:cs typeface="Calibri"/>
              </a:rPr>
              <a:t> </a:t>
            </a:r>
            <a:r>
              <a:rPr sz="1600" spc="-10" dirty="0">
                <a:latin typeface="Calibri"/>
                <a:cs typeface="Calibri"/>
              </a:rPr>
              <a:t>programları</a:t>
            </a:r>
            <a:r>
              <a:rPr sz="1600" spc="-40" dirty="0">
                <a:latin typeface="Calibri"/>
                <a:cs typeface="Calibri"/>
              </a:rPr>
              <a:t> </a:t>
            </a:r>
            <a:r>
              <a:rPr sz="1600" spc="-10" dirty="0">
                <a:latin typeface="Calibri"/>
                <a:cs typeface="Calibri"/>
              </a:rPr>
              <a:t>sayesinde</a:t>
            </a:r>
            <a:r>
              <a:rPr sz="1600" spc="-30" dirty="0">
                <a:latin typeface="Calibri"/>
                <a:cs typeface="Calibri"/>
              </a:rPr>
              <a:t> </a:t>
            </a:r>
            <a:r>
              <a:rPr sz="1600" dirty="0">
                <a:latin typeface="Calibri"/>
                <a:cs typeface="Calibri"/>
              </a:rPr>
              <a:t>öğrencilerimiz</a:t>
            </a:r>
            <a:r>
              <a:rPr sz="1600" spc="-30" dirty="0">
                <a:latin typeface="Calibri"/>
                <a:cs typeface="Calibri"/>
              </a:rPr>
              <a:t> </a:t>
            </a:r>
            <a:r>
              <a:rPr sz="1600" dirty="0">
                <a:latin typeface="Calibri"/>
                <a:cs typeface="Calibri"/>
              </a:rPr>
              <a:t>farklı</a:t>
            </a:r>
            <a:r>
              <a:rPr sz="1600" spc="-40" dirty="0">
                <a:latin typeface="Calibri"/>
                <a:cs typeface="Calibri"/>
              </a:rPr>
              <a:t> </a:t>
            </a:r>
            <a:r>
              <a:rPr sz="1600" dirty="0">
                <a:latin typeface="Calibri"/>
                <a:cs typeface="Calibri"/>
              </a:rPr>
              <a:t>akademik</a:t>
            </a:r>
            <a:r>
              <a:rPr sz="1600" spc="-45" dirty="0">
                <a:latin typeface="Calibri"/>
                <a:cs typeface="Calibri"/>
              </a:rPr>
              <a:t> </a:t>
            </a:r>
            <a:r>
              <a:rPr sz="1600" spc="-10" dirty="0">
                <a:latin typeface="Calibri"/>
                <a:cs typeface="Calibri"/>
              </a:rPr>
              <a:t>sistemleri</a:t>
            </a:r>
            <a:endParaRPr sz="1600" dirty="0">
              <a:latin typeface="Calibri"/>
              <a:cs typeface="Calibri"/>
            </a:endParaRPr>
          </a:p>
          <a:p>
            <a:pPr marL="12700" marR="32384">
              <a:lnSpc>
                <a:spcPct val="100000"/>
              </a:lnSpc>
            </a:pPr>
            <a:r>
              <a:rPr sz="1600" spc="-10" dirty="0">
                <a:latin typeface="Calibri"/>
                <a:cs typeface="Calibri"/>
              </a:rPr>
              <a:t>deneyimleyerek</a:t>
            </a:r>
            <a:r>
              <a:rPr sz="1600" spc="15" dirty="0">
                <a:latin typeface="Calibri"/>
                <a:cs typeface="Calibri"/>
              </a:rPr>
              <a:t> </a:t>
            </a:r>
            <a:r>
              <a:rPr sz="1600" dirty="0">
                <a:latin typeface="Calibri"/>
                <a:cs typeface="Calibri"/>
              </a:rPr>
              <a:t>yabancı</a:t>
            </a:r>
            <a:r>
              <a:rPr sz="1600" spc="-40" dirty="0">
                <a:latin typeface="Calibri"/>
                <a:cs typeface="Calibri"/>
              </a:rPr>
              <a:t> </a:t>
            </a:r>
            <a:r>
              <a:rPr sz="1600" dirty="0">
                <a:latin typeface="Calibri"/>
                <a:cs typeface="Calibri"/>
              </a:rPr>
              <a:t>dil,</a:t>
            </a:r>
            <a:r>
              <a:rPr sz="1600" spc="-50" dirty="0">
                <a:latin typeface="Calibri"/>
                <a:cs typeface="Calibri"/>
              </a:rPr>
              <a:t> </a:t>
            </a:r>
            <a:r>
              <a:rPr sz="1600" spc="-10" dirty="0">
                <a:latin typeface="Calibri"/>
                <a:cs typeface="Calibri"/>
              </a:rPr>
              <a:t>kültürlerarası </a:t>
            </a:r>
            <a:r>
              <a:rPr sz="1600" dirty="0">
                <a:latin typeface="Calibri"/>
                <a:cs typeface="Calibri"/>
              </a:rPr>
              <a:t>iletişim</a:t>
            </a:r>
            <a:r>
              <a:rPr sz="1600" spc="-60" dirty="0">
                <a:latin typeface="Calibri"/>
                <a:cs typeface="Calibri"/>
              </a:rPr>
              <a:t> </a:t>
            </a:r>
            <a:r>
              <a:rPr sz="1600" dirty="0">
                <a:latin typeface="Calibri"/>
                <a:cs typeface="Calibri"/>
              </a:rPr>
              <a:t>ve</a:t>
            </a:r>
            <a:r>
              <a:rPr sz="1600" spc="-20" dirty="0">
                <a:latin typeface="Calibri"/>
                <a:cs typeface="Calibri"/>
              </a:rPr>
              <a:t> </a:t>
            </a:r>
            <a:r>
              <a:rPr sz="1600" dirty="0">
                <a:latin typeface="Calibri"/>
                <a:cs typeface="Calibri"/>
              </a:rPr>
              <a:t>mesleki</a:t>
            </a:r>
            <a:r>
              <a:rPr sz="1600" spc="-15" dirty="0">
                <a:latin typeface="Calibri"/>
                <a:cs typeface="Calibri"/>
              </a:rPr>
              <a:t> </a:t>
            </a:r>
            <a:r>
              <a:rPr sz="1600" spc="-10" dirty="0">
                <a:latin typeface="Calibri"/>
                <a:cs typeface="Calibri"/>
              </a:rPr>
              <a:t>yetkinliklerini</a:t>
            </a:r>
            <a:r>
              <a:rPr sz="1600" spc="-30" dirty="0">
                <a:latin typeface="Calibri"/>
                <a:cs typeface="Calibri"/>
              </a:rPr>
              <a:t> </a:t>
            </a:r>
            <a:r>
              <a:rPr sz="1600" dirty="0">
                <a:latin typeface="Calibri"/>
                <a:cs typeface="Calibri"/>
              </a:rPr>
              <a:t>geliştirme</a:t>
            </a:r>
            <a:r>
              <a:rPr sz="1600" spc="-45" dirty="0">
                <a:latin typeface="Calibri"/>
                <a:cs typeface="Calibri"/>
              </a:rPr>
              <a:t> </a:t>
            </a:r>
            <a:r>
              <a:rPr sz="1600" spc="-10" dirty="0">
                <a:latin typeface="Calibri"/>
                <a:cs typeface="Calibri"/>
              </a:rPr>
              <a:t>imkânı bulmaktadır.</a:t>
            </a:r>
            <a:endParaRPr sz="1600" dirty="0">
              <a:latin typeface="Calibri"/>
              <a:cs typeface="Calibri"/>
            </a:endParaRPr>
          </a:p>
          <a:p>
            <a:pPr marL="83185" indent="-79375">
              <a:lnSpc>
                <a:spcPct val="100000"/>
              </a:lnSpc>
              <a:spcBef>
                <a:spcPts val="1920"/>
              </a:spcBef>
              <a:buSzPct val="93750"/>
              <a:buFont typeface="Arial"/>
              <a:buChar char="•"/>
              <a:tabLst>
                <a:tab pos="83185" algn="l"/>
              </a:tabLst>
            </a:pPr>
            <a:r>
              <a:rPr sz="1600" dirty="0">
                <a:latin typeface="Calibri"/>
                <a:cs typeface="Calibri"/>
              </a:rPr>
              <a:t>Erasmus</a:t>
            </a:r>
            <a:r>
              <a:rPr sz="1600" spc="-45" dirty="0">
                <a:latin typeface="Calibri"/>
                <a:cs typeface="Calibri"/>
              </a:rPr>
              <a:t> </a:t>
            </a:r>
            <a:r>
              <a:rPr sz="1600" dirty="0">
                <a:latin typeface="Calibri"/>
                <a:cs typeface="Calibri"/>
              </a:rPr>
              <a:t>deneyimi,</a:t>
            </a:r>
            <a:r>
              <a:rPr sz="1600" spc="-50" dirty="0">
                <a:latin typeface="Calibri"/>
                <a:cs typeface="Calibri"/>
              </a:rPr>
              <a:t> </a:t>
            </a:r>
            <a:r>
              <a:rPr sz="1600" dirty="0">
                <a:latin typeface="Calibri"/>
                <a:cs typeface="Calibri"/>
              </a:rPr>
              <a:t>öğrencilerimizin</a:t>
            </a:r>
            <a:r>
              <a:rPr sz="1600" spc="-45" dirty="0">
                <a:latin typeface="Calibri"/>
                <a:cs typeface="Calibri"/>
              </a:rPr>
              <a:t> </a:t>
            </a:r>
            <a:r>
              <a:rPr sz="1600" dirty="0">
                <a:latin typeface="Calibri"/>
                <a:cs typeface="Calibri"/>
              </a:rPr>
              <a:t>akademik</a:t>
            </a:r>
            <a:r>
              <a:rPr sz="1600" spc="-70" dirty="0">
                <a:latin typeface="Calibri"/>
                <a:cs typeface="Calibri"/>
              </a:rPr>
              <a:t> </a:t>
            </a:r>
            <a:r>
              <a:rPr sz="1600" dirty="0">
                <a:latin typeface="Calibri"/>
                <a:cs typeface="Calibri"/>
              </a:rPr>
              <a:t>ve</a:t>
            </a:r>
            <a:r>
              <a:rPr sz="1600" spc="-50" dirty="0">
                <a:latin typeface="Calibri"/>
                <a:cs typeface="Calibri"/>
              </a:rPr>
              <a:t> </a:t>
            </a:r>
            <a:r>
              <a:rPr sz="1600" dirty="0">
                <a:latin typeface="Calibri"/>
                <a:cs typeface="Calibri"/>
              </a:rPr>
              <a:t>mesleki</a:t>
            </a:r>
            <a:r>
              <a:rPr sz="1600" spc="-45" dirty="0">
                <a:latin typeface="Calibri"/>
                <a:cs typeface="Calibri"/>
              </a:rPr>
              <a:t> </a:t>
            </a:r>
            <a:r>
              <a:rPr sz="1600" dirty="0">
                <a:latin typeface="Calibri"/>
                <a:cs typeface="Calibri"/>
              </a:rPr>
              <a:t>gelişimlerini</a:t>
            </a:r>
            <a:r>
              <a:rPr sz="1600" spc="-85" dirty="0">
                <a:latin typeface="Calibri"/>
                <a:cs typeface="Calibri"/>
              </a:rPr>
              <a:t> </a:t>
            </a:r>
            <a:r>
              <a:rPr sz="1600" spc="-10" dirty="0">
                <a:latin typeface="Calibri"/>
                <a:cs typeface="Calibri"/>
              </a:rPr>
              <a:t>desteklemekte;</a:t>
            </a:r>
            <a:endParaRPr sz="1600" dirty="0">
              <a:latin typeface="Calibri"/>
              <a:cs typeface="Calibri"/>
            </a:endParaRPr>
          </a:p>
          <a:p>
            <a:pPr marL="12700" marR="269875">
              <a:lnSpc>
                <a:spcPct val="100000"/>
              </a:lnSpc>
            </a:pPr>
            <a:r>
              <a:rPr sz="1600" dirty="0">
                <a:latin typeface="Calibri"/>
                <a:cs typeface="Calibri"/>
              </a:rPr>
              <a:t>mezunlarımız</a:t>
            </a:r>
            <a:r>
              <a:rPr sz="1600" spc="-55" dirty="0">
                <a:latin typeface="Calibri"/>
                <a:cs typeface="Calibri"/>
              </a:rPr>
              <a:t> </a:t>
            </a:r>
            <a:r>
              <a:rPr sz="1600" dirty="0">
                <a:latin typeface="Calibri"/>
                <a:cs typeface="Calibri"/>
              </a:rPr>
              <a:t>arasında</a:t>
            </a:r>
            <a:r>
              <a:rPr sz="1600" spc="-45" dirty="0">
                <a:latin typeface="Calibri"/>
                <a:cs typeface="Calibri"/>
              </a:rPr>
              <a:t> </a:t>
            </a:r>
            <a:r>
              <a:rPr sz="1600" dirty="0">
                <a:latin typeface="Calibri"/>
                <a:cs typeface="Calibri"/>
              </a:rPr>
              <a:t>yurt</a:t>
            </a:r>
            <a:r>
              <a:rPr sz="1600" spc="-30" dirty="0">
                <a:latin typeface="Calibri"/>
                <a:cs typeface="Calibri"/>
              </a:rPr>
              <a:t> </a:t>
            </a:r>
            <a:r>
              <a:rPr sz="1600" dirty="0">
                <a:latin typeface="Calibri"/>
                <a:cs typeface="Calibri"/>
              </a:rPr>
              <a:t>dışındaki</a:t>
            </a:r>
            <a:r>
              <a:rPr sz="1600" spc="-70" dirty="0">
                <a:latin typeface="Calibri"/>
                <a:cs typeface="Calibri"/>
              </a:rPr>
              <a:t> </a:t>
            </a:r>
            <a:r>
              <a:rPr sz="1600" dirty="0">
                <a:latin typeface="Calibri"/>
                <a:cs typeface="Calibri"/>
              </a:rPr>
              <a:t>lisansüstü</a:t>
            </a:r>
            <a:r>
              <a:rPr sz="1600" spc="-60" dirty="0">
                <a:latin typeface="Calibri"/>
                <a:cs typeface="Calibri"/>
              </a:rPr>
              <a:t> </a:t>
            </a:r>
            <a:r>
              <a:rPr sz="1600" dirty="0">
                <a:latin typeface="Calibri"/>
                <a:cs typeface="Calibri"/>
              </a:rPr>
              <a:t>eğitim</a:t>
            </a:r>
            <a:r>
              <a:rPr sz="1600" spc="-70" dirty="0">
                <a:latin typeface="Calibri"/>
                <a:cs typeface="Calibri"/>
              </a:rPr>
              <a:t> </a:t>
            </a:r>
            <a:r>
              <a:rPr sz="1600" spc="-10" dirty="0">
                <a:latin typeface="Calibri"/>
                <a:cs typeface="Calibri"/>
              </a:rPr>
              <a:t>programlarına</a:t>
            </a:r>
            <a:r>
              <a:rPr sz="1600" spc="-25" dirty="0">
                <a:latin typeface="Calibri"/>
                <a:cs typeface="Calibri"/>
              </a:rPr>
              <a:t> </a:t>
            </a:r>
            <a:r>
              <a:rPr sz="1600" dirty="0">
                <a:latin typeface="Calibri"/>
                <a:cs typeface="Calibri"/>
              </a:rPr>
              <a:t>devam</a:t>
            </a:r>
            <a:r>
              <a:rPr sz="1600" spc="-35" dirty="0">
                <a:latin typeface="Calibri"/>
                <a:cs typeface="Calibri"/>
              </a:rPr>
              <a:t> </a:t>
            </a:r>
            <a:r>
              <a:rPr sz="1600" dirty="0">
                <a:latin typeface="Calibri"/>
                <a:cs typeface="Calibri"/>
              </a:rPr>
              <a:t>eden</a:t>
            </a:r>
            <a:r>
              <a:rPr sz="1600" spc="-35" dirty="0">
                <a:latin typeface="Calibri"/>
                <a:cs typeface="Calibri"/>
              </a:rPr>
              <a:t> </a:t>
            </a:r>
            <a:r>
              <a:rPr sz="1600" spc="-10" dirty="0">
                <a:latin typeface="Calibri"/>
                <a:cs typeface="Calibri"/>
              </a:rPr>
              <a:t>başarılı </a:t>
            </a:r>
            <a:r>
              <a:rPr sz="1600" dirty="0">
                <a:latin typeface="Calibri"/>
                <a:cs typeface="Calibri"/>
              </a:rPr>
              <a:t>örnekler</a:t>
            </a:r>
            <a:r>
              <a:rPr sz="1600" spc="-50" dirty="0">
                <a:latin typeface="Calibri"/>
                <a:cs typeface="Calibri"/>
              </a:rPr>
              <a:t> </a:t>
            </a:r>
            <a:r>
              <a:rPr sz="1600" spc="-10" dirty="0">
                <a:latin typeface="Calibri"/>
                <a:cs typeface="Calibri"/>
              </a:rPr>
              <a:t>bulunmaktadır.</a:t>
            </a:r>
            <a:endParaRPr sz="1600" dirty="0">
              <a:latin typeface="Calibri"/>
              <a:cs typeface="Calibri"/>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050"/>
              </a:lnSpc>
            </a:pPr>
            <a:r>
              <a:rPr dirty="0"/>
              <a:t>B</a:t>
            </a:r>
            <a:r>
              <a:rPr spc="-35" dirty="0"/>
              <a:t> </a:t>
            </a:r>
            <a:r>
              <a:rPr dirty="0"/>
              <a:t>İ</a:t>
            </a:r>
            <a:r>
              <a:rPr spc="-25" dirty="0"/>
              <a:t> </a:t>
            </a:r>
            <a:r>
              <a:rPr dirty="0"/>
              <a:t>L</a:t>
            </a:r>
            <a:r>
              <a:rPr spc="-25" dirty="0"/>
              <a:t> </a:t>
            </a:r>
            <a:r>
              <a:rPr dirty="0"/>
              <a:t>G</a:t>
            </a:r>
            <a:r>
              <a:rPr spc="-35" dirty="0"/>
              <a:t> </a:t>
            </a:r>
            <a:r>
              <a:rPr dirty="0"/>
              <a:t>İ</a:t>
            </a:r>
            <a:r>
              <a:rPr spc="-25" dirty="0"/>
              <a:t> </a:t>
            </a:r>
            <a:r>
              <a:rPr dirty="0"/>
              <a:t>S</a:t>
            </a:r>
            <a:r>
              <a:rPr spc="-30" dirty="0"/>
              <a:t> </a:t>
            </a:r>
            <a:r>
              <a:rPr dirty="0"/>
              <a:t>A</a:t>
            </a:r>
            <a:r>
              <a:rPr spc="-30" dirty="0"/>
              <a:t> </a:t>
            </a:r>
            <a:r>
              <a:rPr dirty="0"/>
              <a:t>Y</a:t>
            </a:r>
            <a:r>
              <a:rPr spc="-30" dirty="0"/>
              <a:t> </a:t>
            </a:r>
            <a:r>
              <a:rPr dirty="0"/>
              <a:t>A</a:t>
            </a:r>
            <a:r>
              <a:rPr spc="-25" dirty="0"/>
              <a:t> </a:t>
            </a:r>
            <a:r>
              <a:rPr dirty="0"/>
              <a:t>R</a:t>
            </a:r>
            <a:r>
              <a:rPr spc="37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dirty="0"/>
              <a:t>C</a:t>
            </a:r>
            <a:r>
              <a:rPr spc="-30" dirty="0"/>
              <a:t> </a:t>
            </a:r>
            <a:r>
              <a:rPr dirty="0"/>
              <a:t>I</a:t>
            </a:r>
            <a:r>
              <a:rPr spc="-25" dirty="0"/>
              <a:t> </a:t>
            </a:r>
            <a:r>
              <a:rPr dirty="0"/>
              <a:t>L</a:t>
            </a:r>
            <a:r>
              <a:rPr spc="-30" dirty="0"/>
              <a:t> </a:t>
            </a:r>
            <a:r>
              <a:rPr dirty="0"/>
              <a:t>I</a:t>
            </a:r>
            <a:r>
              <a:rPr spc="-35" dirty="0"/>
              <a:t> </a:t>
            </a:r>
            <a:r>
              <a:rPr dirty="0"/>
              <a:t>Ğ</a:t>
            </a:r>
            <a:r>
              <a:rPr spc="-30" dirty="0"/>
              <a:t> </a:t>
            </a:r>
            <a:r>
              <a:rPr dirty="0"/>
              <a:t>I</a:t>
            </a:r>
            <a:r>
              <a:rPr spc="35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spc="-50" dirty="0"/>
              <a:t>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dirty="0"/>
              <a:t>Kampüs</a:t>
            </a:r>
            <a:r>
              <a:rPr spc="-90" dirty="0"/>
              <a:t> </a:t>
            </a:r>
            <a:r>
              <a:rPr spc="-25" dirty="0"/>
              <a:t>Yaşamı</a:t>
            </a:r>
            <a:r>
              <a:rPr spc="-75" dirty="0"/>
              <a:t> </a:t>
            </a:r>
            <a:r>
              <a:rPr dirty="0"/>
              <a:t>ve</a:t>
            </a:r>
            <a:r>
              <a:rPr spc="-70" dirty="0"/>
              <a:t> </a:t>
            </a:r>
            <a:r>
              <a:rPr dirty="0"/>
              <a:t>Öğrenci</a:t>
            </a:r>
            <a:r>
              <a:rPr spc="-65" dirty="0"/>
              <a:t> </a:t>
            </a:r>
            <a:r>
              <a:rPr spc="-10" dirty="0"/>
              <a:t>Deneyimi</a:t>
            </a:r>
          </a:p>
        </p:txBody>
      </p:sp>
      <p:sp>
        <p:nvSpPr>
          <p:cNvPr id="3" name="object 3"/>
          <p:cNvSpPr txBox="1"/>
          <p:nvPr/>
        </p:nvSpPr>
        <p:spPr>
          <a:xfrm>
            <a:off x="627380" y="1028446"/>
            <a:ext cx="7581265" cy="2961708"/>
          </a:xfrm>
          <a:prstGeom prst="rect">
            <a:avLst/>
          </a:prstGeom>
        </p:spPr>
        <p:txBody>
          <a:bodyPr vert="horz" wrap="square" lIns="0" tIns="12065" rIns="0" bIns="0" rtlCol="0">
            <a:spAutoFit/>
          </a:bodyPr>
          <a:lstStyle/>
          <a:p>
            <a:pPr marL="299085" marR="337185" indent="-287020">
              <a:lnSpc>
                <a:spcPct val="100000"/>
              </a:lnSpc>
              <a:spcBef>
                <a:spcPts val="95"/>
              </a:spcBef>
              <a:buFont typeface="Arial"/>
              <a:buChar char="•"/>
              <a:tabLst>
                <a:tab pos="299085" algn="l"/>
              </a:tabLst>
            </a:pPr>
            <a:r>
              <a:rPr sz="1600" spc="-10" dirty="0">
                <a:latin typeface="Calibri"/>
                <a:cs typeface="Calibri"/>
              </a:rPr>
              <a:t>Ankara'nın</a:t>
            </a:r>
            <a:r>
              <a:rPr sz="1600" spc="-25" dirty="0">
                <a:latin typeface="Calibri"/>
                <a:cs typeface="Calibri"/>
              </a:rPr>
              <a:t> </a:t>
            </a:r>
            <a:r>
              <a:rPr sz="1600" spc="-10" dirty="0">
                <a:latin typeface="Calibri"/>
                <a:cs typeface="Calibri"/>
              </a:rPr>
              <a:t>merkezinde</a:t>
            </a:r>
            <a:r>
              <a:rPr sz="1600" spc="10" dirty="0">
                <a:latin typeface="Calibri"/>
                <a:cs typeface="Calibri"/>
              </a:rPr>
              <a:t> </a:t>
            </a:r>
            <a:r>
              <a:rPr sz="1600" dirty="0">
                <a:latin typeface="Calibri"/>
                <a:cs typeface="Calibri"/>
              </a:rPr>
              <a:t>yer</a:t>
            </a:r>
            <a:r>
              <a:rPr sz="1600" spc="15" dirty="0">
                <a:latin typeface="Calibri"/>
                <a:cs typeface="Calibri"/>
              </a:rPr>
              <a:t> </a:t>
            </a:r>
            <a:r>
              <a:rPr sz="1600" dirty="0">
                <a:latin typeface="Calibri"/>
                <a:cs typeface="Calibri"/>
              </a:rPr>
              <a:t>alan</a:t>
            </a:r>
            <a:r>
              <a:rPr sz="1600" spc="-30" dirty="0">
                <a:latin typeface="Calibri"/>
                <a:cs typeface="Calibri"/>
              </a:rPr>
              <a:t> </a:t>
            </a:r>
            <a:r>
              <a:rPr sz="1600" spc="-10" dirty="0">
                <a:latin typeface="Calibri"/>
                <a:cs typeface="Calibri"/>
              </a:rPr>
              <a:t>kampüsümüz,</a:t>
            </a:r>
            <a:r>
              <a:rPr sz="1600" spc="-15" dirty="0">
                <a:latin typeface="Calibri"/>
                <a:cs typeface="Calibri"/>
              </a:rPr>
              <a:t> </a:t>
            </a:r>
            <a:r>
              <a:rPr sz="1600" spc="-10" dirty="0">
                <a:latin typeface="Calibri"/>
                <a:cs typeface="Calibri"/>
              </a:rPr>
              <a:t>öğrencilerimize</a:t>
            </a:r>
            <a:r>
              <a:rPr sz="1600" spc="5" dirty="0">
                <a:latin typeface="Calibri"/>
                <a:cs typeface="Calibri"/>
              </a:rPr>
              <a:t> </a:t>
            </a:r>
            <a:r>
              <a:rPr sz="1600" spc="-10" dirty="0">
                <a:latin typeface="Calibri"/>
                <a:cs typeface="Calibri"/>
              </a:rPr>
              <a:t>ulaşılabilir,</a:t>
            </a:r>
            <a:r>
              <a:rPr sz="1600" spc="-35" dirty="0">
                <a:latin typeface="Calibri"/>
                <a:cs typeface="Calibri"/>
              </a:rPr>
              <a:t> </a:t>
            </a:r>
            <a:r>
              <a:rPr sz="1600" dirty="0">
                <a:latin typeface="Calibri"/>
                <a:cs typeface="Calibri"/>
              </a:rPr>
              <a:t>dinamik</a:t>
            </a:r>
            <a:r>
              <a:rPr sz="1600" spc="-30" dirty="0">
                <a:latin typeface="Calibri"/>
                <a:cs typeface="Calibri"/>
              </a:rPr>
              <a:t> </a:t>
            </a:r>
            <a:r>
              <a:rPr sz="1600" spc="-25" dirty="0">
                <a:latin typeface="Calibri"/>
                <a:cs typeface="Calibri"/>
              </a:rPr>
              <a:t>ve </a:t>
            </a:r>
            <a:r>
              <a:rPr sz="1600" spc="-10" dirty="0">
                <a:latin typeface="Calibri"/>
                <a:cs typeface="Calibri"/>
              </a:rPr>
              <a:t>sosyal</a:t>
            </a:r>
            <a:r>
              <a:rPr sz="1600" spc="-15" dirty="0">
                <a:latin typeface="Calibri"/>
                <a:cs typeface="Calibri"/>
              </a:rPr>
              <a:t> </a:t>
            </a:r>
            <a:r>
              <a:rPr sz="1600" dirty="0">
                <a:latin typeface="Calibri"/>
                <a:cs typeface="Calibri"/>
              </a:rPr>
              <a:t>bir</a:t>
            </a:r>
            <a:r>
              <a:rPr sz="1600" spc="-30" dirty="0">
                <a:latin typeface="Calibri"/>
                <a:cs typeface="Calibri"/>
              </a:rPr>
              <a:t> </a:t>
            </a:r>
            <a:r>
              <a:rPr sz="1600" spc="-10" dirty="0">
                <a:latin typeface="Calibri"/>
                <a:cs typeface="Calibri"/>
              </a:rPr>
              <a:t>üniversite</a:t>
            </a:r>
            <a:r>
              <a:rPr sz="1600" spc="-20" dirty="0">
                <a:latin typeface="Calibri"/>
                <a:cs typeface="Calibri"/>
              </a:rPr>
              <a:t> </a:t>
            </a:r>
            <a:r>
              <a:rPr sz="1600" dirty="0">
                <a:latin typeface="Calibri"/>
                <a:cs typeface="Calibri"/>
              </a:rPr>
              <a:t>yaşamı</a:t>
            </a:r>
            <a:r>
              <a:rPr sz="1600" spc="-35" dirty="0">
                <a:latin typeface="Calibri"/>
                <a:cs typeface="Calibri"/>
              </a:rPr>
              <a:t> </a:t>
            </a:r>
            <a:r>
              <a:rPr sz="1600" spc="-10" dirty="0">
                <a:latin typeface="Calibri"/>
                <a:cs typeface="Calibri"/>
              </a:rPr>
              <a:t>sunmaktadır.</a:t>
            </a:r>
            <a:endParaRPr sz="1600" dirty="0">
              <a:latin typeface="Calibri"/>
              <a:cs typeface="Calibri"/>
            </a:endParaRPr>
          </a:p>
          <a:p>
            <a:pPr marL="299085" marR="5080" indent="-287020" algn="just">
              <a:lnSpc>
                <a:spcPct val="100000"/>
              </a:lnSpc>
              <a:spcBef>
                <a:spcPts val="1925"/>
              </a:spcBef>
              <a:buFont typeface="Arial"/>
              <a:buChar char="•"/>
              <a:tabLst>
                <a:tab pos="299085" algn="l"/>
                <a:tab pos="300990" algn="l"/>
              </a:tabLst>
            </a:pPr>
            <a:r>
              <a:rPr sz="1600" dirty="0">
                <a:latin typeface="Calibri"/>
                <a:cs typeface="Calibri"/>
              </a:rPr>
              <a:t>	</a:t>
            </a:r>
            <a:r>
              <a:rPr sz="1600" b="1" spc="-10" dirty="0">
                <a:latin typeface="Calibri"/>
                <a:cs typeface="Calibri"/>
              </a:rPr>
              <a:t>Development</a:t>
            </a:r>
            <a:r>
              <a:rPr sz="1600" b="1" spc="-40" dirty="0">
                <a:latin typeface="Calibri"/>
                <a:cs typeface="Calibri"/>
              </a:rPr>
              <a:t> </a:t>
            </a:r>
            <a:r>
              <a:rPr sz="1600" b="1" dirty="0">
                <a:latin typeface="Calibri"/>
                <a:cs typeface="Calibri"/>
              </a:rPr>
              <a:t>Student</a:t>
            </a:r>
            <a:r>
              <a:rPr sz="1600" b="1" spc="-15" dirty="0">
                <a:latin typeface="Calibri"/>
                <a:cs typeface="Calibri"/>
              </a:rPr>
              <a:t> </a:t>
            </a:r>
            <a:r>
              <a:rPr sz="1600" b="1" dirty="0">
                <a:latin typeface="Calibri"/>
                <a:cs typeface="Calibri"/>
              </a:rPr>
              <a:t>Clubs</a:t>
            </a:r>
            <a:r>
              <a:rPr sz="1600" b="1" spc="-25" dirty="0">
                <a:latin typeface="Calibri"/>
                <a:cs typeface="Calibri"/>
              </a:rPr>
              <a:t> </a:t>
            </a:r>
            <a:r>
              <a:rPr sz="1600" b="1" dirty="0">
                <a:latin typeface="Calibri"/>
                <a:cs typeface="Calibri"/>
              </a:rPr>
              <a:t>(GDSC);</a:t>
            </a:r>
            <a:r>
              <a:rPr sz="1600" b="1" spc="-15" dirty="0">
                <a:latin typeface="Calibri"/>
                <a:cs typeface="Calibri"/>
              </a:rPr>
              <a:t> </a:t>
            </a:r>
            <a:r>
              <a:rPr sz="1600" dirty="0">
                <a:latin typeface="Calibri"/>
                <a:cs typeface="Calibri"/>
              </a:rPr>
              <a:t>teknoloji</a:t>
            </a:r>
            <a:r>
              <a:rPr sz="1600" spc="-35" dirty="0">
                <a:latin typeface="Calibri"/>
                <a:cs typeface="Calibri"/>
              </a:rPr>
              <a:t> </a:t>
            </a:r>
            <a:r>
              <a:rPr sz="1600" dirty="0">
                <a:latin typeface="Calibri"/>
                <a:cs typeface="Calibri"/>
              </a:rPr>
              <a:t>ve</a:t>
            </a:r>
            <a:r>
              <a:rPr sz="1600" spc="-35" dirty="0">
                <a:latin typeface="Calibri"/>
                <a:cs typeface="Calibri"/>
              </a:rPr>
              <a:t> </a:t>
            </a:r>
            <a:r>
              <a:rPr sz="1600" dirty="0">
                <a:latin typeface="Calibri"/>
                <a:cs typeface="Calibri"/>
              </a:rPr>
              <a:t>yazılım</a:t>
            </a:r>
            <a:r>
              <a:rPr sz="1600" spc="-75" dirty="0">
                <a:latin typeface="Calibri"/>
                <a:cs typeface="Calibri"/>
              </a:rPr>
              <a:t> </a:t>
            </a:r>
            <a:r>
              <a:rPr sz="1600" dirty="0">
                <a:latin typeface="Calibri"/>
                <a:cs typeface="Calibri"/>
              </a:rPr>
              <a:t>alanlarına</a:t>
            </a:r>
            <a:r>
              <a:rPr sz="1600" spc="-55" dirty="0">
                <a:latin typeface="Calibri"/>
                <a:cs typeface="Calibri"/>
              </a:rPr>
              <a:t> </a:t>
            </a:r>
            <a:r>
              <a:rPr sz="1600" dirty="0">
                <a:latin typeface="Calibri"/>
                <a:cs typeface="Calibri"/>
              </a:rPr>
              <a:t>ilgi</a:t>
            </a:r>
            <a:r>
              <a:rPr sz="1600" spc="-80" dirty="0">
                <a:latin typeface="Calibri"/>
                <a:cs typeface="Calibri"/>
              </a:rPr>
              <a:t> </a:t>
            </a:r>
            <a:r>
              <a:rPr sz="1600" dirty="0">
                <a:latin typeface="Calibri"/>
                <a:cs typeface="Calibri"/>
              </a:rPr>
              <a:t>duyan</a:t>
            </a:r>
            <a:r>
              <a:rPr sz="1600" spc="-45" dirty="0">
                <a:latin typeface="Calibri"/>
                <a:cs typeface="Calibri"/>
              </a:rPr>
              <a:t> </a:t>
            </a:r>
            <a:r>
              <a:rPr sz="1600" spc="-10" dirty="0">
                <a:latin typeface="Calibri"/>
                <a:cs typeface="Calibri"/>
              </a:rPr>
              <a:t>öğrencileri </a:t>
            </a:r>
            <a:r>
              <a:rPr sz="1600" dirty="0">
                <a:latin typeface="Calibri"/>
                <a:cs typeface="Calibri"/>
              </a:rPr>
              <a:t>bir</a:t>
            </a:r>
            <a:r>
              <a:rPr sz="1600" spc="-55" dirty="0">
                <a:latin typeface="Calibri"/>
                <a:cs typeface="Calibri"/>
              </a:rPr>
              <a:t> </a:t>
            </a:r>
            <a:r>
              <a:rPr sz="1600" spc="-10" dirty="0">
                <a:latin typeface="Calibri"/>
                <a:cs typeface="Calibri"/>
              </a:rPr>
              <a:t>araya</a:t>
            </a:r>
            <a:r>
              <a:rPr sz="1600" spc="-55" dirty="0">
                <a:latin typeface="Calibri"/>
                <a:cs typeface="Calibri"/>
              </a:rPr>
              <a:t> </a:t>
            </a:r>
            <a:r>
              <a:rPr sz="1600" dirty="0">
                <a:latin typeface="Calibri"/>
                <a:cs typeface="Calibri"/>
              </a:rPr>
              <a:t>getiren</a:t>
            </a:r>
            <a:r>
              <a:rPr sz="1600" spc="-40" dirty="0">
                <a:latin typeface="Calibri"/>
                <a:cs typeface="Calibri"/>
              </a:rPr>
              <a:t> </a:t>
            </a:r>
            <a:r>
              <a:rPr sz="1600" dirty="0">
                <a:latin typeface="Calibri"/>
                <a:cs typeface="Calibri"/>
              </a:rPr>
              <a:t>ve</a:t>
            </a:r>
            <a:r>
              <a:rPr sz="1600" spc="-40" dirty="0">
                <a:latin typeface="Calibri"/>
                <a:cs typeface="Calibri"/>
              </a:rPr>
              <a:t> </a:t>
            </a:r>
            <a:r>
              <a:rPr sz="1600" dirty="0">
                <a:latin typeface="Calibri"/>
                <a:cs typeface="Calibri"/>
              </a:rPr>
              <a:t>teknik</a:t>
            </a:r>
            <a:r>
              <a:rPr sz="1600" spc="-55" dirty="0">
                <a:latin typeface="Calibri"/>
                <a:cs typeface="Calibri"/>
              </a:rPr>
              <a:t> </a:t>
            </a:r>
            <a:r>
              <a:rPr sz="1600" dirty="0">
                <a:latin typeface="Calibri"/>
                <a:cs typeface="Calibri"/>
              </a:rPr>
              <a:t>gelişimlerini</a:t>
            </a:r>
            <a:r>
              <a:rPr sz="1600" spc="-80" dirty="0">
                <a:latin typeface="Calibri"/>
                <a:cs typeface="Calibri"/>
              </a:rPr>
              <a:t> </a:t>
            </a:r>
            <a:r>
              <a:rPr sz="1600" spc="-10" dirty="0">
                <a:latin typeface="Calibri"/>
                <a:cs typeface="Calibri"/>
              </a:rPr>
              <a:t>destekleyen</a:t>
            </a:r>
            <a:r>
              <a:rPr sz="1600" spc="-30" dirty="0">
                <a:latin typeface="Calibri"/>
                <a:cs typeface="Calibri"/>
              </a:rPr>
              <a:t> </a:t>
            </a:r>
            <a:r>
              <a:rPr sz="1600" dirty="0">
                <a:latin typeface="Calibri"/>
                <a:cs typeface="Calibri"/>
              </a:rPr>
              <a:t>bir</a:t>
            </a:r>
            <a:r>
              <a:rPr sz="1600" spc="-55" dirty="0">
                <a:latin typeface="Calibri"/>
                <a:cs typeface="Calibri"/>
              </a:rPr>
              <a:t> </a:t>
            </a:r>
            <a:r>
              <a:rPr sz="1600" dirty="0">
                <a:latin typeface="Calibri"/>
                <a:cs typeface="Calibri"/>
              </a:rPr>
              <a:t>öğrenci</a:t>
            </a:r>
            <a:r>
              <a:rPr sz="1600" spc="-30" dirty="0">
                <a:latin typeface="Calibri"/>
                <a:cs typeface="Calibri"/>
              </a:rPr>
              <a:t> </a:t>
            </a:r>
            <a:r>
              <a:rPr sz="1600" spc="-10" dirty="0">
                <a:latin typeface="Calibri"/>
                <a:cs typeface="Calibri"/>
              </a:rPr>
              <a:t>topluluğudur.</a:t>
            </a:r>
            <a:endParaRPr sz="1600" dirty="0">
              <a:latin typeface="Calibri"/>
              <a:cs typeface="Calibri"/>
            </a:endParaRPr>
          </a:p>
          <a:p>
            <a:pPr marL="299085" marR="179705" algn="just">
              <a:lnSpc>
                <a:spcPct val="100000"/>
              </a:lnSpc>
            </a:pPr>
            <a:r>
              <a:rPr sz="1600" spc="-10" dirty="0">
                <a:latin typeface="Calibri"/>
                <a:cs typeface="Calibri"/>
              </a:rPr>
              <a:t>Üniversitemizde</a:t>
            </a:r>
            <a:r>
              <a:rPr sz="1600" spc="-25" dirty="0">
                <a:latin typeface="Calibri"/>
                <a:cs typeface="Calibri"/>
              </a:rPr>
              <a:t> </a:t>
            </a:r>
            <a:r>
              <a:rPr sz="1600" spc="-10" dirty="0">
                <a:latin typeface="Calibri"/>
                <a:cs typeface="Calibri"/>
              </a:rPr>
              <a:t>öğrencilerimizin</a:t>
            </a:r>
            <a:r>
              <a:rPr sz="1600" spc="-15" dirty="0">
                <a:latin typeface="Calibri"/>
                <a:cs typeface="Calibri"/>
              </a:rPr>
              <a:t> </a:t>
            </a:r>
            <a:r>
              <a:rPr sz="1600" dirty="0">
                <a:latin typeface="Calibri"/>
                <a:cs typeface="Calibri"/>
              </a:rPr>
              <a:t>ilgi</a:t>
            </a:r>
            <a:r>
              <a:rPr sz="1600" spc="-50" dirty="0">
                <a:latin typeface="Calibri"/>
                <a:cs typeface="Calibri"/>
              </a:rPr>
              <a:t> </a:t>
            </a:r>
            <a:r>
              <a:rPr sz="1600" dirty="0">
                <a:latin typeface="Calibri"/>
                <a:cs typeface="Calibri"/>
              </a:rPr>
              <a:t>alanlarına</a:t>
            </a:r>
            <a:r>
              <a:rPr sz="1600" spc="-70" dirty="0">
                <a:latin typeface="Calibri"/>
                <a:cs typeface="Calibri"/>
              </a:rPr>
              <a:t> </a:t>
            </a:r>
            <a:r>
              <a:rPr sz="1600" dirty="0">
                <a:latin typeface="Calibri"/>
                <a:cs typeface="Calibri"/>
              </a:rPr>
              <a:t>yönelik</a:t>
            </a:r>
            <a:r>
              <a:rPr sz="1600" spc="-20" dirty="0">
                <a:latin typeface="Calibri"/>
                <a:cs typeface="Calibri"/>
              </a:rPr>
              <a:t> </a:t>
            </a:r>
            <a:r>
              <a:rPr sz="1600" dirty="0">
                <a:latin typeface="Calibri"/>
                <a:cs typeface="Calibri"/>
              </a:rPr>
              <a:t>yazılım,</a:t>
            </a:r>
            <a:r>
              <a:rPr sz="1600" spc="-40" dirty="0">
                <a:latin typeface="Calibri"/>
                <a:cs typeface="Calibri"/>
              </a:rPr>
              <a:t> </a:t>
            </a:r>
            <a:r>
              <a:rPr sz="1600" dirty="0">
                <a:latin typeface="Calibri"/>
                <a:cs typeface="Calibri"/>
              </a:rPr>
              <a:t>robotik,</a:t>
            </a:r>
            <a:r>
              <a:rPr sz="1600" spc="-10" dirty="0">
                <a:latin typeface="Calibri"/>
                <a:cs typeface="Calibri"/>
              </a:rPr>
              <a:t> yelken,</a:t>
            </a:r>
            <a:r>
              <a:rPr sz="1600" spc="-15" dirty="0">
                <a:latin typeface="Calibri"/>
                <a:cs typeface="Calibri"/>
              </a:rPr>
              <a:t> </a:t>
            </a:r>
            <a:r>
              <a:rPr sz="1600" dirty="0">
                <a:latin typeface="Calibri"/>
                <a:cs typeface="Calibri"/>
              </a:rPr>
              <a:t>spor</a:t>
            </a:r>
            <a:r>
              <a:rPr sz="1600" spc="-10" dirty="0">
                <a:latin typeface="Calibri"/>
                <a:cs typeface="Calibri"/>
              </a:rPr>
              <a:t> </a:t>
            </a:r>
            <a:r>
              <a:rPr sz="1600" spc="-25" dirty="0">
                <a:latin typeface="Calibri"/>
                <a:cs typeface="Calibri"/>
              </a:rPr>
              <a:t>ve </a:t>
            </a:r>
            <a:r>
              <a:rPr sz="1600" dirty="0">
                <a:latin typeface="Calibri"/>
                <a:cs typeface="Calibri"/>
              </a:rPr>
              <a:t>çeşitli</a:t>
            </a:r>
            <a:r>
              <a:rPr sz="1600" spc="-50" dirty="0">
                <a:latin typeface="Calibri"/>
                <a:cs typeface="Calibri"/>
              </a:rPr>
              <a:t> </a:t>
            </a:r>
            <a:r>
              <a:rPr sz="1600" spc="-20" dirty="0">
                <a:latin typeface="Calibri"/>
                <a:cs typeface="Calibri"/>
              </a:rPr>
              <a:t>sosyal-</a:t>
            </a:r>
            <a:r>
              <a:rPr sz="1600" dirty="0">
                <a:latin typeface="Calibri"/>
                <a:cs typeface="Calibri"/>
              </a:rPr>
              <a:t>kültürel</a:t>
            </a:r>
            <a:r>
              <a:rPr sz="1600" spc="-55" dirty="0">
                <a:latin typeface="Calibri"/>
                <a:cs typeface="Calibri"/>
              </a:rPr>
              <a:t> </a:t>
            </a:r>
            <a:r>
              <a:rPr sz="1600" dirty="0">
                <a:latin typeface="Calibri"/>
                <a:cs typeface="Calibri"/>
              </a:rPr>
              <a:t>kulüpler</a:t>
            </a:r>
            <a:r>
              <a:rPr sz="1600" spc="-45" dirty="0">
                <a:latin typeface="Calibri"/>
                <a:cs typeface="Calibri"/>
              </a:rPr>
              <a:t> </a:t>
            </a:r>
            <a:r>
              <a:rPr sz="1600" dirty="0">
                <a:latin typeface="Calibri"/>
                <a:cs typeface="Calibri"/>
              </a:rPr>
              <a:t>aracılığıyla</a:t>
            </a:r>
            <a:r>
              <a:rPr sz="1600" spc="-50" dirty="0">
                <a:latin typeface="Calibri"/>
                <a:cs typeface="Calibri"/>
              </a:rPr>
              <a:t> </a:t>
            </a:r>
            <a:r>
              <a:rPr sz="1600" spc="-10" dirty="0">
                <a:latin typeface="Calibri"/>
                <a:cs typeface="Calibri"/>
              </a:rPr>
              <a:t>sosyal,</a:t>
            </a:r>
            <a:r>
              <a:rPr sz="1600" spc="-65" dirty="0">
                <a:latin typeface="Calibri"/>
                <a:cs typeface="Calibri"/>
              </a:rPr>
              <a:t> </a:t>
            </a:r>
            <a:r>
              <a:rPr sz="1600" dirty="0">
                <a:latin typeface="Calibri"/>
                <a:cs typeface="Calibri"/>
              </a:rPr>
              <a:t>kültürel</a:t>
            </a:r>
            <a:r>
              <a:rPr sz="1600" spc="-45" dirty="0">
                <a:latin typeface="Calibri"/>
                <a:cs typeface="Calibri"/>
              </a:rPr>
              <a:t> </a:t>
            </a:r>
            <a:r>
              <a:rPr sz="1600" dirty="0">
                <a:latin typeface="Calibri"/>
                <a:cs typeface="Calibri"/>
              </a:rPr>
              <a:t>ve</a:t>
            </a:r>
            <a:r>
              <a:rPr sz="1600" spc="-35" dirty="0">
                <a:latin typeface="Calibri"/>
                <a:cs typeface="Calibri"/>
              </a:rPr>
              <a:t> </a:t>
            </a:r>
            <a:r>
              <a:rPr sz="1600" dirty="0">
                <a:latin typeface="Calibri"/>
                <a:cs typeface="Calibri"/>
              </a:rPr>
              <a:t>mesleki</a:t>
            </a:r>
            <a:r>
              <a:rPr sz="1600" spc="-30" dirty="0">
                <a:latin typeface="Calibri"/>
                <a:cs typeface="Calibri"/>
              </a:rPr>
              <a:t> </a:t>
            </a:r>
            <a:r>
              <a:rPr sz="1600" dirty="0">
                <a:latin typeface="Calibri"/>
                <a:cs typeface="Calibri"/>
              </a:rPr>
              <a:t>gelişimlerine</a:t>
            </a:r>
            <a:r>
              <a:rPr sz="1600" spc="-70" dirty="0">
                <a:latin typeface="Calibri"/>
                <a:cs typeface="Calibri"/>
              </a:rPr>
              <a:t> </a:t>
            </a:r>
            <a:r>
              <a:rPr sz="1600" spc="-10" dirty="0">
                <a:latin typeface="Calibri"/>
                <a:cs typeface="Calibri"/>
              </a:rPr>
              <a:t>katkı sağlanmaktadır.</a:t>
            </a:r>
            <a:endParaRPr sz="1600" dirty="0">
              <a:latin typeface="Calibri"/>
              <a:cs typeface="Calibri"/>
            </a:endParaRPr>
          </a:p>
          <a:p>
            <a:pPr marL="299085" marR="71120" indent="-287020">
              <a:lnSpc>
                <a:spcPct val="100000"/>
              </a:lnSpc>
              <a:spcBef>
                <a:spcPts val="1920"/>
              </a:spcBef>
              <a:buFont typeface="Arial"/>
              <a:buChar char="•"/>
              <a:tabLst>
                <a:tab pos="299085" algn="l"/>
              </a:tabLst>
            </a:pPr>
            <a:r>
              <a:rPr sz="1600" spc="-10" dirty="0" err="1">
                <a:latin typeface="Calibri"/>
                <a:cs typeface="Calibri"/>
              </a:rPr>
              <a:t>Bölümümüzde</a:t>
            </a:r>
            <a:r>
              <a:rPr sz="1600" spc="-20" dirty="0">
                <a:latin typeface="Calibri"/>
                <a:cs typeface="Calibri"/>
              </a:rPr>
              <a:t> </a:t>
            </a:r>
            <a:r>
              <a:rPr sz="1600" dirty="0">
                <a:latin typeface="Calibri"/>
                <a:cs typeface="Calibri"/>
              </a:rPr>
              <a:t>yıl</a:t>
            </a:r>
            <a:r>
              <a:rPr sz="1600" spc="-45" dirty="0">
                <a:latin typeface="Calibri"/>
                <a:cs typeface="Calibri"/>
              </a:rPr>
              <a:t> </a:t>
            </a:r>
            <a:r>
              <a:rPr sz="1600" dirty="0">
                <a:latin typeface="Calibri"/>
                <a:cs typeface="Calibri"/>
              </a:rPr>
              <a:t>boyunca</a:t>
            </a:r>
            <a:r>
              <a:rPr sz="1600" spc="-35" dirty="0">
                <a:latin typeface="Calibri"/>
                <a:cs typeface="Calibri"/>
              </a:rPr>
              <a:t> </a:t>
            </a:r>
            <a:r>
              <a:rPr sz="1600" spc="-10" dirty="0">
                <a:latin typeface="Calibri"/>
                <a:cs typeface="Calibri"/>
              </a:rPr>
              <a:t>düzenlenen</a:t>
            </a:r>
            <a:r>
              <a:rPr sz="1600" spc="-20" dirty="0">
                <a:latin typeface="Calibri"/>
                <a:cs typeface="Calibri"/>
              </a:rPr>
              <a:t> </a:t>
            </a:r>
            <a:r>
              <a:rPr sz="1600" b="1" spc="-10" dirty="0">
                <a:latin typeface="Calibri"/>
                <a:cs typeface="Calibri"/>
              </a:rPr>
              <a:t>seminerler,</a:t>
            </a:r>
            <a:r>
              <a:rPr sz="1600" b="1" spc="-20" dirty="0">
                <a:latin typeface="Calibri"/>
                <a:cs typeface="Calibri"/>
              </a:rPr>
              <a:t> </a:t>
            </a:r>
            <a:r>
              <a:rPr sz="1600" b="1" spc="-10" dirty="0">
                <a:latin typeface="Calibri"/>
                <a:cs typeface="Calibri"/>
              </a:rPr>
              <a:t>söyleşiler,</a:t>
            </a:r>
            <a:r>
              <a:rPr sz="1600" b="1" spc="-55" dirty="0">
                <a:latin typeface="Calibri"/>
                <a:cs typeface="Calibri"/>
              </a:rPr>
              <a:t> </a:t>
            </a:r>
            <a:r>
              <a:rPr sz="1600" b="1" spc="-20" dirty="0">
                <a:latin typeface="Calibri"/>
                <a:cs typeface="Calibri"/>
              </a:rPr>
              <a:t>atölyeler,</a:t>
            </a:r>
            <a:r>
              <a:rPr sz="1600" b="1" spc="-50" dirty="0">
                <a:latin typeface="Calibri"/>
                <a:cs typeface="Calibri"/>
              </a:rPr>
              <a:t> </a:t>
            </a:r>
            <a:r>
              <a:rPr sz="1600" b="1" spc="-20" dirty="0">
                <a:latin typeface="Calibri"/>
                <a:cs typeface="Calibri"/>
              </a:rPr>
              <a:t>konferanslar </a:t>
            </a:r>
            <a:r>
              <a:rPr sz="1600" b="1" spc="-25" dirty="0">
                <a:latin typeface="Calibri"/>
                <a:cs typeface="Calibri"/>
              </a:rPr>
              <a:t>ve </a:t>
            </a:r>
            <a:r>
              <a:rPr sz="1600" b="1" spc="-10" dirty="0">
                <a:latin typeface="Calibri"/>
                <a:cs typeface="Calibri"/>
              </a:rPr>
              <a:t>kongreler</a:t>
            </a:r>
            <a:r>
              <a:rPr sz="1600" b="1" spc="-35" dirty="0">
                <a:latin typeface="Calibri"/>
                <a:cs typeface="Calibri"/>
              </a:rPr>
              <a:t> </a:t>
            </a:r>
            <a:r>
              <a:rPr sz="1600" spc="-10" dirty="0">
                <a:latin typeface="Calibri"/>
                <a:cs typeface="Calibri"/>
              </a:rPr>
              <a:t>sayesinde</a:t>
            </a:r>
            <a:r>
              <a:rPr sz="1600" spc="-40" dirty="0">
                <a:latin typeface="Calibri"/>
                <a:cs typeface="Calibri"/>
              </a:rPr>
              <a:t> </a:t>
            </a:r>
            <a:r>
              <a:rPr sz="1600" dirty="0">
                <a:latin typeface="Calibri"/>
                <a:cs typeface="Calibri"/>
              </a:rPr>
              <a:t>öğrencilerimiz</a:t>
            </a:r>
            <a:r>
              <a:rPr sz="1600" spc="-30" dirty="0">
                <a:latin typeface="Calibri"/>
                <a:cs typeface="Calibri"/>
              </a:rPr>
              <a:t> </a:t>
            </a:r>
            <a:r>
              <a:rPr sz="1600" dirty="0">
                <a:latin typeface="Calibri"/>
                <a:cs typeface="Calibri"/>
              </a:rPr>
              <a:t>alanın</a:t>
            </a:r>
            <a:r>
              <a:rPr sz="1600" spc="-80" dirty="0">
                <a:latin typeface="Calibri"/>
                <a:cs typeface="Calibri"/>
              </a:rPr>
              <a:t> </a:t>
            </a:r>
            <a:r>
              <a:rPr sz="1600" dirty="0">
                <a:latin typeface="Calibri"/>
                <a:cs typeface="Calibri"/>
              </a:rPr>
              <a:t>uzmanlarıyla</a:t>
            </a:r>
            <a:r>
              <a:rPr sz="1600" spc="-60" dirty="0">
                <a:latin typeface="Calibri"/>
                <a:cs typeface="Calibri"/>
              </a:rPr>
              <a:t> </a:t>
            </a:r>
            <a:r>
              <a:rPr sz="1600" dirty="0">
                <a:latin typeface="Calibri"/>
                <a:cs typeface="Calibri"/>
              </a:rPr>
              <a:t>bir</a:t>
            </a:r>
            <a:r>
              <a:rPr sz="1600" spc="-50" dirty="0">
                <a:latin typeface="Calibri"/>
                <a:cs typeface="Calibri"/>
              </a:rPr>
              <a:t> </a:t>
            </a:r>
            <a:r>
              <a:rPr sz="1600" spc="-10" dirty="0">
                <a:latin typeface="Calibri"/>
                <a:cs typeface="Calibri"/>
              </a:rPr>
              <a:t>araya</a:t>
            </a:r>
            <a:r>
              <a:rPr sz="1600" spc="-50" dirty="0">
                <a:latin typeface="Calibri"/>
                <a:cs typeface="Calibri"/>
              </a:rPr>
              <a:t> </a:t>
            </a:r>
            <a:r>
              <a:rPr sz="1600" dirty="0">
                <a:latin typeface="Calibri"/>
                <a:cs typeface="Calibri"/>
              </a:rPr>
              <a:t>gelmekte</a:t>
            </a:r>
            <a:r>
              <a:rPr sz="1600" spc="-35" dirty="0">
                <a:latin typeface="Calibri"/>
                <a:cs typeface="Calibri"/>
              </a:rPr>
              <a:t> </a:t>
            </a:r>
            <a:r>
              <a:rPr sz="1600" dirty="0">
                <a:latin typeface="Calibri"/>
                <a:cs typeface="Calibri"/>
              </a:rPr>
              <a:t>ve</a:t>
            </a:r>
            <a:r>
              <a:rPr sz="1600" spc="-40" dirty="0">
                <a:latin typeface="Calibri"/>
                <a:cs typeface="Calibri"/>
              </a:rPr>
              <a:t> </a:t>
            </a:r>
            <a:r>
              <a:rPr sz="1600" spc="-10" dirty="0">
                <a:latin typeface="Calibri"/>
                <a:cs typeface="Calibri"/>
              </a:rPr>
              <a:t>mesleki </a:t>
            </a:r>
            <a:r>
              <a:rPr sz="1600" dirty="0">
                <a:latin typeface="Calibri"/>
                <a:cs typeface="Calibri"/>
              </a:rPr>
              <a:t>gelişimlerini</a:t>
            </a:r>
            <a:r>
              <a:rPr sz="1600" spc="-60" dirty="0">
                <a:latin typeface="Calibri"/>
                <a:cs typeface="Calibri"/>
              </a:rPr>
              <a:t> </a:t>
            </a:r>
            <a:r>
              <a:rPr sz="1600" dirty="0">
                <a:latin typeface="Calibri"/>
                <a:cs typeface="Calibri"/>
              </a:rPr>
              <a:t>lisans</a:t>
            </a:r>
            <a:r>
              <a:rPr sz="1600" spc="-50" dirty="0">
                <a:latin typeface="Calibri"/>
                <a:cs typeface="Calibri"/>
              </a:rPr>
              <a:t> </a:t>
            </a:r>
            <a:r>
              <a:rPr sz="1600" dirty="0">
                <a:latin typeface="Calibri"/>
                <a:cs typeface="Calibri"/>
              </a:rPr>
              <a:t>eğitimleri</a:t>
            </a:r>
            <a:r>
              <a:rPr sz="1600" spc="-30" dirty="0">
                <a:latin typeface="Calibri"/>
                <a:cs typeface="Calibri"/>
              </a:rPr>
              <a:t> </a:t>
            </a:r>
            <a:r>
              <a:rPr sz="1600" dirty="0">
                <a:latin typeface="Calibri"/>
                <a:cs typeface="Calibri"/>
              </a:rPr>
              <a:t>boyunca</a:t>
            </a:r>
            <a:r>
              <a:rPr sz="1600" spc="-15" dirty="0">
                <a:latin typeface="Calibri"/>
                <a:cs typeface="Calibri"/>
              </a:rPr>
              <a:t> </a:t>
            </a:r>
            <a:r>
              <a:rPr sz="1600" spc="-10" dirty="0">
                <a:latin typeface="Calibri"/>
                <a:cs typeface="Calibri"/>
              </a:rPr>
              <a:t>sürdürmektedir.</a:t>
            </a:r>
            <a:endParaRPr sz="1600" dirty="0">
              <a:latin typeface="Calibri"/>
              <a:cs typeface="Calibri"/>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050"/>
              </a:lnSpc>
            </a:pPr>
            <a:r>
              <a:rPr dirty="0"/>
              <a:t>B</a:t>
            </a:r>
            <a:r>
              <a:rPr spc="-35" dirty="0"/>
              <a:t> </a:t>
            </a:r>
            <a:r>
              <a:rPr dirty="0"/>
              <a:t>İ</a:t>
            </a:r>
            <a:r>
              <a:rPr spc="-25" dirty="0"/>
              <a:t> </a:t>
            </a:r>
            <a:r>
              <a:rPr dirty="0"/>
              <a:t>L</a:t>
            </a:r>
            <a:r>
              <a:rPr spc="-25" dirty="0"/>
              <a:t> </a:t>
            </a:r>
            <a:r>
              <a:rPr dirty="0"/>
              <a:t>G</a:t>
            </a:r>
            <a:r>
              <a:rPr spc="-35" dirty="0"/>
              <a:t> </a:t>
            </a:r>
            <a:r>
              <a:rPr dirty="0"/>
              <a:t>İ</a:t>
            </a:r>
            <a:r>
              <a:rPr spc="-25" dirty="0"/>
              <a:t> </a:t>
            </a:r>
            <a:r>
              <a:rPr dirty="0"/>
              <a:t>S</a:t>
            </a:r>
            <a:r>
              <a:rPr spc="-30" dirty="0"/>
              <a:t> </a:t>
            </a:r>
            <a:r>
              <a:rPr dirty="0"/>
              <a:t>A</a:t>
            </a:r>
            <a:r>
              <a:rPr spc="-30" dirty="0"/>
              <a:t> </a:t>
            </a:r>
            <a:r>
              <a:rPr dirty="0"/>
              <a:t>Y</a:t>
            </a:r>
            <a:r>
              <a:rPr spc="-30" dirty="0"/>
              <a:t> </a:t>
            </a:r>
            <a:r>
              <a:rPr dirty="0"/>
              <a:t>A</a:t>
            </a:r>
            <a:r>
              <a:rPr spc="-25" dirty="0"/>
              <a:t> </a:t>
            </a:r>
            <a:r>
              <a:rPr dirty="0"/>
              <a:t>R</a:t>
            </a:r>
            <a:r>
              <a:rPr spc="37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dirty="0"/>
              <a:t>C</a:t>
            </a:r>
            <a:r>
              <a:rPr spc="-30" dirty="0"/>
              <a:t> </a:t>
            </a:r>
            <a:r>
              <a:rPr dirty="0"/>
              <a:t>I</a:t>
            </a:r>
            <a:r>
              <a:rPr spc="-25" dirty="0"/>
              <a:t> </a:t>
            </a:r>
            <a:r>
              <a:rPr dirty="0"/>
              <a:t>L</a:t>
            </a:r>
            <a:r>
              <a:rPr spc="-30" dirty="0"/>
              <a:t> </a:t>
            </a:r>
            <a:r>
              <a:rPr dirty="0"/>
              <a:t>I</a:t>
            </a:r>
            <a:r>
              <a:rPr spc="-35" dirty="0"/>
              <a:t> </a:t>
            </a:r>
            <a:r>
              <a:rPr dirty="0"/>
              <a:t>Ğ</a:t>
            </a:r>
            <a:r>
              <a:rPr spc="-30" dirty="0"/>
              <a:t> </a:t>
            </a:r>
            <a:r>
              <a:rPr dirty="0"/>
              <a:t>I</a:t>
            </a:r>
            <a:r>
              <a:rPr spc="35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spc="-50" dirty="0"/>
              <a: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dirty="0"/>
              <a:t>Destek</a:t>
            </a:r>
            <a:r>
              <a:rPr spc="-30" dirty="0"/>
              <a:t> </a:t>
            </a:r>
            <a:r>
              <a:rPr spc="-10" dirty="0"/>
              <a:t>Hizmetleri</a:t>
            </a:r>
          </a:p>
        </p:txBody>
      </p:sp>
      <p:sp>
        <p:nvSpPr>
          <p:cNvPr id="3" name="object 3"/>
          <p:cNvSpPr txBox="1">
            <a:spLocks noGrp="1"/>
          </p:cNvSpPr>
          <p:nvPr>
            <p:ph type="body" idx="1"/>
          </p:nvPr>
        </p:nvSpPr>
        <p:spPr>
          <a:prstGeom prst="rect">
            <a:avLst/>
          </a:prstGeom>
        </p:spPr>
        <p:txBody>
          <a:bodyPr vert="horz" wrap="square" lIns="0" tIns="12065" rIns="0" bIns="0" rtlCol="0">
            <a:spAutoFit/>
          </a:bodyPr>
          <a:lstStyle/>
          <a:p>
            <a:pPr marL="299085" indent="-286385">
              <a:lnSpc>
                <a:spcPct val="100000"/>
              </a:lnSpc>
              <a:spcBef>
                <a:spcPts val="95"/>
              </a:spcBef>
              <a:buFont typeface="Arial"/>
              <a:buChar char="•"/>
              <a:tabLst>
                <a:tab pos="299085" algn="l"/>
              </a:tabLst>
            </a:pPr>
            <a:r>
              <a:rPr dirty="0"/>
              <a:t>Her</a:t>
            </a:r>
            <a:r>
              <a:rPr spc="-35" dirty="0"/>
              <a:t> </a:t>
            </a:r>
            <a:r>
              <a:rPr spc="-10" dirty="0"/>
              <a:t>öğrencimize</a:t>
            </a:r>
            <a:r>
              <a:rPr spc="-25" dirty="0"/>
              <a:t> </a:t>
            </a:r>
            <a:r>
              <a:rPr dirty="0"/>
              <a:t>bölüm</a:t>
            </a:r>
            <a:r>
              <a:rPr spc="-45" dirty="0"/>
              <a:t> </a:t>
            </a:r>
            <a:r>
              <a:rPr dirty="0"/>
              <a:t>öğretim</a:t>
            </a:r>
            <a:r>
              <a:rPr spc="-25" dirty="0"/>
              <a:t> </a:t>
            </a:r>
            <a:r>
              <a:rPr dirty="0"/>
              <a:t>üyeleri</a:t>
            </a:r>
            <a:r>
              <a:rPr spc="-35" dirty="0"/>
              <a:t> </a:t>
            </a:r>
            <a:r>
              <a:rPr dirty="0"/>
              <a:t>arasından</a:t>
            </a:r>
            <a:r>
              <a:rPr spc="-50" dirty="0"/>
              <a:t> </a:t>
            </a:r>
            <a:r>
              <a:rPr dirty="0"/>
              <a:t>bir</a:t>
            </a:r>
            <a:r>
              <a:rPr spc="-40" dirty="0"/>
              <a:t> </a:t>
            </a:r>
            <a:r>
              <a:rPr b="1" dirty="0">
                <a:latin typeface="Calibri"/>
                <a:cs typeface="Calibri"/>
              </a:rPr>
              <a:t>akademik</a:t>
            </a:r>
            <a:r>
              <a:rPr b="1" spc="-50" dirty="0">
                <a:latin typeface="Calibri"/>
                <a:cs typeface="Calibri"/>
              </a:rPr>
              <a:t> </a:t>
            </a:r>
            <a:r>
              <a:rPr b="1" dirty="0">
                <a:latin typeface="Calibri"/>
                <a:cs typeface="Calibri"/>
              </a:rPr>
              <a:t>danışman</a:t>
            </a:r>
            <a:r>
              <a:rPr b="1" spc="-15" dirty="0">
                <a:latin typeface="Calibri"/>
                <a:cs typeface="Calibri"/>
              </a:rPr>
              <a:t> </a:t>
            </a:r>
            <a:r>
              <a:rPr spc="-10" dirty="0"/>
              <a:t>atanmakta;</a:t>
            </a:r>
          </a:p>
          <a:p>
            <a:pPr marL="299085" marR="948055">
              <a:lnSpc>
                <a:spcPct val="100000"/>
              </a:lnSpc>
              <a:spcBef>
                <a:spcPts val="5"/>
              </a:spcBef>
            </a:pPr>
            <a:r>
              <a:rPr dirty="0"/>
              <a:t>ders</a:t>
            </a:r>
            <a:r>
              <a:rPr spc="-35" dirty="0"/>
              <a:t> </a:t>
            </a:r>
            <a:r>
              <a:rPr dirty="0"/>
              <a:t>seçimi,</a:t>
            </a:r>
            <a:r>
              <a:rPr spc="-35" dirty="0"/>
              <a:t> </a:t>
            </a:r>
            <a:r>
              <a:rPr dirty="0"/>
              <a:t>akademik</a:t>
            </a:r>
            <a:r>
              <a:rPr spc="-55" dirty="0"/>
              <a:t> </a:t>
            </a:r>
            <a:r>
              <a:rPr dirty="0"/>
              <a:t>planlama,</a:t>
            </a:r>
            <a:r>
              <a:rPr spc="-55" dirty="0"/>
              <a:t> </a:t>
            </a:r>
            <a:r>
              <a:rPr dirty="0"/>
              <a:t>staj,</a:t>
            </a:r>
            <a:r>
              <a:rPr spc="-45" dirty="0"/>
              <a:t> </a:t>
            </a:r>
            <a:r>
              <a:rPr dirty="0"/>
              <a:t>proje</a:t>
            </a:r>
            <a:r>
              <a:rPr spc="-20" dirty="0"/>
              <a:t> </a:t>
            </a:r>
            <a:r>
              <a:rPr dirty="0"/>
              <a:t>ve</a:t>
            </a:r>
            <a:r>
              <a:rPr spc="-30" dirty="0"/>
              <a:t> </a:t>
            </a:r>
            <a:r>
              <a:rPr spc="-10" dirty="0"/>
              <a:t>mezuniyet</a:t>
            </a:r>
            <a:r>
              <a:rPr spc="-20" dirty="0"/>
              <a:t> </a:t>
            </a:r>
            <a:r>
              <a:rPr spc="-10" dirty="0"/>
              <a:t>süreçlerinde</a:t>
            </a:r>
            <a:r>
              <a:rPr spc="-20" dirty="0"/>
              <a:t> </a:t>
            </a:r>
            <a:r>
              <a:rPr spc="-10" dirty="0"/>
              <a:t>bireysel </a:t>
            </a:r>
            <a:r>
              <a:rPr dirty="0"/>
              <a:t>danışmanlık</a:t>
            </a:r>
            <a:r>
              <a:rPr spc="-35" dirty="0"/>
              <a:t> </a:t>
            </a:r>
            <a:r>
              <a:rPr spc="-10" dirty="0"/>
              <a:t>sağlanmaktadır.</a:t>
            </a:r>
          </a:p>
          <a:p>
            <a:pPr marL="299085" indent="-286385">
              <a:lnSpc>
                <a:spcPct val="100000"/>
              </a:lnSpc>
              <a:spcBef>
                <a:spcPts val="1920"/>
              </a:spcBef>
              <a:buFont typeface="Arial"/>
              <a:buChar char="•"/>
              <a:tabLst>
                <a:tab pos="299085" algn="l"/>
              </a:tabLst>
            </a:pPr>
            <a:r>
              <a:rPr dirty="0"/>
              <a:t>Öğrencilerimiz,</a:t>
            </a:r>
            <a:r>
              <a:rPr spc="-25" dirty="0"/>
              <a:t> </a:t>
            </a:r>
            <a:r>
              <a:rPr dirty="0"/>
              <a:t>ihtiyaç</a:t>
            </a:r>
            <a:r>
              <a:rPr spc="-50" dirty="0"/>
              <a:t> </a:t>
            </a:r>
            <a:r>
              <a:rPr dirty="0"/>
              <a:t>duyduklarında</a:t>
            </a:r>
            <a:r>
              <a:rPr spc="-35" dirty="0"/>
              <a:t> </a:t>
            </a:r>
            <a:r>
              <a:rPr spc="-10" dirty="0"/>
              <a:t>üniversitemizin</a:t>
            </a:r>
            <a:r>
              <a:rPr spc="-35" dirty="0"/>
              <a:t> </a:t>
            </a:r>
            <a:r>
              <a:rPr b="1" spc="-10" dirty="0">
                <a:latin typeface="Calibri"/>
                <a:cs typeface="Calibri"/>
              </a:rPr>
              <a:t>Psikolojik</a:t>
            </a:r>
            <a:r>
              <a:rPr b="1" spc="-60" dirty="0">
                <a:latin typeface="Calibri"/>
                <a:cs typeface="Calibri"/>
              </a:rPr>
              <a:t> </a:t>
            </a:r>
            <a:r>
              <a:rPr b="1" dirty="0">
                <a:latin typeface="Calibri"/>
                <a:cs typeface="Calibri"/>
              </a:rPr>
              <a:t>Danışmanlık</a:t>
            </a:r>
            <a:r>
              <a:rPr b="1" spc="-30" dirty="0">
                <a:latin typeface="Calibri"/>
                <a:cs typeface="Calibri"/>
              </a:rPr>
              <a:t> </a:t>
            </a:r>
            <a:r>
              <a:rPr b="1" dirty="0">
                <a:latin typeface="Calibri"/>
                <a:cs typeface="Calibri"/>
              </a:rPr>
              <a:t>ve</a:t>
            </a:r>
            <a:r>
              <a:rPr b="1" spc="-30" dirty="0">
                <a:latin typeface="Calibri"/>
                <a:cs typeface="Calibri"/>
              </a:rPr>
              <a:t> </a:t>
            </a:r>
            <a:r>
              <a:rPr b="1" spc="-10" dirty="0">
                <a:latin typeface="Calibri"/>
                <a:cs typeface="Calibri"/>
              </a:rPr>
              <a:t>Rehberlik</a:t>
            </a:r>
          </a:p>
          <a:p>
            <a:pPr marL="299085">
              <a:lnSpc>
                <a:spcPct val="100000"/>
              </a:lnSpc>
            </a:pPr>
            <a:r>
              <a:rPr b="1" dirty="0">
                <a:latin typeface="Calibri"/>
                <a:cs typeface="Calibri"/>
              </a:rPr>
              <a:t>Birimi</a:t>
            </a:r>
            <a:r>
              <a:rPr dirty="0"/>
              <a:t>nden</a:t>
            </a:r>
            <a:r>
              <a:rPr spc="-60" dirty="0"/>
              <a:t> </a:t>
            </a:r>
            <a:r>
              <a:rPr dirty="0"/>
              <a:t>ücretsiz</a:t>
            </a:r>
            <a:r>
              <a:rPr spc="-15" dirty="0"/>
              <a:t> </a:t>
            </a:r>
            <a:r>
              <a:rPr spc="-10" dirty="0"/>
              <a:t>psikolojik</a:t>
            </a:r>
            <a:r>
              <a:rPr spc="-50" dirty="0"/>
              <a:t> </a:t>
            </a:r>
            <a:r>
              <a:rPr dirty="0"/>
              <a:t>danışmanlık</a:t>
            </a:r>
            <a:r>
              <a:rPr spc="-75" dirty="0"/>
              <a:t> </a:t>
            </a:r>
            <a:r>
              <a:rPr dirty="0"/>
              <a:t>ve</a:t>
            </a:r>
            <a:r>
              <a:rPr spc="-35" dirty="0"/>
              <a:t> </a:t>
            </a:r>
            <a:r>
              <a:rPr dirty="0"/>
              <a:t>rehberlik</a:t>
            </a:r>
            <a:r>
              <a:rPr spc="-30" dirty="0"/>
              <a:t> </a:t>
            </a:r>
            <a:r>
              <a:rPr dirty="0"/>
              <a:t>desteği</a:t>
            </a:r>
            <a:r>
              <a:rPr spc="-50" dirty="0"/>
              <a:t> </a:t>
            </a:r>
            <a:r>
              <a:rPr spc="-10" dirty="0"/>
              <a:t>alabilmektedir.</a:t>
            </a:r>
          </a:p>
          <a:p>
            <a:pPr marL="299085" marR="129539" indent="-287020">
              <a:lnSpc>
                <a:spcPct val="100000"/>
              </a:lnSpc>
              <a:spcBef>
                <a:spcPts val="1920"/>
              </a:spcBef>
              <a:buFont typeface="Arial"/>
              <a:buChar char="•"/>
              <a:tabLst>
                <a:tab pos="299085" algn="l"/>
              </a:tabLst>
            </a:pPr>
            <a:r>
              <a:rPr dirty="0"/>
              <a:t>Ders</a:t>
            </a:r>
            <a:r>
              <a:rPr spc="-10" dirty="0"/>
              <a:t> materyalleri</a:t>
            </a:r>
            <a:r>
              <a:rPr spc="-40" dirty="0"/>
              <a:t> </a:t>
            </a:r>
            <a:r>
              <a:rPr dirty="0"/>
              <a:t>ve</a:t>
            </a:r>
            <a:r>
              <a:rPr spc="-20" dirty="0"/>
              <a:t> </a:t>
            </a:r>
            <a:r>
              <a:rPr dirty="0"/>
              <a:t>duyurular</a:t>
            </a:r>
            <a:r>
              <a:rPr spc="-20" dirty="0"/>
              <a:t> </a:t>
            </a:r>
            <a:r>
              <a:rPr b="1" dirty="0">
                <a:latin typeface="Calibri"/>
                <a:cs typeface="Calibri"/>
              </a:rPr>
              <a:t>Microsoft </a:t>
            </a:r>
            <a:r>
              <a:rPr b="1" spc="-25" dirty="0">
                <a:latin typeface="Calibri"/>
                <a:cs typeface="Calibri"/>
              </a:rPr>
              <a:t>Teams</a:t>
            </a:r>
            <a:r>
              <a:rPr b="1" spc="-35" dirty="0">
                <a:latin typeface="Calibri"/>
                <a:cs typeface="Calibri"/>
              </a:rPr>
              <a:t> </a:t>
            </a:r>
            <a:r>
              <a:rPr spc="-10" dirty="0"/>
              <a:t>üzerinden</a:t>
            </a:r>
            <a:r>
              <a:rPr spc="-15" dirty="0"/>
              <a:t> </a:t>
            </a:r>
            <a:r>
              <a:rPr spc="-10" dirty="0"/>
              <a:t>paylaşılmakta;</a:t>
            </a:r>
            <a:r>
              <a:rPr spc="-65" dirty="0"/>
              <a:t> </a:t>
            </a:r>
            <a:r>
              <a:rPr spc="-10" dirty="0"/>
              <a:t>öğrencilerimiz </a:t>
            </a:r>
            <a:r>
              <a:rPr dirty="0"/>
              <a:t>öğretim</a:t>
            </a:r>
            <a:r>
              <a:rPr spc="-40" dirty="0"/>
              <a:t> </a:t>
            </a:r>
            <a:r>
              <a:rPr dirty="0"/>
              <a:t>üyeleriyle</a:t>
            </a:r>
            <a:r>
              <a:rPr spc="-30" dirty="0"/>
              <a:t> </a:t>
            </a:r>
            <a:r>
              <a:rPr dirty="0"/>
              <a:t>ofis</a:t>
            </a:r>
            <a:r>
              <a:rPr spc="-50" dirty="0"/>
              <a:t> </a:t>
            </a:r>
            <a:r>
              <a:rPr dirty="0"/>
              <a:t>saatleri</a:t>
            </a:r>
            <a:r>
              <a:rPr spc="-65" dirty="0"/>
              <a:t> </a:t>
            </a:r>
            <a:r>
              <a:rPr dirty="0"/>
              <a:t>ve</a:t>
            </a:r>
            <a:r>
              <a:rPr spc="-45" dirty="0"/>
              <a:t> </a:t>
            </a:r>
            <a:r>
              <a:rPr dirty="0"/>
              <a:t>e-posta</a:t>
            </a:r>
            <a:r>
              <a:rPr spc="-35" dirty="0"/>
              <a:t> </a:t>
            </a:r>
            <a:r>
              <a:rPr dirty="0"/>
              <a:t>aracılığıyla</a:t>
            </a:r>
            <a:r>
              <a:rPr spc="-75" dirty="0"/>
              <a:t> </a:t>
            </a:r>
            <a:r>
              <a:rPr spc="-10" dirty="0"/>
              <a:t>kolaylıkla</a:t>
            </a:r>
            <a:r>
              <a:rPr spc="-80" dirty="0"/>
              <a:t> </a:t>
            </a:r>
            <a:r>
              <a:rPr dirty="0"/>
              <a:t>iletişim</a:t>
            </a:r>
            <a:r>
              <a:rPr spc="-75" dirty="0"/>
              <a:t> </a:t>
            </a:r>
            <a:r>
              <a:rPr spc="-10" dirty="0"/>
              <a:t>kurabilmektedir.</a:t>
            </a:r>
          </a:p>
          <a:p>
            <a:pPr marL="299085" marR="335915" indent="-287020">
              <a:lnSpc>
                <a:spcPct val="100000"/>
              </a:lnSpc>
              <a:spcBef>
                <a:spcPts val="1925"/>
              </a:spcBef>
              <a:buFont typeface="Arial"/>
              <a:buChar char="•"/>
              <a:tabLst>
                <a:tab pos="299085" algn="l"/>
              </a:tabLst>
            </a:pPr>
            <a:r>
              <a:rPr dirty="0"/>
              <a:t>Zengin</a:t>
            </a:r>
            <a:r>
              <a:rPr spc="-65" dirty="0"/>
              <a:t> </a:t>
            </a:r>
            <a:r>
              <a:rPr b="1" dirty="0">
                <a:latin typeface="Calibri"/>
                <a:cs typeface="Calibri"/>
              </a:rPr>
              <a:t>kütüphane</a:t>
            </a:r>
            <a:r>
              <a:rPr b="1" spc="-30" dirty="0">
                <a:latin typeface="Calibri"/>
                <a:cs typeface="Calibri"/>
              </a:rPr>
              <a:t> </a:t>
            </a:r>
            <a:r>
              <a:rPr b="1" dirty="0">
                <a:latin typeface="Calibri"/>
                <a:cs typeface="Calibri"/>
              </a:rPr>
              <a:t>kaynakları</a:t>
            </a:r>
            <a:r>
              <a:rPr dirty="0"/>
              <a:t>,</a:t>
            </a:r>
            <a:r>
              <a:rPr spc="-75" dirty="0"/>
              <a:t> </a:t>
            </a:r>
            <a:r>
              <a:rPr dirty="0"/>
              <a:t>elektronik</a:t>
            </a:r>
            <a:r>
              <a:rPr spc="-35" dirty="0"/>
              <a:t> </a:t>
            </a:r>
            <a:r>
              <a:rPr dirty="0"/>
              <a:t>veri</a:t>
            </a:r>
            <a:r>
              <a:rPr spc="-50" dirty="0"/>
              <a:t> </a:t>
            </a:r>
            <a:r>
              <a:rPr dirty="0"/>
              <a:t>tabanları</a:t>
            </a:r>
            <a:r>
              <a:rPr spc="-80" dirty="0"/>
              <a:t> </a:t>
            </a:r>
            <a:r>
              <a:rPr dirty="0"/>
              <a:t>ve</a:t>
            </a:r>
            <a:r>
              <a:rPr spc="-55" dirty="0"/>
              <a:t> </a:t>
            </a:r>
            <a:r>
              <a:rPr dirty="0"/>
              <a:t>dijital</a:t>
            </a:r>
            <a:r>
              <a:rPr spc="-85" dirty="0"/>
              <a:t> </a:t>
            </a:r>
            <a:r>
              <a:rPr dirty="0"/>
              <a:t>öğrenme</a:t>
            </a:r>
            <a:r>
              <a:rPr spc="-35" dirty="0"/>
              <a:t> </a:t>
            </a:r>
            <a:r>
              <a:rPr spc="-10" dirty="0"/>
              <a:t>platformları </a:t>
            </a:r>
            <a:r>
              <a:rPr dirty="0"/>
              <a:t>öğrencilerimizin</a:t>
            </a:r>
            <a:r>
              <a:rPr spc="-70" dirty="0"/>
              <a:t> </a:t>
            </a:r>
            <a:r>
              <a:rPr dirty="0"/>
              <a:t>akademik</a:t>
            </a:r>
            <a:r>
              <a:rPr spc="-70" dirty="0"/>
              <a:t> </a:t>
            </a:r>
            <a:r>
              <a:rPr dirty="0"/>
              <a:t>çalışmalarını</a:t>
            </a:r>
            <a:r>
              <a:rPr spc="-90" dirty="0"/>
              <a:t> </a:t>
            </a:r>
            <a:r>
              <a:rPr spc="-10" dirty="0"/>
              <a:t>desteklemektedir.</a:t>
            </a:r>
          </a:p>
        </p:txBody>
      </p:sp>
      <p:pic>
        <p:nvPicPr>
          <p:cNvPr id="4" name="object 4" descr="logo.png"/>
          <p:cNvPicPr/>
          <p:nvPr/>
        </p:nvPicPr>
        <p:blipFill>
          <a:blip r:embed="rId2" cstate="print"/>
          <a:stretch>
            <a:fillRect/>
          </a:stretch>
        </p:blipFill>
        <p:spPr>
          <a:xfrm>
            <a:off x="7931939" y="80822"/>
            <a:ext cx="1033118" cy="1223213"/>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1050"/>
              </a:lnSpc>
            </a:pPr>
            <a:r>
              <a:rPr dirty="0"/>
              <a:t>B</a:t>
            </a:r>
            <a:r>
              <a:rPr spc="-35" dirty="0"/>
              <a:t> </a:t>
            </a:r>
            <a:r>
              <a:rPr dirty="0"/>
              <a:t>İ</a:t>
            </a:r>
            <a:r>
              <a:rPr spc="-25" dirty="0"/>
              <a:t> </a:t>
            </a:r>
            <a:r>
              <a:rPr dirty="0"/>
              <a:t>L</a:t>
            </a:r>
            <a:r>
              <a:rPr spc="-25" dirty="0"/>
              <a:t> </a:t>
            </a:r>
            <a:r>
              <a:rPr dirty="0"/>
              <a:t>G</a:t>
            </a:r>
            <a:r>
              <a:rPr spc="-35" dirty="0"/>
              <a:t> </a:t>
            </a:r>
            <a:r>
              <a:rPr dirty="0"/>
              <a:t>İ</a:t>
            </a:r>
            <a:r>
              <a:rPr spc="-25" dirty="0"/>
              <a:t> </a:t>
            </a:r>
            <a:r>
              <a:rPr dirty="0"/>
              <a:t>S</a:t>
            </a:r>
            <a:r>
              <a:rPr spc="-30" dirty="0"/>
              <a:t> </a:t>
            </a:r>
            <a:r>
              <a:rPr dirty="0"/>
              <a:t>A</a:t>
            </a:r>
            <a:r>
              <a:rPr spc="-30" dirty="0"/>
              <a:t> </a:t>
            </a:r>
            <a:r>
              <a:rPr dirty="0"/>
              <a:t>Y</a:t>
            </a:r>
            <a:r>
              <a:rPr spc="-30" dirty="0"/>
              <a:t> </a:t>
            </a:r>
            <a:r>
              <a:rPr dirty="0"/>
              <a:t>A</a:t>
            </a:r>
            <a:r>
              <a:rPr spc="-25" dirty="0"/>
              <a:t> </a:t>
            </a:r>
            <a:r>
              <a:rPr dirty="0"/>
              <a:t>R</a:t>
            </a:r>
            <a:r>
              <a:rPr spc="37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dirty="0"/>
              <a:t>C</a:t>
            </a:r>
            <a:r>
              <a:rPr spc="-30" dirty="0"/>
              <a:t> </a:t>
            </a:r>
            <a:r>
              <a:rPr dirty="0"/>
              <a:t>I</a:t>
            </a:r>
            <a:r>
              <a:rPr spc="-25" dirty="0"/>
              <a:t> </a:t>
            </a:r>
            <a:r>
              <a:rPr dirty="0"/>
              <a:t>L</a:t>
            </a:r>
            <a:r>
              <a:rPr spc="-30" dirty="0"/>
              <a:t> </a:t>
            </a:r>
            <a:r>
              <a:rPr dirty="0"/>
              <a:t>I</a:t>
            </a:r>
            <a:r>
              <a:rPr spc="-35" dirty="0"/>
              <a:t> </a:t>
            </a:r>
            <a:r>
              <a:rPr dirty="0"/>
              <a:t>Ğ</a:t>
            </a:r>
            <a:r>
              <a:rPr spc="-30" dirty="0"/>
              <a:t> </a:t>
            </a:r>
            <a:r>
              <a:rPr dirty="0"/>
              <a:t>I</a:t>
            </a:r>
            <a:r>
              <a:rPr spc="35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spc="-50" dirty="0"/>
              <a: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dirty="0"/>
              <a:t>Burs</a:t>
            </a:r>
            <a:r>
              <a:rPr spc="-60" dirty="0"/>
              <a:t> </a:t>
            </a:r>
            <a:r>
              <a:rPr dirty="0"/>
              <a:t>ve</a:t>
            </a:r>
            <a:r>
              <a:rPr spc="-45" dirty="0"/>
              <a:t> </a:t>
            </a:r>
            <a:r>
              <a:rPr dirty="0"/>
              <a:t>Finansal</a:t>
            </a:r>
            <a:r>
              <a:rPr spc="-65" dirty="0"/>
              <a:t> </a:t>
            </a:r>
            <a:r>
              <a:rPr spc="-10" dirty="0"/>
              <a:t>Olanaklar</a:t>
            </a:r>
          </a:p>
        </p:txBody>
      </p:sp>
      <p:sp>
        <p:nvSpPr>
          <p:cNvPr id="3" name="object 3"/>
          <p:cNvSpPr txBox="1">
            <a:spLocks noGrp="1"/>
          </p:cNvSpPr>
          <p:nvPr>
            <p:ph type="body" idx="1"/>
          </p:nvPr>
        </p:nvSpPr>
        <p:spPr>
          <a:prstGeom prst="rect">
            <a:avLst/>
          </a:prstGeom>
        </p:spPr>
        <p:txBody>
          <a:bodyPr vert="horz" wrap="square" lIns="0" tIns="12065" rIns="0" bIns="0" rtlCol="0">
            <a:spAutoFit/>
          </a:bodyPr>
          <a:lstStyle/>
          <a:p>
            <a:pPr marL="299085" indent="-286385">
              <a:lnSpc>
                <a:spcPct val="100000"/>
              </a:lnSpc>
              <a:spcBef>
                <a:spcPts val="95"/>
              </a:spcBef>
              <a:buFont typeface="Arial"/>
              <a:buChar char="•"/>
              <a:tabLst>
                <a:tab pos="299085" algn="l"/>
              </a:tabLst>
            </a:pPr>
            <a:r>
              <a:rPr dirty="0"/>
              <a:t>Programımızda</a:t>
            </a:r>
            <a:r>
              <a:rPr spc="-35" dirty="0"/>
              <a:t> </a:t>
            </a:r>
            <a:r>
              <a:rPr b="1" dirty="0">
                <a:latin typeface="Calibri"/>
                <a:cs typeface="Calibri"/>
              </a:rPr>
              <a:t>Tam</a:t>
            </a:r>
            <a:r>
              <a:rPr b="1" spc="-45" dirty="0">
                <a:latin typeface="Calibri"/>
                <a:cs typeface="Calibri"/>
              </a:rPr>
              <a:t> </a:t>
            </a:r>
            <a:r>
              <a:rPr b="1" dirty="0">
                <a:latin typeface="Calibri"/>
                <a:cs typeface="Calibri"/>
              </a:rPr>
              <a:t>Burslu,</a:t>
            </a:r>
            <a:r>
              <a:rPr b="1" spc="-20" dirty="0">
                <a:latin typeface="Calibri"/>
                <a:cs typeface="Calibri"/>
              </a:rPr>
              <a:t> </a:t>
            </a:r>
            <a:r>
              <a:rPr b="1" dirty="0">
                <a:latin typeface="Calibri"/>
                <a:cs typeface="Calibri"/>
              </a:rPr>
              <a:t>%50</a:t>
            </a:r>
            <a:r>
              <a:rPr b="1" spc="-25" dirty="0">
                <a:latin typeface="Calibri"/>
                <a:cs typeface="Calibri"/>
              </a:rPr>
              <a:t> </a:t>
            </a:r>
            <a:r>
              <a:rPr b="1" dirty="0">
                <a:latin typeface="Calibri"/>
                <a:cs typeface="Calibri"/>
              </a:rPr>
              <a:t>Burslu</a:t>
            </a:r>
            <a:r>
              <a:rPr b="1" spc="-25" dirty="0">
                <a:latin typeface="Calibri"/>
                <a:cs typeface="Calibri"/>
              </a:rPr>
              <a:t> </a:t>
            </a:r>
            <a:r>
              <a:rPr b="1" dirty="0">
                <a:latin typeface="Calibri"/>
                <a:cs typeface="Calibri"/>
              </a:rPr>
              <a:t>ve</a:t>
            </a:r>
            <a:r>
              <a:rPr b="1" spc="-35" dirty="0">
                <a:latin typeface="Calibri"/>
                <a:cs typeface="Calibri"/>
              </a:rPr>
              <a:t> </a:t>
            </a:r>
            <a:r>
              <a:rPr b="1" dirty="0">
                <a:latin typeface="Calibri"/>
                <a:cs typeface="Calibri"/>
              </a:rPr>
              <a:t>Ücretli</a:t>
            </a:r>
            <a:r>
              <a:rPr b="1" spc="-30" dirty="0">
                <a:latin typeface="Calibri"/>
                <a:cs typeface="Calibri"/>
              </a:rPr>
              <a:t> </a:t>
            </a:r>
            <a:r>
              <a:rPr spc="-10" dirty="0"/>
              <a:t>kontenjan</a:t>
            </a:r>
            <a:r>
              <a:rPr spc="-30" dirty="0"/>
              <a:t> </a:t>
            </a:r>
            <a:r>
              <a:rPr dirty="0"/>
              <a:t>seçenekleri</a:t>
            </a:r>
            <a:r>
              <a:rPr spc="-15" dirty="0"/>
              <a:t> </a:t>
            </a:r>
            <a:r>
              <a:rPr spc="-10" dirty="0"/>
              <a:t>bulunmaktadır.</a:t>
            </a:r>
          </a:p>
          <a:p>
            <a:pPr marL="299085" marR="325120" indent="-287020">
              <a:lnSpc>
                <a:spcPct val="100000"/>
              </a:lnSpc>
              <a:spcBef>
                <a:spcPts val="1925"/>
              </a:spcBef>
              <a:buFont typeface="Arial"/>
              <a:buChar char="•"/>
              <a:tabLst>
                <a:tab pos="299085" algn="l"/>
              </a:tabLst>
            </a:pPr>
            <a:r>
              <a:rPr b="1" dirty="0">
                <a:latin typeface="Calibri"/>
                <a:cs typeface="Calibri"/>
              </a:rPr>
              <a:t>ÖSYM</a:t>
            </a:r>
            <a:r>
              <a:rPr b="1" spc="-25" dirty="0">
                <a:latin typeface="Calibri"/>
                <a:cs typeface="Calibri"/>
              </a:rPr>
              <a:t> </a:t>
            </a:r>
            <a:r>
              <a:rPr b="1" spc="-10" dirty="0">
                <a:latin typeface="Calibri"/>
                <a:cs typeface="Calibri"/>
              </a:rPr>
              <a:t>yerleştirme</a:t>
            </a:r>
            <a:r>
              <a:rPr b="1" spc="-50" dirty="0">
                <a:latin typeface="Calibri"/>
                <a:cs typeface="Calibri"/>
              </a:rPr>
              <a:t> </a:t>
            </a:r>
            <a:r>
              <a:rPr b="1" dirty="0">
                <a:latin typeface="Calibri"/>
                <a:cs typeface="Calibri"/>
              </a:rPr>
              <a:t>bursları</a:t>
            </a:r>
            <a:r>
              <a:rPr dirty="0"/>
              <a:t>,</a:t>
            </a:r>
            <a:r>
              <a:rPr spc="-20" dirty="0"/>
              <a:t> </a:t>
            </a:r>
            <a:r>
              <a:rPr dirty="0"/>
              <a:t>üniversitemizin</a:t>
            </a:r>
            <a:r>
              <a:rPr spc="-60" dirty="0"/>
              <a:t> </a:t>
            </a:r>
            <a:r>
              <a:rPr dirty="0"/>
              <a:t>ilgili</a:t>
            </a:r>
            <a:r>
              <a:rPr spc="-75" dirty="0"/>
              <a:t> </a:t>
            </a:r>
            <a:r>
              <a:rPr dirty="0"/>
              <a:t>yönetmelikleri</a:t>
            </a:r>
            <a:r>
              <a:rPr spc="-35" dirty="0"/>
              <a:t> </a:t>
            </a:r>
            <a:r>
              <a:rPr dirty="0"/>
              <a:t>doğrultusunda</a:t>
            </a:r>
            <a:r>
              <a:rPr spc="-55" dirty="0"/>
              <a:t> </a:t>
            </a:r>
            <a:r>
              <a:rPr spc="-10" dirty="0"/>
              <a:t>normal </a:t>
            </a:r>
            <a:r>
              <a:rPr dirty="0"/>
              <a:t>öğrenim</a:t>
            </a:r>
            <a:r>
              <a:rPr spc="-45" dirty="0"/>
              <a:t> </a:t>
            </a:r>
            <a:r>
              <a:rPr dirty="0"/>
              <a:t>süresi</a:t>
            </a:r>
            <a:r>
              <a:rPr spc="-40" dirty="0"/>
              <a:t> </a:t>
            </a:r>
            <a:r>
              <a:rPr dirty="0"/>
              <a:t>boyunca</a:t>
            </a:r>
            <a:r>
              <a:rPr spc="-40" dirty="0"/>
              <a:t> </a:t>
            </a:r>
            <a:r>
              <a:rPr spc="-10" dirty="0"/>
              <a:t>korunmaktadır.</a:t>
            </a:r>
          </a:p>
          <a:p>
            <a:pPr marL="299085" indent="-286385">
              <a:lnSpc>
                <a:spcPct val="100000"/>
              </a:lnSpc>
              <a:spcBef>
                <a:spcPts val="1920"/>
              </a:spcBef>
              <a:buFont typeface="Arial"/>
              <a:buChar char="•"/>
              <a:tabLst>
                <a:tab pos="299085" algn="l"/>
              </a:tabLst>
            </a:pPr>
            <a:r>
              <a:rPr dirty="0"/>
              <a:t>Üniversitemiz,</a:t>
            </a:r>
            <a:r>
              <a:rPr spc="-30" dirty="0"/>
              <a:t> </a:t>
            </a:r>
            <a:r>
              <a:rPr b="1" dirty="0">
                <a:latin typeface="Calibri"/>
                <a:cs typeface="Calibri"/>
              </a:rPr>
              <a:t>başarı</a:t>
            </a:r>
            <a:r>
              <a:rPr b="1" spc="-25" dirty="0">
                <a:latin typeface="Calibri"/>
                <a:cs typeface="Calibri"/>
              </a:rPr>
              <a:t> </a:t>
            </a:r>
            <a:r>
              <a:rPr b="1" dirty="0">
                <a:latin typeface="Calibri"/>
                <a:cs typeface="Calibri"/>
              </a:rPr>
              <a:t>bursları</a:t>
            </a:r>
            <a:r>
              <a:rPr b="1" spc="-20" dirty="0">
                <a:latin typeface="Calibri"/>
                <a:cs typeface="Calibri"/>
              </a:rPr>
              <a:t> </a:t>
            </a:r>
            <a:r>
              <a:rPr dirty="0"/>
              <a:t>ile</a:t>
            </a:r>
            <a:r>
              <a:rPr spc="-50" dirty="0"/>
              <a:t> </a:t>
            </a:r>
            <a:r>
              <a:rPr dirty="0"/>
              <a:t>öğrencilerimizin</a:t>
            </a:r>
            <a:r>
              <a:rPr spc="-40" dirty="0"/>
              <a:t> </a:t>
            </a:r>
            <a:r>
              <a:rPr dirty="0"/>
              <a:t>akademik</a:t>
            </a:r>
            <a:r>
              <a:rPr spc="-35" dirty="0"/>
              <a:t> </a:t>
            </a:r>
            <a:r>
              <a:rPr dirty="0"/>
              <a:t>başarılarını</a:t>
            </a:r>
            <a:r>
              <a:rPr spc="-65" dirty="0"/>
              <a:t> </a:t>
            </a:r>
            <a:r>
              <a:rPr spc="-10" dirty="0"/>
              <a:t>desteklemektedir.</a:t>
            </a:r>
          </a:p>
          <a:p>
            <a:pPr marL="299085" marR="121920" indent="-287020">
              <a:lnSpc>
                <a:spcPct val="100000"/>
              </a:lnSpc>
              <a:spcBef>
                <a:spcPts val="1920"/>
              </a:spcBef>
              <a:buFont typeface="Arial"/>
              <a:buChar char="•"/>
              <a:tabLst>
                <a:tab pos="299085" algn="l"/>
              </a:tabLst>
            </a:pPr>
            <a:r>
              <a:rPr dirty="0"/>
              <a:t>Öğrencilerimiz,</a:t>
            </a:r>
            <a:r>
              <a:rPr spc="-25" dirty="0"/>
              <a:t> </a:t>
            </a:r>
            <a:r>
              <a:rPr dirty="0"/>
              <a:t>uygun</a:t>
            </a:r>
            <a:r>
              <a:rPr spc="-35" dirty="0"/>
              <a:t> </a:t>
            </a:r>
            <a:r>
              <a:rPr dirty="0"/>
              <a:t>koşulları</a:t>
            </a:r>
            <a:r>
              <a:rPr spc="-30" dirty="0"/>
              <a:t> </a:t>
            </a:r>
            <a:r>
              <a:rPr dirty="0"/>
              <a:t>sağlamaları</a:t>
            </a:r>
            <a:r>
              <a:rPr spc="-50" dirty="0"/>
              <a:t> </a:t>
            </a:r>
            <a:r>
              <a:rPr dirty="0"/>
              <a:t>hâlinde</a:t>
            </a:r>
            <a:r>
              <a:rPr spc="-30" dirty="0"/>
              <a:t> </a:t>
            </a:r>
            <a:r>
              <a:rPr b="1" dirty="0">
                <a:latin typeface="Calibri"/>
                <a:cs typeface="Calibri"/>
              </a:rPr>
              <a:t>kısmi</a:t>
            </a:r>
            <a:r>
              <a:rPr b="1" spc="-40" dirty="0">
                <a:latin typeface="Calibri"/>
                <a:cs typeface="Calibri"/>
              </a:rPr>
              <a:t> </a:t>
            </a:r>
            <a:r>
              <a:rPr b="1" dirty="0">
                <a:latin typeface="Calibri"/>
                <a:cs typeface="Calibri"/>
              </a:rPr>
              <a:t>zamanlı</a:t>
            </a:r>
            <a:r>
              <a:rPr b="1" spc="-30" dirty="0">
                <a:latin typeface="Calibri"/>
                <a:cs typeface="Calibri"/>
              </a:rPr>
              <a:t> </a:t>
            </a:r>
            <a:r>
              <a:rPr b="1" dirty="0">
                <a:latin typeface="Calibri"/>
                <a:cs typeface="Calibri"/>
              </a:rPr>
              <a:t>çalışma</a:t>
            </a:r>
            <a:r>
              <a:rPr b="1" spc="-35" dirty="0">
                <a:latin typeface="Calibri"/>
                <a:cs typeface="Calibri"/>
              </a:rPr>
              <a:t> </a:t>
            </a:r>
            <a:r>
              <a:rPr spc="-10" dirty="0"/>
              <a:t>imkânlarından yararlanabilmektedir.</a:t>
            </a:r>
          </a:p>
          <a:p>
            <a:pPr marL="299085" marR="5080" indent="-287020">
              <a:lnSpc>
                <a:spcPct val="100000"/>
              </a:lnSpc>
              <a:spcBef>
                <a:spcPts val="1925"/>
              </a:spcBef>
              <a:buFont typeface="Arial"/>
              <a:buChar char="•"/>
              <a:tabLst>
                <a:tab pos="299085" algn="l"/>
              </a:tabLst>
            </a:pPr>
            <a:r>
              <a:rPr dirty="0"/>
              <a:t>Güncel</a:t>
            </a:r>
            <a:r>
              <a:rPr spc="-40" dirty="0"/>
              <a:t> </a:t>
            </a:r>
            <a:r>
              <a:rPr b="1" dirty="0">
                <a:latin typeface="Calibri"/>
                <a:cs typeface="Calibri"/>
              </a:rPr>
              <a:t>öğrenim</a:t>
            </a:r>
            <a:r>
              <a:rPr b="1" spc="-25" dirty="0">
                <a:latin typeface="Calibri"/>
                <a:cs typeface="Calibri"/>
              </a:rPr>
              <a:t> </a:t>
            </a:r>
            <a:r>
              <a:rPr b="1" dirty="0">
                <a:latin typeface="Calibri"/>
                <a:cs typeface="Calibri"/>
              </a:rPr>
              <a:t>ücretleri,</a:t>
            </a:r>
            <a:r>
              <a:rPr b="1" spc="-40" dirty="0">
                <a:latin typeface="Calibri"/>
                <a:cs typeface="Calibri"/>
              </a:rPr>
              <a:t> </a:t>
            </a:r>
            <a:r>
              <a:rPr b="1" dirty="0">
                <a:latin typeface="Calibri"/>
                <a:cs typeface="Calibri"/>
              </a:rPr>
              <a:t>burs</a:t>
            </a:r>
            <a:r>
              <a:rPr b="1" spc="-20" dirty="0">
                <a:latin typeface="Calibri"/>
                <a:cs typeface="Calibri"/>
              </a:rPr>
              <a:t> </a:t>
            </a:r>
            <a:r>
              <a:rPr b="1" dirty="0">
                <a:latin typeface="Calibri"/>
                <a:cs typeface="Calibri"/>
              </a:rPr>
              <a:t>olanakları</a:t>
            </a:r>
            <a:r>
              <a:rPr b="1" spc="-65" dirty="0">
                <a:latin typeface="Calibri"/>
                <a:cs typeface="Calibri"/>
              </a:rPr>
              <a:t> </a:t>
            </a:r>
            <a:r>
              <a:rPr b="1" dirty="0">
                <a:latin typeface="Calibri"/>
                <a:cs typeface="Calibri"/>
              </a:rPr>
              <a:t>ve</a:t>
            </a:r>
            <a:r>
              <a:rPr b="1" spc="-35" dirty="0">
                <a:latin typeface="Calibri"/>
                <a:cs typeface="Calibri"/>
              </a:rPr>
              <a:t> </a:t>
            </a:r>
            <a:r>
              <a:rPr b="1" dirty="0">
                <a:latin typeface="Calibri"/>
                <a:cs typeface="Calibri"/>
              </a:rPr>
              <a:t>başvuru</a:t>
            </a:r>
            <a:r>
              <a:rPr b="1" spc="-10" dirty="0">
                <a:latin typeface="Calibri"/>
                <a:cs typeface="Calibri"/>
              </a:rPr>
              <a:t> </a:t>
            </a:r>
            <a:r>
              <a:rPr b="1" dirty="0">
                <a:latin typeface="Calibri"/>
                <a:cs typeface="Calibri"/>
              </a:rPr>
              <a:t>koşulları</a:t>
            </a:r>
            <a:r>
              <a:rPr b="1" spc="-40" dirty="0">
                <a:latin typeface="Calibri"/>
                <a:cs typeface="Calibri"/>
              </a:rPr>
              <a:t> </a:t>
            </a:r>
            <a:r>
              <a:rPr dirty="0"/>
              <a:t>üniversitemizin</a:t>
            </a:r>
            <a:r>
              <a:rPr spc="-55" dirty="0"/>
              <a:t> </a:t>
            </a:r>
            <a:r>
              <a:rPr dirty="0"/>
              <a:t>resmî</a:t>
            </a:r>
            <a:r>
              <a:rPr spc="-20" dirty="0"/>
              <a:t> </a:t>
            </a:r>
            <a:r>
              <a:rPr spc="-25" dirty="0"/>
              <a:t>web </a:t>
            </a:r>
            <a:r>
              <a:rPr dirty="0"/>
              <a:t>sitesi</a:t>
            </a:r>
            <a:r>
              <a:rPr spc="-65" dirty="0"/>
              <a:t> </a:t>
            </a:r>
            <a:r>
              <a:rPr dirty="0"/>
              <a:t>üzerinden</a:t>
            </a:r>
            <a:r>
              <a:rPr spc="-45" dirty="0"/>
              <a:t> </a:t>
            </a:r>
            <a:r>
              <a:rPr spc="-10" dirty="0"/>
              <a:t>duyurulmaktadır.</a:t>
            </a:r>
          </a:p>
        </p:txBody>
      </p:sp>
      <p:pic>
        <p:nvPicPr>
          <p:cNvPr id="4" name="object 4" descr="logo.png"/>
          <p:cNvPicPr/>
          <p:nvPr/>
        </p:nvPicPr>
        <p:blipFill>
          <a:blip r:embed="rId2" cstate="print"/>
          <a:stretch>
            <a:fillRect/>
          </a:stretch>
        </p:blipFill>
        <p:spPr>
          <a:xfrm>
            <a:off x="7931939" y="80822"/>
            <a:ext cx="1033118" cy="1223213"/>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1050"/>
              </a:lnSpc>
            </a:pPr>
            <a:r>
              <a:rPr dirty="0"/>
              <a:t>B</a:t>
            </a:r>
            <a:r>
              <a:rPr spc="-35" dirty="0"/>
              <a:t> </a:t>
            </a:r>
            <a:r>
              <a:rPr dirty="0"/>
              <a:t>İ</a:t>
            </a:r>
            <a:r>
              <a:rPr spc="-25" dirty="0"/>
              <a:t> </a:t>
            </a:r>
            <a:r>
              <a:rPr dirty="0"/>
              <a:t>L</a:t>
            </a:r>
            <a:r>
              <a:rPr spc="-25" dirty="0"/>
              <a:t> </a:t>
            </a:r>
            <a:r>
              <a:rPr dirty="0"/>
              <a:t>G</a:t>
            </a:r>
            <a:r>
              <a:rPr spc="-35" dirty="0"/>
              <a:t> </a:t>
            </a:r>
            <a:r>
              <a:rPr dirty="0"/>
              <a:t>İ</a:t>
            </a:r>
            <a:r>
              <a:rPr spc="-25" dirty="0"/>
              <a:t> </a:t>
            </a:r>
            <a:r>
              <a:rPr dirty="0"/>
              <a:t>S</a:t>
            </a:r>
            <a:r>
              <a:rPr spc="-30" dirty="0"/>
              <a:t> </a:t>
            </a:r>
            <a:r>
              <a:rPr dirty="0"/>
              <a:t>A</a:t>
            </a:r>
            <a:r>
              <a:rPr spc="-30" dirty="0"/>
              <a:t> </a:t>
            </a:r>
            <a:r>
              <a:rPr dirty="0"/>
              <a:t>Y</a:t>
            </a:r>
            <a:r>
              <a:rPr spc="-30" dirty="0"/>
              <a:t> </a:t>
            </a:r>
            <a:r>
              <a:rPr dirty="0"/>
              <a:t>A</a:t>
            </a:r>
            <a:r>
              <a:rPr spc="-25" dirty="0"/>
              <a:t> </a:t>
            </a:r>
            <a:r>
              <a:rPr dirty="0"/>
              <a:t>R</a:t>
            </a:r>
            <a:r>
              <a:rPr spc="37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dirty="0"/>
              <a:t>C</a:t>
            </a:r>
            <a:r>
              <a:rPr spc="-30" dirty="0"/>
              <a:t> </a:t>
            </a:r>
            <a:r>
              <a:rPr dirty="0"/>
              <a:t>I</a:t>
            </a:r>
            <a:r>
              <a:rPr spc="-25" dirty="0"/>
              <a:t> </a:t>
            </a:r>
            <a:r>
              <a:rPr dirty="0"/>
              <a:t>L</a:t>
            </a:r>
            <a:r>
              <a:rPr spc="-30" dirty="0"/>
              <a:t> </a:t>
            </a:r>
            <a:r>
              <a:rPr dirty="0"/>
              <a:t>I</a:t>
            </a:r>
            <a:r>
              <a:rPr spc="-35" dirty="0"/>
              <a:t> </a:t>
            </a:r>
            <a:r>
              <a:rPr dirty="0"/>
              <a:t>Ğ</a:t>
            </a:r>
            <a:r>
              <a:rPr spc="-30" dirty="0"/>
              <a:t> </a:t>
            </a:r>
            <a:r>
              <a:rPr dirty="0"/>
              <a:t>I</a:t>
            </a:r>
            <a:r>
              <a:rPr spc="35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spc="-50" dirty="0"/>
              <a: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02742" y="269875"/>
            <a:ext cx="2969895" cy="422275"/>
          </a:xfrm>
          <a:prstGeom prst="rect">
            <a:avLst/>
          </a:prstGeom>
        </p:spPr>
        <p:txBody>
          <a:bodyPr vert="horz" wrap="square" lIns="0" tIns="13335" rIns="0" bIns="0" rtlCol="0">
            <a:spAutoFit/>
          </a:bodyPr>
          <a:lstStyle/>
          <a:p>
            <a:pPr marL="12700">
              <a:lnSpc>
                <a:spcPct val="100000"/>
              </a:lnSpc>
              <a:spcBef>
                <a:spcPts val="105"/>
              </a:spcBef>
            </a:pPr>
            <a:r>
              <a:rPr dirty="0"/>
              <a:t>Sık</a:t>
            </a:r>
            <a:r>
              <a:rPr spc="-15" dirty="0"/>
              <a:t> </a:t>
            </a:r>
            <a:r>
              <a:rPr dirty="0"/>
              <a:t>Sorulan</a:t>
            </a:r>
            <a:r>
              <a:rPr spc="-20" dirty="0"/>
              <a:t> </a:t>
            </a:r>
            <a:r>
              <a:rPr spc="-10" dirty="0"/>
              <a:t>Sorular</a:t>
            </a:r>
          </a:p>
        </p:txBody>
      </p:sp>
      <p:sp>
        <p:nvSpPr>
          <p:cNvPr id="3" name="object 3"/>
          <p:cNvSpPr txBox="1"/>
          <p:nvPr/>
        </p:nvSpPr>
        <p:spPr>
          <a:xfrm>
            <a:off x="494182" y="938021"/>
            <a:ext cx="7616190" cy="3683701"/>
          </a:xfrm>
          <a:prstGeom prst="rect">
            <a:avLst/>
          </a:prstGeom>
        </p:spPr>
        <p:txBody>
          <a:bodyPr vert="horz" wrap="square" lIns="0" tIns="13335" rIns="0" bIns="0" rtlCol="0">
            <a:spAutoFit/>
          </a:bodyPr>
          <a:lstStyle/>
          <a:p>
            <a:pPr marL="299085" indent="-286385">
              <a:lnSpc>
                <a:spcPct val="100000"/>
              </a:lnSpc>
              <a:spcBef>
                <a:spcPts val="105"/>
              </a:spcBef>
              <a:buFont typeface="Arial"/>
              <a:buChar char="•"/>
              <a:tabLst>
                <a:tab pos="299085" algn="l"/>
              </a:tabLst>
            </a:pPr>
            <a:r>
              <a:rPr sz="1400" b="1" dirty="0">
                <a:latin typeface="Calibri"/>
                <a:cs typeface="Calibri"/>
              </a:rPr>
              <a:t>Bu</a:t>
            </a:r>
            <a:r>
              <a:rPr sz="1400" b="1" spc="-25" dirty="0">
                <a:latin typeface="Calibri"/>
                <a:cs typeface="Calibri"/>
              </a:rPr>
              <a:t> </a:t>
            </a:r>
            <a:r>
              <a:rPr sz="1400" b="1" dirty="0">
                <a:latin typeface="Calibri"/>
                <a:cs typeface="Calibri"/>
              </a:rPr>
              <a:t>bölüm</a:t>
            </a:r>
            <a:r>
              <a:rPr sz="1400" b="1" spc="-30" dirty="0">
                <a:latin typeface="Calibri"/>
                <a:cs typeface="Calibri"/>
              </a:rPr>
              <a:t> </a:t>
            </a:r>
            <a:r>
              <a:rPr sz="1400" b="1" dirty="0">
                <a:latin typeface="Calibri"/>
                <a:cs typeface="Calibri"/>
              </a:rPr>
              <a:t>bana</a:t>
            </a:r>
            <a:r>
              <a:rPr sz="1400" b="1" spc="-45" dirty="0">
                <a:latin typeface="Calibri"/>
                <a:cs typeface="Calibri"/>
              </a:rPr>
              <a:t> </a:t>
            </a:r>
            <a:r>
              <a:rPr sz="1400" b="1" dirty="0">
                <a:latin typeface="Calibri"/>
                <a:cs typeface="Calibri"/>
              </a:rPr>
              <a:t>uygun</a:t>
            </a:r>
            <a:r>
              <a:rPr sz="1400" b="1" spc="-25" dirty="0">
                <a:latin typeface="Calibri"/>
                <a:cs typeface="Calibri"/>
              </a:rPr>
              <a:t> mu?</a:t>
            </a:r>
            <a:endParaRPr sz="1400" dirty="0">
              <a:latin typeface="Calibri"/>
              <a:cs typeface="Calibri"/>
            </a:endParaRPr>
          </a:p>
          <a:p>
            <a:pPr marL="12700">
              <a:lnSpc>
                <a:spcPct val="100000"/>
              </a:lnSpc>
            </a:pPr>
            <a:r>
              <a:rPr sz="1400" dirty="0">
                <a:latin typeface="Calibri"/>
                <a:cs typeface="Calibri"/>
              </a:rPr>
              <a:t>Bilgisayar</a:t>
            </a:r>
            <a:r>
              <a:rPr sz="1400" spc="-55" dirty="0">
                <a:latin typeface="Calibri"/>
                <a:cs typeface="Calibri"/>
              </a:rPr>
              <a:t> </a:t>
            </a:r>
            <a:r>
              <a:rPr sz="1400" dirty="0">
                <a:latin typeface="Calibri"/>
                <a:cs typeface="Calibri"/>
              </a:rPr>
              <a:t>teknolojilerine</a:t>
            </a:r>
            <a:r>
              <a:rPr sz="1400" spc="-40" dirty="0">
                <a:latin typeface="Calibri"/>
                <a:cs typeface="Calibri"/>
              </a:rPr>
              <a:t> </a:t>
            </a:r>
            <a:r>
              <a:rPr sz="1400" dirty="0">
                <a:latin typeface="Calibri"/>
                <a:cs typeface="Calibri"/>
              </a:rPr>
              <a:t>ilgi</a:t>
            </a:r>
            <a:r>
              <a:rPr sz="1400" spc="-45" dirty="0">
                <a:latin typeface="Calibri"/>
                <a:cs typeface="Calibri"/>
              </a:rPr>
              <a:t> </a:t>
            </a:r>
            <a:r>
              <a:rPr sz="1400" dirty="0">
                <a:latin typeface="Calibri"/>
                <a:cs typeface="Calibri"/>
              </a:rPr>
              <a:t>duyan,</a:t>
            </a:r>
            <a:r>
              <a:rPr sz="1400" spc="-35" dirty="0">
                <a:latin typeface="Calibri"/>
                <a:cs typeface="Calibri"/>
              </a:rPr>
              <a:t> </a:t>
            </a:r>
            <a:r>
              <a:rPr sz="1400" dirty="0">
                <a:latin typeface="Calibri"/>
                <a:cs typeface="Calibri"/>
              </a:rPr>
              <a:t>problem</a:t>
            </a:r>
            <a:r>
              <a:rPr sz="1400" spc="-60" dirty="0">
                <a:latin typeface="Calibri"/>
                <a:cs typeface="Calibri"/>
              </a:rPr>
              <a:t> </a:t>
            </a:r>
            <a:r>
              <a:rPr sz="1400" dirty="0">
                <a:latin typeface="Calibri"/>
                <a:cs typeface="Calibri"/>
              </a:rPr>
              <a:t>çözmeyi</a:t>
            </a:r>
            <a:r>
              <a:rPr sz="1400" spc="-55" dirty="0">
                <a:latin typeface="Calibri"/>
                <a:cs typeface="Calibri"/>
              </a:rPr>
              <a:t> </a:t>
            </a:r>
            <a:r>
              <a:rPr sz="1400" dirty="0">
                <a:latin typeface="Calibri"/>
                <a:cs typeface="Calibri"/>
              </a:rPr>
              <a:t>seven,</a:t>
            </a:r>
            <a:r>
              <a:rPr sz="1400" spc="-50" dirty="0">
                <a:latin typeface="Calibri"/>
                <a:cs typeface="Calibri"/>
              </a:rPr>
              <a:t> </a:t>
            </a:r>
            <a:r>
              <a:rPr sz="1400" dirty="0">
                <a:latin typeface="Calibri"/>
                <a:cs typeface="Calibri"/>
              </a:rPr>
              <a:t>analitik</a:t>
            </a:r>
            <a:r>
              <a:rPr sz="1400" spc="-35" dirty="0">
                <a:latin typeface="Calibri"/>
                <a:cs typeface="Calibri"/>
              </a:rPr>
              <a:t> </a:t>
            </a:r>
            <a:r>
              <a:rPr sz="1400" dirty="0">
                <a:latin typeface="Calibri"/>
                <a:cs typeface="Calibri"/>
              </a:rPr>
              <a:t>düşünme</a:t>
            </a:r>
            <a:r>
              <a:rPr sz="1400" spc="-35" dirty="0">
                <a:latin typeface="Calibri"/>
                <a:cs typeface="Calibri"/>
              </a:rPr>
              <a:t> </a:t>
            </a:r>
            <a:r>
              <a:rPr sz="1400" dirty="0">
                <a:latin typeface="Calibri"/>
                <a:cs typeface="Calibri"/>
              </a:rPr>
              <a:t>becerisine</a:t>
            </a:r>
            <a:r>
              <a:rPr sz="1400" spc="-40" dirty="0">
                <a:latin typeface="Calibri"/>
                <a:cs typeface="Calibri"/>
              </a:rPr>
              <a:t> </a:t>
            </a:r>
            <a:r>
              <a:rPr sz="1400" dirty="0">
                <a:latin typeface="Calibri"/>
                <a:cs typeface="Calibri"/>
              </a:rPr>
              <a:t>sahip</a:t>
            </a:r>
            <a:r>
              <a:rPr sz="1400" spc="-55" dirty="0">
                <a:latin typeface="Calibri"/>
                <a:cs typeface="Calibri"/>
              </a:rPr>
              <a:t> </a:t>
            </a:r>
            <a:r>
              <a:rPr sz="1400" dirty="0">
                <a:latin typeface="Calibri"/>
                <a:cs typeface="Calibri"/>
              </a:rPr>
              <a:t>ve</a:t>
            </a:r>
            <a:r>
              <a:rPr sz="1400" spc="-55" dirty="0">
                <a:latin typeface="Calibri"/>
                <a:cs typeface="Calibri"/>
              </a:rPr>
              <a:t> </a:t>
            </a:r>
            <a:r>
              <a:rPr sz="1400" spc="-10" dirty="0">
                <a:latin typeface="Calibri"/>
                <a:cs typeface="Calibri"/>
              </a:rPr>
              <a:t>yazılım</a:t>
            </a:r>
            <a:endParaRPr sz="1400" dirty="0">
              <a:latin typeface="Calibri"/>
              <a:cs typeface="Calibri"/>
            </a:endParaRPr>
          </a:p>
          <a:p>
            <a:pPr marL="12700">
              <a:lnSpc>
                <a:spcPct val="100000"/>
              </a:lnSpc>
            </a:pPr>
            <a:r>
              <a:rPr sz="1400" dirty="0">
                <a:latin typeface="Calibri"/>
                <a:cs typeface="Calibri"/>
              </a:rPr>
              <a:t>geliştirme</a:t>
            </a:r>
            <a:r>
              <a:rPr sz="1400" spc="-40" dirty="0">
                <a:latin typeface="Calibri"/>
                <a:cs typeface="Calibri"/>
              </a:rPr>
              <a:t> </a:t>
            </a:r>
            <a:r>
              <a:rPr sz="1400" spc="-10" dirty="0">
                <a:latin typeface="Calibri"/>
                <a:cs typeface="Calibri"/>
              </a:rPr>
              <a:t>alanında</a:t>
            </a:r>
            <a:r>
              <a:rPr sz="1400" spc="-25" dirty="0">
                <a:latin typeface="Calibri"/>
                <a:cs typeface="Calibri"/>
              </a:rPr>
              <a:t> </a:t>
            </a:r>
            <a:r>
              <a:rPr sz="1400" dirty="0">
                <a:latin typeface="Calibri"/>
                <a:cs typeface="Calibri"/>
              </a:rPr>
              <a:t>kendini</a:t>
            </a:r>
            <a:r>
              <a:rPr sz="1400" spc="-25" dirty="0">
                <a:latin typeface="Calibri"/>
                <a:cs typeface="Calibri"/>
              </a:rPr>
              <a:t> </a:t>
            </a:r>
            <a:r>
              <a:rPr sz="1400" dirty="0">
                <a:latin typeface="Calibri"/>
                <a:cs typeface="Calibri"/>
              </a:rPr>
              <a:t>geliştirmek</a:t>
            </a:r>
            <a:r>
              <a:rPr sz="1400" spc="-35" dirty="0">
                <a:latin typeface="Calibri"/>
                <a:cs typeface="Calibri"/>
              </a:rPr>
              <a:t> </a:t>
            </a:r>
            <a:r>
              <a:rPr sz="1400" dirty="0">
                <a:latin typeface="Calibri"/>
                <a:cs typeface="Calibri"/>
              </a:rPr>
              <a:t>isteyen</a:t>
            </a:r>
            <a:r>
              <a:rPr sz="1400" spc="-30" dirty="0">
                <a:latin typeface="Calibri"/>
                <a:cs typeface="Calibri"/>
              </a:rPr>
              <a:t> </a:t>
            </a:r>
            <a:r>
              <a:rPr sz="1400" dirty="0">
                <a:latin typeface="Calibri"/>
                <a:cs typeface="Calibri"/>
              </a:rPr>
              <a:t>öğrenciler</a:t>
            </a:r>
            <a:r>
              <a:rPr sz="1400" spc="-45" dirty="0">
                <a:latin typeface="Calibri"/>
                <a:cs typeface="Calibri"/>
              </a:rPr>
              <a:t> </a:t>
            </a:r>
            <a:r>
              <a:rPr sz="1400" dirty="0">
                <a:latin typeface="Calibri"/>
                <a:cs typeface="Calibri"/>
              </a:rPr>
              <a:t>için</a:t>
            </a:r>
            <a:r>
              <a:rPr sz="1400" spc="-45" dirty="0">
                <a:latin typeface="Calibri"/>
                <a:cs typeface="Calibri"/>
              </a:rPr>
              <a:t> </a:t>
            </a:r>
            <a:r>
              <a:rPr sz="1400" dirty="0">
                <a:latin typeface="Calibri"/>
                <a:cs typeface="Calibri"/>
              </a:rPr>
              <a:t>uygun</a:t>
            </a:r>
            <a:r>
              <a:rPr sz="1400" spc="-30" dirty="0">
                <a:latin typeface="Calibri"/>
                <a:cs typeface="Calibri"/>
              </a:rPr>
              <a:t> </a:t>
            </a:r>
            <a:r>
              <a:rPr sz="1400" dirty="0">
                <a:latin typeface="Calibri"/>
                <a:cs typeface="Calibri"/>
              </a:rPr>
              <a:t>bir</a:t>
            </a:r>
            <a:r>
              <a:rPr sz="1400" spc="-35" dirty="0">
                <a:latin typeface="Calibri"/>
                <a:cs typeface="Calibri"/>
              </a:rPr>
              <a:t> </a:t>
            </a:r>
            <a:r>
              <a:rPr sz="1400" spc="-10" dirty="0">
                <a:latin typeface="Calibri"/>
                <a:cs typeface="Calibri"/>
              </a:rPr>
              <a:t>programdır.</a:t>
            </a:r>
            <a:endParaRPr sz="1400" dirty="0">
              <a:latin typeface="Calibri"/>
              <a:cs typeface="Calibri"/>
            </a:endParaRPr>
          </a:p>
          <a:p>
            <a:pPr marL="299085" indent="-286385">
              <a:lnSpc>
                <a:spcPct val="100000"/>
              </a:lnSpc>
              <a:spcBef>
                <a:spcPts val="1680"/>
              </a:spcBef>
              <a:buFont typeface="Arial"/>
              <a:buChar char="•"/>
              <a:tabLst>
                <a:tab pos="299085" algn="l"/>
              </a:tabLst>
            </a:pPr>
            <a:r>
              <a:rPr sz="1400" b="1" dirty="0">
                <a:latin typeface="Calibri"/>
                <a:cs typeface="Calibri"/>
              </a:rPr>
              <a:t>Mezun</a:t>
            </a:r>
            <a:r>
              <a:rPr sz="1400" b="1" spc="-35" dirty="0">
                <a:latin typeface="Calibri"/>
                <a:cs typeface="Calibri"/>
              </a:rPr>
              <a:t> </a:t>
            </a:r>
            <a:r>
              <a:rPr sz="1400" b="1" dirty="0">
                <a:latin typeface="Calibri"/>
                <a:cs typeface="Calibri"/>
              </a:rPr>
              <a:t>olunca</a:t>
            </a:r>
            <a:r>
              <a:rPr sz="1400" b="1" spc="-30" dirty="0">
                <a:latin typeface="Calibri"/>
                <a:cs typeface="Calibri"/>
              </a:rPr>
              <a:t> </a:t>
            </a:r>
            <a:r>
              <a:rPr sz="1400" b="1" dirty="0">
                <a:latin typeface="Calibri"/>
                <a:cs typeface="Calibri"/>
              </a:rPr>
              <a:t>ne</a:t>
            </a:r>
            <a:r>
              <a:rPr sz="1400" b="1" spc="-20" dirty="0">
                <a:latin typeface="Calibri"/>
                <a:cs typeface="Calibri"/>
              </a:rPr>
              <a:t> </a:t>
            </a:r>
            <a:r>
              <a:rPr sz="1400" b="1" dirty="0">
                <a:latin typeface="Calibri"/>
                <a:cs typeface="Calibri"/>
              </a:rPr>
              <a:t>iş</a:t>
            </a:r>
            <a:r>
              <a:rPr sz="1400" b="1" spc="-5" dirty="0">
                <a:latin typeface="Calibri"/>
                <a:cs typeface="Calibri"/>
              </a:rPr>
              <a:t> </a:t>
            </a:r>
            <a:r>
              <a:rPr sz="1400" b="1" spc="-10" dirty="0">
                <a:latin typeface="Calibri"/>
                <a:cs typeface="Calibri"/>
              </a:rPr>
              <a:t>yapacağım?</a:t>
            </a:r>
            <a:endParaRPr sz="1400" dirty="0">
              <a:latin typeface="Calibri"/>
              <a:cs typeface="Calibri"/>
            </a:endParaRPr>
          </a:p>
          <a:p>
            <a:pPr marL="12700" marR="46355">
              <a:lnSpc>
                <a:spcPct val="100000"/>
              </a:lnSpc>
            </a:pPr>
            <a:r>
              <a:rPr sz="1400" dirty="0">
                <a:latin typeface="Calibri"/>
                <a:cs typeface="Calibri"/>
              </a:rPr>
              <a:t>Mezunlarımız;</a:t>
            </a:r>
            <a:r>
              <a:rPr sz="1400" spc="-45" dirty="0">
                <a:latin typeface="Calibri"/>
                <a:cs typeface="Calibri"/>
              </a:rPr>
              <a:t> </a:t>
            </a:r>
            <a:r>
              <a:rPr sz="1400" dirty="0">
                <a:latin typeface="Calibri"/>
                <a:cs typeface="Calibri"/>
              </a:rPr>
              <a:t>yazılım</a:t>
            </a:r>
            <a:r>
              <a:rPr sz="1400" spc="-55" dirty="0">
                <a:latin typeface="Calibri"/>
                <a:cs typeface="Calibri"/>
              </a:rPr>
              <a:t> </a:t>
            </a:r>
            <a:r>
              <a:rPr sz="1400" dirty="0">
                <a:latin typeface="Calibri"/>
                <a:cs typeface="Calibri"/>
              </a:rPr>
              <a:t>geliştirme</a:t>
            </a:r>
            <a:r>
              <a:rPr sz="1400" spc="-40" dirty="0">
                <a:latin typeface="Calibri"/>
                <a:cs typeface="Calibri"/>
              </a:rPr>
              <a:t> </a:t>
            </a:r>
            <a:r>
              <a:rPr sz="1400" dirty="0">
                <a:latin typeface="Calibri"/>
                <a:cs typeface="Calibri"/>
              </a:rPr>
              <a:t>firmaları,</a:t>
            </a:r>
            <a:r>
              <a:rPr sz="1400" spc="-45" dirty="0">
                <a:latin typeface="Calibri"/>
                <a:cs typeface="Calibri"/>
              </a:rPr>
              <a:t> </a:t>
            </a:r>
            <a:r>
              <a:rPr sz="1400" dirty="0">
                <a:latin typeface="Calibri"/>
                <a:cs typeface="Calibri"/>
              </a:rPr>
              <a:t>teknoloji</a:t>
            </a:r>
            <a:r>
              <a:rPr sz="1400" spc="-45" dirty="0">
                <a:latin typeface="Calibri"/>
                <a:cs typeface="Calibri"/>
              </a:rPr>
              <a:t> </a:t>
            </a:r>
            <a:r>
              <a:rPr sz="1400" dirty="0">
                <a:latin typeface="Calibri"/>
                <a:cs typeface="Calibri"/>
              </a:rPr>
              <a:t>şirketleri,</a:t>
            </a:r>
            <a:r>
              <a:rPr sz="1400" spc="-35" dirty="0">
                <a:latin typeface="Calibri"/>
                <a:cs typeface="Calibri"/>
              </a:rPr>
              <a:t> </a:t>
            </a:r>
            <a:r>
              <a:rPr sz="1400" dirty="0">
                <a:latin typeface="Calibri"/>
                <a:cs typeface="Calibri"/>
              </a:rPr>
              <a:t>kamu</a:t>
            </a:r>
            <a:r>
              <a:rPr sz="1400" spc="-40" dirty="0">
                <a:latin typeface="Calibri"/>
                <a:cs typeface="Calibri"/>
              </a:rPr>
              <a:t> </a:t>
            </a:r>
            <a:r>
              <a:rPr sz="1400" dirty="0">
                <a:latin typeface="Calibri"/>
                <a:cs typeface="Calibri"/>
              </a:rPr>
              <a:t>kurumları,</a:t>
            </a:r>
            <a:r>
              <a:rPr sz="1400" spc="-45" dirty="0">
                <a:latin typeface="Calibri"/>
                <a:cs typeface="Calibri"/>
              </a:rPr>
              <a:t> </a:t>
            </a:r>
            <a:r>
              <a:rPr sz="1400" dirty="0">
                <a:latin typeface="Calibri"/>
                <a:cs typeface="Calibri"/>
              </a:rPr>
              <a:t>bankalar,</a:t>
            </a:r>
            <a:r>
              <a:rPr sz="1400" spc="-25" dirty="0">
                <a:latin typeface="Calibri"/>
                <a:cs typeface="Calibri"/>
              </a:rPr>
              <a:t> </a:t>
            </a:r>
            <a:r>
              <a:rPr sz="1400" dirty="0">
                <a:latin typeface="Calibri"/>
                <a:cs typeface="Calibri"/>
              </a:rPr>
              <a:t>savunma</a:t>
            </a:r>
            <a:r>
              <a:rPr sz="1400" spc="-35" dirty="0">
                <a:latin typeface="Calibri"/>
                <a:cs typeface="Calibri"/>
              </a:rPr>
              <a:t> </a:t>
            </a:r>
            <a:r>
              <a:rPr sz="1400" spc="-10" dirty="0">
                <a:latin typeface="Calibri"/>
                <a:cs typeface="Calibri"/>
              </a:rPr>
              <a:t>sanayi kuruluşları</a:t>
            </a:r>
            <a:r>
              <a:rPr sz="1400" spc="-35" dirty="0">
                <a:latin typeface="Calibri"/>
                <a:cs typeface="Calibri"/>
              </a:rPr>
              <a:t> </a:t>
            </a:r>
            <a:r>
              <a:rPr sz="1400" dirty="0">
                <a:latin typeface="Calibri"/>
                <a:cs typeface="Calibri"/>
              </a:rPr>
              <a:t>ve</a:t>
            </a:r>
            <a:r>
              <a:rPr sz="1400" spc="-35" dirty="0">
                <a:latin typeface="Calibri"/>
                <a:cs typeface="Calibri"/>
              </a:rPr>
              <a:t> </a:t>
            </a:r>
            <a:r>
              <a:rPr sz="1400" dirty="0">
                <a:latin typeface="Calibri"/>
                <a:cs typeface="Calibri"/>
              </a:rPr>
              <a:t>bilişim</a:t>
            </a:r>
            <a:r>
              <a:rPr sz="1400" spc="-45" dirty="0">
                <a:latin typeface="Calibri"/>
                <a:cs typeface="Calibri"/>
              </a:rPr>
              <a:t> </a:t>
            </a:r>
            <a:r>
              <a:rPr sz="1400" dirty="0">
                <a:latin typeface="Calibri"/>
                <a:cs typeface="Calibri"/>
              </a:rPr>
              <a:t>sektöründe</a:t>
            </a:r>
            <a:r>
              <a:rPr sz="1400" spc="-25" dirty="0">
                <a:latin typeface="Calibri"/>
                <a:cs typeface="Calibri"/>
              </a:rPr>
              <a:t> </a:t>
            </a:r>
            <a:r>
              <a:rPr sz="1400" dirty="0">
                <a:latin typeface="Calibri"/>
                <a:cs typeface="Calibri"/>
              </a:rPr>
              <a:t>faaliyet</a:t>
            </a:r>
            <a:r>
              <a:rPr sz="1400" spc="-35" dirty="0">
                <a:latin typeface="Calibri"/>
                <a:cs typeface="Calibri"/>
              </a:rPr>
              <a:t> </a:t>
            </a:r>
            <a:r>
              <a:rPr sz="1400" dirty="0">
                <a:latin typeface="Calibri"/>
                <a:cs typeface="Calibri"/>
              </a:rPr>
              <a:t>gösteren</a:t>
            </a:r>
            <a:r>
              <a:rPr sz="1400" spc="-35" dirty="0">
                <a:latin typeface="Calibri"/>
                <a:cs typeface="Calibri"/>
              </a:rPr>
              <a:t> </a:t>
            </a:r>
            <a:r>
              <a:rPr sz="1400" dirty="0">
                <a:latin typeface="Calibri"/>
                <a:cs typeface="Calibri"/>
              </a:rPr>
              <a:t>kuruluşlarda</a:t>
            </a:r>
            <a:r>
              <a:rPr sz="1400" spc="5" dirty="0">
                <a:latin typeface="Calibri"/>
                <a:cs typeface="Calibri"/>
              </a:rPr>
              <a:t> </a:t>
            </a:r>
            <a:r>
              <a:rPr sz="1400" b="1" dirty="0">
                <a:latin typeface="Calibri"/>
                <a:cs typeface="Calibri"/>
              </a:rPr>
              <a:t>yazılım</a:t>
            </a:r>
            <a:r>
              <a:rPr sz="1400" b="1" spc="-55" dirty="0">
                <a:latin typeface="Calibri"/>
                <a:cs typeface="Calibri"/>
              </a:rPr>
              <a:t> </a:t>
            </a:r>
            <a:r>
              <a:rPr sz="1400" b="1" dirty="0">
                <a:latin typeface="Calibri"/>
                <a:cs typeface="Calibri"/>
              </a:rPr>
              <a:t>geliştirici,</a:t>
            </a:r>
            <a:r>
              <a:rPr sz="1400" b="1" spc="-45" dirty="0">
                <a:latin typeface="Calibri"/>
                <a:cs typeface="Calibri"/>
              </a:rPr>
              <a:t> </a:t>
            </a:r>
            <a:r>
              <a:rPr sz="1400" b="1" dirty="0">
                <a:latin typeface="Calibri"/>
                <a:cs typeface="Calibri"/>
              </a:rPr>
              <a:t>web/mobil</a:t>
            </a:r>
            <a:r>
              <a:rPr sz="1400" b="1" spc="-70" dirty="0">
                <a:latin typeface="Calibri"/>
                <a:cs typeface="Calibri"/>
              </a:rPr>
              <a:t> </a:t>
            </a:r>
            <a:r>
              <a:rPr sz="1400" b="1" spc="-10" dirty="0">
                <a:latin typeface="Calibri"/>
                <a:cs typeface="Calibri"/>
              </a:rPr>
              <a:t>uygulama </a:t>
            </a:r>
            <a:r>
              <a:rPr sz="1400" b="1" dirty="0">
                <a:latin typeface="Calibri"/>
                <a:cs typeface="Calibri"/>
              </a:rPr>
              <a:t>geliştirici,</a:t>
            </a:r>
            <a:r>
              <a:rPr sz="1400" b="1" spc="-20" dirty="0">
                <a:latin typeface="Calibri"/>
                <a:cs typeface="Calibri"/>
              </a:rPr>
              <a:t> </a:t>
            </a:r>
            <a:r>
              <a:rPr sz="1400" b="1" dirty="0">
                <a:latin typeface="Calibri"/>
                <a:cs typeface="Calibri"/>
              </a:rPr>
              <a:t>veri</a:t>
            </a:r>
            <a:r>
              <a:rPr sz="1400" b="1" spc="-25" dirty="0">
                <a:latin typeface="Calibri"/>
                <a:cs typeface="Calibri"/>
              </a:rPr>
              <a:t> </a:t>
            </a:r>
            <a:r>
              <a:rPr sz="1400" b="1" dirty="0">
                <a:latin typeface="Calibri"/>
                <a:cs typeface="Calibri"/>
              </a:rPr>
              <a:t>tabanı</a:t>
            </a:r>
            <a:r>
              <a:rPr sz="1400" b="1" spc="-35" dirty="0">
                <a:latin typeface="Calibri"/>
                <a:cs typeface="Calibri"/>
              </a:rPr>
              <a:t> </a:t>
            </a:r>
            <a:r>
              <a:rPr sz="1400" b="1" dirty="0">
                <a:latin typeface="Calibri"/>
                <a:cs typeface="Calibri"/>
              </a:rPr>
              <a:t>uzmanı,</a:t>
            </a:r>
            <a:r>
              <a:rPr sz="1400" b="1" spc="-45" dirty="0">
                <a:latin typeface="Calibri"/>
                <a:cs typeface="Calibri"/>
              </a:rPr>
              <a:t> </a:t>
            </a:r>
            <a:r>
              <a:rPr sz="1400" b="1" dirty="0">
                <a:latin typeface="Calibri"/>
                <a:cs typeface="Calibri"/>
              </a:rPr>
              <a:t>bilgi</a:t>
            </a:r>
            <a:r>
              <a:rPr sz="1400" b="1" spc="-15" dirty="0">
                <a:latin typeface="Calibri"/>
                <a:cs typeface="Calibri"/>
              </a:rPr>
              <a:t> </a:t>
            </a:r>
            <a:r>
              <a:rPr sz="1400" b="1" dirty="0">
                <a:latin typeface="Calibri"/>
                <a:cs typeface="Calibri"/>
              </a:rPr>
              <a:t>işlem</a:t>
            </a:r>
            <a:r>
              <a:rPr sz="1400" b="1" spc="-15" dirty="0">
                <a:latin typeface="Calibri"/>
                <a:cs typeface="Calibri"/>
              </a:rPr>
              <a:t> </a:t>
            </a:r>
            <a:r>
              <a:rPr sz="1400" b="1" dirty="0">
                <a:latin typeface="Calibri"/>
                <a:cs typeface="Calibri"/>
              </a:rPr>
              <a:t>uzmanı</a:t>
            </a:r>
            <a:r>
              <a:rPr sz="1400" b="1" spc="-40" dirty="0">
                <a:latin typeface="Calibri"/>
                <a:cs typeface="Calibri"/>
              </a:rPr>
              <a:t> </a:t>
            </a:r>
            <a:r>
              <a:rPr sz="1400" b="1" dirty="0">
                <a:latin typeface="Calibri"/>
                <a:cs typeface="Calibri"/>
              </a:rPr>
              <a:t>ve</a:t>
            </a:r>
            <a:r>
              <a:rPr sz="1400" b="1" spc="-30" dirty="0">
                <a:latin typeface="Calibri"/>
                <a:cs typeface="Calibri"/>
              </a:rPr>
              <a:t> </a:t>
            </a:r>
            <a:r>
              <a:rPr sz="1400" b="1" dirty="0">
                <a:latin typeface="Calibri"/>
                <a:cs typeface="Calibri"/>
              </a:rPr>
              <a:t>sistem</a:t>
            </a:r>
            <a:r>
              <a:rPr sz="1400" b="1" spc="-40" dirty="0">
                <a:latin typeface="Calibri"/>
                <a:cs typeface="Calibri"/>
              </a:rPr>
              <a:t> </a:t>
            </a:r>
            <a:r>
              <a:rPr sz="1400" b="1" dirty="0">
                <a:latin typeface="Calibri"/>
                <a:cs typeface="Calibri"/>
              </a:rPr>
              <a:t>destek</a:t>
            </a:r>
            <a:r>
              <a:rPr sz="1400" b="1" spc="-45" dirty="0">
                <a:latin typeface="Calibri"/>
                <a:cs typeface="Calibri"/>
              </a:rPr>
              <a:t> </a:t>
            </a:r>
            <a:r>
              <a:rPr sz="1400" b="1" dirty="0">
                <a:latin typeface="Calibri"/>
                <a:cs typeface="Calibri"/>
              </a:rPr>
              <a:t>uzmanı</a:t>
            </a:r>
            <a:r>
              <a:rPr sz="1400" b="1" spc="-15" dirty="0">
                <a:latin typeface="Calibri"/>
                <a:cs typeface="Calibri"/>
              </a:rPr>
              <a:t> </a:t>
            </a:r>
            <a:r>
              <a:rPr sz="1400" dirty="0">
                <a:latin typeface="Calibri"/>
                <a:cs typeface="Calibri"/>
              </a:rPr>
              <a:t>olarak</a:t>
            </a:r>
            <a:r>
              <a:rPr sz="1400" spc="-20" dirty="0">
                <a:latin typeface="Calibri"/>
                <a:cs typeface="Calibri"/>
              </a:rPr>
              <a:t> </a:t>
            </a:r>
            <a:r>
              <a:rPr sz="1400" dirty="0">
                <a:latin typeface="Calibri"/>
                <a:cs typeface="Calibri"/>
              </a:rPr>
              <a:t>görev</a:t>
            </a:r>
            <a:r>
              <a:rPr sz="1400" spc="-25" dirty="0">
                <a:latin typeface="Calibri"/>
                <a:cs typeface="Calibri"/>
              </a:rPr>
              <a:t> </a:t>
            </a:r>
            <a:r>
              <a:rPr sz="1400" spc="-10" dirty="0">
                <a:latin typeface="Calibri"/>
                <a:cs typeface="Calibri"/>
              </a:rPr>
              <a:t>alabilmektedir.</a:t>
            </a:r>
            <a:endParaRPr sz="1400" dirty="0">
              <a:latin typeface="Calibri"/>
              <a:cs typeface="Calibri"/>
            </a:endParaRPr>
          </a:p>
          <a:p>
            <a:pPr marL="299085" indent="-286385">
              <a:lnSpc>
                <a:spcPct val="100000"/>
              </a:lnSpc>
              <a:spcBef>
                <a:spcPts val="1680"/>
              </a:spcBef>
              <a:buFont typeface="Arial"/>
              <a:buChar char="•"/>
              <a:tabLst>
                <a:tab pos="299085" algn="l"/>
              </a:tabLst>
            </a:pPr>
            <a:r>
              <a:rPr sz="1400" b="1" dirty="0">
                <a:latin typeface="Calibri"/>
                <a:cs typeface="Calibri"/>
              </a:rPr>
              <a:t>Yurt</a:t>
            </a:r>
            <a:r>
              <a:rPr sz="1400" b="1" spc="-50" dirty="0">
                <a:latin typeface="Calibri"/>
                <a:cs typeface="Calibri"/>
              </a:rPr>
              <a:t> </a:t>
            </a:r>
            <a:r>
              <a:rPr sz="1400" b="1" dirty="0">
                <a:latin typeface="Calibri"/>
                <a:cs typeface="Calibri"/>
              </a:rPr>
              <a:t>dışında</a:t>
            </a:r>
            <a:r>
              <a:rPr sz="1400" b="1" spc="-45" dirty="0">
                <a:latin typeface="Calibri"/>
                <a:cs typeface="Calibri"/>
              </a:rPr>
              <a:t> </a:t>
            </a:r>
            <a:r>
              <a:rPr sz="1400" b="1" dirty="0">
                <a:latin typeface="Calibri"/>
                <a:cs typeface="Calibri"/>
              </a:rPr>
              <a:t>çalışabilir</a:t>
            </a:r>
            <a:r>
              <a:rPr sz="1400" b="1" spc="-30" dirty="0">
                <a:latin typeface="Calibri"/>
                <a:cs typeface="Calibri"/>
              </a:rPr>
              <a:t> </a:t>
            </a:r>
            <a:r>
              <a:rPr sz="1400" b="1" spc="-10" dirty="0">
                <a:latin typeface="Calibri"/>
                <a:cs typeface="Calibri"/>
              </a:rPr>
              <a:t>miyim?</a:t>
            </a:r>
            <a:endParaRPr sz="1400" dirty="0">
              <a:latin typeface="Calibri"/>
              <a:cs typeface="Calibri"/>
            </a:endParaRPr>
          </a:p>
          <a:p>
            <a:pPr marL="12700" marR="364490">
              <a:lnSpc>
                <a:spcPct val="100000"/>
              </a:lnSpc>
            </a:pPr>
            <a:r>
              <a:rPr sz="1400" dirty="0">
                <a:latin typeface="Calibri"/>
                <a:cs typeface="Calibri"/>
              </a:rPr>
              <a:t>Evet.</a:t>
            </a:r>
            <a:r>
              <a:rPr sz="1400" spc="-20" dirty="0">
                <a:latin typeface="Calibri"/>
                <a:cs typeface="Calibri"/>
              </a:rPr>
              <a:t> </a:t>
            </a:r>
            <a:r>
              <a:rPr sz="1400" dirty="0">
                <a:latin typeface="Calibri"/>
                <a:cs typeface="Calibri"/>
              </a:rPr>
              <a:t>Yazılım</a:t>
            </a:r>
            <a:r>
              <a:rPr sz="1400" spc="-45" dirty="0">
                <a:latin typeface="Calibri"/>
                <a:cs typeface="Calibri"/>
              </a:rPr>
              <a:t> </a:t>
            </a:r>
            <a:r>
              <a:rPr sz="1400" dirty="0">
                <a:latin typeface="Calibri"/>
                <a:cs typeface="Calibri"/>
              </a:rPr>
              <a:t>ve</a:t>
            </a:r>
            <a:r>
              <a:rPr sz="1400" spc="-35" dirty="0">
                <a:latin typeface="Calibri"/>
                <a:cs typeface="Calibri"/>
              </a:rPr>
              <a:t> </a:t>
            </a:r>
            <a:r>
              <a:rPr sz="1400" dirty="0">
                <a:latin typeface="Calibri"/>
                <a:cs typeface="Calibri"/>
              </a:rPr>
              <a:t>bilişim</a:t>
            </a:r>
            <a:r>
              <a:rPr sz="1400" spc="-30" dirty="0">
                <a:latin typeface="Calibri"/>
                <a:cs typeface="Calibri"/>
              </a:rPr>
              <a:t> </a:t>
            </a:r>
            <a:r>
              <a:rPr sz="1400" spc="-10" dirty="0">
                <a:latin typeface="Calibri"/>
                <a:cs typeface="Calibri"/>
              </a:rPr>
              <a:t>alanındaki</a:t>
            </a:r>
            <a:r>
              <a:rPr sz="1400" spc="-15" dirty="0">
                <a:latin typeface="Calibri"/>
                <a:cs typeface="Calibri"/>
              </a:rPr>
              <a:t> </a:t>
            </a:r>
            <a:r>
              <a:rPr sz="1400" dirty="0">
                <a:latin typeface="Calibri"/>
                <a:cs typeface="Calibri"/>
              </a:rPr>
              <a:t>bilgi</a:t>
            </a:r>
            <a:r>
              <a:rPr sz="1400" spc="-20" dirty="0">
                <a:latin typeface="Calibri"/>
                <a:cs typeface="Calibri"/>
              </a:rPr>
              <a:t> </a:t>
            </a:r>
            <a:r>
              <a:rPr sz="1400" dirty="0">
                <a:latin typeface="Calibri"/>
                <a:cs typeface="Calibri"/>
              </a:rPr>
              <a:t>ve</a:t>
            </a:r>
            <a:r>
              <a:rPr sz="1400" spc="-30" dirty="0">
                <a:latin typeface="Calibri"/>
                <a:cs typeface="Calibri"/>
              </a:rPr>
              <a:t> </a:t>
            </a:r>
            <a:r>
              <a:rPr sz="1400" dirty="0">
                <a:latin typeface="Calibri"/>
                <a:cs typeface="Calibri"/>
              </a:rPr>
              <a:t>beceriler</a:t>
            </a:r>
            <a:r>
              <a:rPr sz="1400" spc="-25" dirty="0">
                <a:latin typeface="Calibri"/>
                <a:cs typeface="Calibri"/>
              </a:rPr>
              <a:t> </a:t>
            </a:r>
            <a:r>
              <a:rPr sz="1400" spc="-10" dirty="0">
                <a:latin typeface="Calibri"/>
                <a:cs typeface="Calibri"/>
              </a:rPr>
              <a:t>uluslararası</a:t>
            </a:r>
            <a:r>
              <a:rPr sz="1400" spc="-20" dirty="0">
                <a:latin typeface="Calibri"/>
                <a:cs typeface="Calibri"/>
              </a:rPr>
              <a:t> </a:t>
            </a:r>
            <a:r>
              <a:rPr sz="1400" dirty="0">
                <a:latin typeface="Calibri"/>
                <a:cs typeface="Calibri"/>
              </a:rPr>
              <a:t>geçerliliğe</a:t>
            </a:r>
            <a:r>
              <a:rPr sz="1400" spc="-25" dirty="0">
                <a:latin typeface="Calibri"/>
                <a:cs typeface="Calibri"/>
              </a:rPr>
              <a:t> </a:t>
            </a:r>
            <a:r>
              <a:rPr sz="1400" spc="-10" dirty="0">
                <a:latin typeface="Calibri"/>
                <a:cs typeface="Calibri"/>
              </a:rPr>
              <a:t>sahiptir.</a:t>
            </a:r>
            <a:r>
              <a:rPr sz="1400" spc="-20" dirty="0">
                <a:latin typeface="Calibri"/>
                <a:cs typeface="Calibri"/>
              </a:rPr>
              <a:t> </a:t>
            </a:r>
            <a:r>
              <a:rPr sz="1400" dirty="0">
                <a:latin typeface="Calibri"/>
                <a:cs typeface="Calibri"/>
              </a:rPr>
              <a:t>Yabancı</a:t>
            </a:r>
            <a:r>
              <a:rPr sz="1400" spc="-25" dirty="0">
                <a:latin typeface="Calibri"/>
                <a:cs typeface="Calibri"/>
              </a:rPr>
              <a:t> </a:t>
            </a:r>
            <a:r>
              <a:rPr sz="1400" dirty="0">
                <a:latin typeface="Calibri"/>
                <a:cs typeface="Calibri"/>
              </a:rPr>
              <a:t>dil</a:t>
            </a:r>
            <a:r>
              <a:rPr sz="1400" spc="-20" dirty="0">
                <a:latin typeface="Calibri"/>
                <a:cs typeface="Calibri"/>
              </a:rPr>
              <a:t> </a:t>
            </a:r>
            <a:r>
              <a:rPr sz="1400" spc="-10" dirty="0">
                <a:latin typeface="Calibri"/>
                <a:cs typeface="Calibri"/>
              </a:rPr>
              <a:t>bilgisi, </a:t>
            </a:r>
            <a:r>
              <a:rPr sz="1400" dirty="0">
                <a:latin typeface="Calibri"/>
                <a:cs typeface="Calibri"/>
              </a:rPr>
              <a:t>teknik</a:t>
            </a:r>
            <a:r>
              <a:rPr sz="1400" spc="-20" dirty="0">
                <a:latin typeface="Calibri"/>
                <a:cs typeface="Calibri"/>
              </a:rPr>
              <a:t> </a:t>
            </a:r>
            <a:r>
              <a:rPr sz="1400" dirty="0">
                <a:latin typeface="Calibri"/>
                <a:cs typeface="Calibri"/>
              </a:rPr>
              <a:t>yetkinlikler</a:t>
            </a:r>
            <a:r>
              <a:rPr sz="1400" spc="-15" dirty="0">
                <a:latin typeface="Calibri"/>
                <a:cs typeface="Calibri"/>
              </a:rPr>
              <a:t> </a:t>
            </a:r>
            <a:r>
              <a:rPr sz="1400" dirty="0">
                <a:latin typeface="Calibri"/>
                <a:cs typeface="Calibri"/>
              </a:rPr>
              <a:t>ve</a:t>
            </a:r>
            <a:r>
              <a:rPr sz="1400" spc="-35" dirty="0">
                <a:latin typeface="Calibri"/>
                <a:cs typeface="Calibri"/>
              </a:rPr>
              <a:t> </a:t>
            </a:r>
            <a:r>
              <a:rPr sz="1400" dirty="0">
                <a:latin typeface="Calibri"/>
                <a:cs typeface="Calibri"/>
              </a:rPr>
              <a:t>mesleki</a:t>
            </a:r>
            <a:r>
              <a:rPr sz="1400" spc="-25" dirty="0">
                <a:latin typeface="Calibri"/>
                <a:cs typeface="Calibri"/>
              </a:rPr>
              <a:t> </a:t>
            </a:r>
            <a:r>
              <a:rPr sz="1400" dirty="0">
                <a:latin typeface="Calibri"/>
                <a:cs typeface="Calibri"/>
              </a:rPr>
              <a:t>deneyim,</a:t>
            </a:r>
            <a:r>
              <a:rPr sz="1400" spc="-20" dirty="0">
                <a:latin typeface="Calibri"/>
                <a:cs typeface="Calibri"/>
              </a:rPr>
              <a:t> </a:t>
            </a:r>
            <a:r>
              <a:rPr sz="1400" spc="-10" dirty="0">
                <a:latin typeface="Calibri"/>
                <a:cs typeface="Calibri"/>
              </a:rPr>
              <a:t>uluslararası</a:t>
            </a:r>
            <a:r>
              <a:rPr sz="1400" spc="-30" dirty="0">
                <a:latin typeface="Calibri"/>
                <a:cs typeface="Calibri"/>
              </a:rPr>
              <a:t> </a:t>
            </a:r>
            <a:r>
              <a:rPr sz="1400" dirty="0">
                <a:latin typeface="Calibri"/>
                <a:cs typeface="Calibri"/>
              </a:rPr>
              <a:t>kariyer</a:t>
            </a:r>
            <a:r>
              <a:rPr sz="1400" spc="-25" dirty="0">
                <a:latin typeface="Calibri"/>
                <a:cs typeface="Calibri"/>
              </a:rPr>
              <a:t> </a:t>
            </a:r>
            <a:r>
              <a:rPr sz="1400" spc="-10" dirty="0">
                <a:latin typeface="Calibri"/>
                <a:cs typeface="Calibri"/>
              </a:rPr>
              <a:t>fırsatlarını</a:t>
            </a:r>
            <a:r>
              <a:rPr sz="1400" spc="-35" dirty="0">
                <a:latin typeface="Calibri"/>
                <a:cs typeface="Calibri"/>
              </a:rPr>
              <a:t> </a:t>
            </a:r>
            <a:r>
              <a:rPr sz="1400" spc="-10" dirty="0">
                <a:latin typeface="Calibri"/>
                <a:cs typeface="Calibri"/>
              </a:rPr>
              <a:t>desteklemektedir.</a:t>
            </a:r>
            <a:endParaRPr sz="1400" dirty="0">
              <a:latin typeface="Calibri"/>
              <a:cs typeface="Calibri"/>
            </a:endParaRPr>
          </a:p>
          <a:p>
            <a:pPr marL="299085" indent="-286385">
              <a:lnSpc>
                <a:spcPct val="100000"/>
              </a:lnSpc>
              <a:spcBef>
                <a:spcPts val="1685"/>
              </a:spcBef>
              <a:buFont typeface="Arial"/>
              <a:buChar char="•"/>
              <a:tabLst>
                <a:tab pos="299085" algn="l"/>
              </a:tabLst>
            </a:pPr>
            <a:r>
              <a:rPr sz="1400" b="1" dirty="0">
                <a:latin typeface="Calibri"/>
                <a:cs typeface="Calibri"/>
              </a:rPr>
              <a:t>Staj</a:t>
            </a:r>
            <a:r>
              <a:rPr sz="1400" b="1" spc="-25" dirty="0">
                <a:latin typeface="Calibri"/>
                <a:cs typeface="Calibri"/>
              </a:rPr>
              <a:t> </a:t>
            </a:r>
            <a:r>
              <a:rPr sz="1400" b="1" dirty="0">
                <a:latin typeface="Calibri"/>
                <a:cs typeface="Calibri"/>
              </a:rPr>
              <a:t>ve</a:t>
            </a:r>
            <a:r>
              <a:rPr sz="1400" b="1" spc="-20" dirty="0">
                <a:latin typeface="Calibri"/>
                <a:cs typeface="Calibri"/>
              </a:rPr>
              <a:t> </a:t>
            </a:r>
            <a:r>
              <a:rPr sz="1400" b="1" dirty="0">
                <a:latin typeface="Calibri"/>
                <a:cs typeface="Calibri"/>
              </a:rPr>
              <a:t>proje</a:t>
            </a:r>
            <a:r>
              <a:rPr sz="1400" b="1" spc="-35" dirty="0">
                <a:latin typeface="Calibri"/>
                <a:cs typeface="Calibri"/>
              </a:rPr>
              <a:t> </a:t>
            </a:r>
            <a:r>
              <a:rPr sz="1400" b="1" dirty="0">
                <a:latin typeface="Calibri"/>
                <a:cs typeface="Calibri"/>
              </a:rPr>
              <a:t>imkânları</a:t>
            </a:r>
            <a:r>
              <a:rPr sz="1400" b="1" spc="-25" dirty="0">
                <a:latin typeface="Calibri"/>
                <a:cs typeface="Calibri"/>
              </a:rPr>
              <a:t> </a:t>
            </a:r>
            <a:r>
              <a:rPr sz="1400" b="1" spc="-10" dirty="0">
                <a:latin typeface="Calibri"/>
                <a:cs typeface="Calibri"/>
              </a:rPr>
              <a:t>nelerdir?</a:t>
            </a:r>
            <a:endParaRPr sz="1400" dirty="0">
              <a:latin typeface="Calibri"/>
              <a:cs typeface="Calibri"/>
            </a:endParaRPr>
          </a:p>
          <a:p>
            <a:pPr marL="12700" marR="364490"/>
            <a:r>
              <a:rPr lang="tr-TR" sz="1400" dirty="0">
                <a:latin typeface="Calibri"/>
                <a:cs typeface="Calibri"/>
              </a:rPr>
              <a:t>Program kapsamında öğrencilerimiz, </a:t>
            </a:r>
            <a:r>
              <a:rPr lang="tr-TR" sz="1400" b="1" dirty="0">
                <a:latin typeface="Calibri"/>
                <a:cs typeface="Calibri"/>
              </a:rPr>
              <a:t>dördüncü yarıyılda gerçekleştirilen 30 AKTS değerindeki İşletmelerde Mesleki Eğitim, </a:t>
            </a:r>
            <a:r>
              <a:rPr lang="tr-TR" sz="1400" dirty="0">
                <a:latin typeface="Calibri"/>
                <a:cs typeface="Calibri"/>
              </a:rPr>
              <a:t>laboratuvar uygulamaları ve dönem projeleri ile yazılım geliştirme süreçlerinde deneyim kazanarak mezuniyet öncesinde mesleki tecrübe edinmektedir.</a:t>
            </a:r>
          </a:p>
        </p:txBody>
      </p:sp>
      <p:pic>
        <p:nvPicPr>
          <p:cNvPr id="4" name="object 4" descr="logo.png"/>
          <p:cNvPicPr/>
          <p:nvPr/>
        </p:nvPicPr>
        <p:blipFill>
          <a:blip r:embed="rId2" cstate="print"/>
          <a:stretch>
            <a:fillRect/>
          </a:stretch>
        </p:blipFill>
        <p:spPr>
          <a:xfrm>
            <a:off x="7930854" y="80797"/>
            <a:ext cx="1034291" cy="1077442"/>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1050"/>
              </a:lnSpc>
            </a:pPr>
            <a:r>
              <a:rPr dirty="0"/>
              <a:t>B</a:t>
            </a:r>
            <a:r>
              <a:rPr spc="-35" dirty="0"/>
              <a:t> </a:t>
            </a:r>
            <a:r>
              <a:rPr dirty="0"/>
              <a:t>İ</a:t>
            </a:r>
            <a:r>
              <a:rPr spc="-25" dirty="0"/>
              <a:t> </a:t>
            </a:r>
            <a:r>
              <a:rPr dirty="0"/>
              <a:t>L</a:t>
            </a:r>
            <a:r>
              <a:rPr spc="-25" dirty="0"/>
              <a:t> </a:t>
            </a:r>
            <a:r>
              <a:rPr dirty="0"/>
              <a:t>G</a:t>
            </a:r>
            <a:r>
              <a:rPr spc="-35" dirty="0"/>
              <a:t> </a:t>
            </a:r>
            <a:r>
              <a:rPr dirty="0"/>
              <a:t>İ</a:t>
            </a:r>
            <a:r>
              <a:rPr spc="-25" dirty="0"/>
              <a:t> </a:t>
            </a:r>
            <a:r>
              <a:rPr dirty="0"/>
              <a:t>S</a:t>
            </a:r>
            <a:r>
              <a:rPr spc="-30" dirty="0"/>
              <a:t> </a:t>
            </a:r>
            <a:r>
              <a:rPr dirty="0"/>
              <a:t>A</a:t>
            </a:r>
            <a:r>
              <a:rPr spc="-30" dirty="0"/>
              <a:t> </a:t>
            </a:r>
            <a:r>
              <a:rPr dirty="0"/>
              <a:t>Y</a:t>
            </a:r>
            <a:r>
              <a:rPr spc="-30" dirty="0"/>
              <a:t> </a:t>
            </a:r>
            <a:r>
              <a:rPr dirty="0"/>
              <a:t>A</a:t>
            </a:r>
            <a:r>
              <a:rPr spc="-25" dirty="0"/>
              <a:t> </a:t>
            </a:r>
            <a:r>
              <a:rPr dirty="0"/>
              <a:t>R</a:t>
            </a:r>
            <a:r>
              <a:rPr spc="37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dirty="0"/>
              <a:t>C</a:t>
            </a:r>
            <a:r>
              <a:rPr spc="-30" dirty="0"/>
              <a:t> </a:t>
            </a:r>
            <a:r>
              <a:rPr dirty="0"/>
              <a:t>I</a:t>
            </a:r>
            <a:r>
              <a:rPr spc="-25" dirty="0"/>
              <a:t> </a:t>
            </a:r>
            <a:r>
              <a:rPr dirty="0"/>
              <a:t>L</a:t>
            </a:r>
            <a:r>
              <a:rPr spc="-30" dirty="0"/>
              <a:t> </a:t>
            </a:r>
            <a:r>
              <a:rPr dirty="0"/>
              <a:t>I</a:t>
            </a:r>
            <a:r>
              <a:rPr spc="-35" dirty="0"/>
              <a:t> </a:t>
            </a:r>
            <a:r>
              <a:rPr dirty="0"/>
              <a:t>Ğ</a:t>
            </a:r>
            <a:r>
              <a:rPr spc="-30" dirty="0"/>
              <a:t> </a:t>
            </a:r>
            <a:r>
              <a:rPr dirty="0"/>
              <a:t>I</a:t>
            </a:r>
            <a:r>
              <a:rPr spc="350" dirty="0"/>
              <a:t> </a:t>
            </a:r>
            <a:r>
              <a:rPr dirty="0"/>
              <a:t>P</a:t>
            </a:r>
            <a:r>
              <a:rPr spc="-30" dirty="0"/>
              <a:t> </a:t>
            </a:r>
            <a:r>
              <a:rPr dirty="0"/>
              <a:t>R</a:t>
            </a:r>
            <a:r>
              <a:rPr spc="-30" dirty="0"/>
              <a:t> </a:t>
            </a:r>
            <a:r>
              <a:rPr dirty="0"/>
              <a:t>O</a:t>
            </a:r>
            <a:r>
              <a:rPr spc="-25" dirty="0"/>
              <a:t> </a:t>
            </a:r>
            <a:r>
              <a:rPr dirty="0"/>
              <a:t>G</a:t>
            </a:r>
            <a:r>
              <a:rPr spc="-35" dirty="0"/>
              <a:t> </a:t>
            </a:r>
            <a:r>
              <a:rPr dirty="0"/>
              <a:t>R</a:t>
            </a:r>
            <a:r>
              <a:rPr spc="-30" dirty="0"/>
              <a:t> </a:t>
            </a:r>
            <a:r>
              <a:rPr dirty="0"/>
              <a:t>A</a:t>
            </a:r>
            <a:r>
              <a:rPr spc="-25" dirty="0"/>
              <a:t> </a:t>
            </a:r>
            <a:r>
              <a:rPr dirty="0"/>
              <a:t>M</a:t>
            </a:r>
            <a:r>
              <a:rPr spc="-30" dirty="0"/>
              <a:t> </a:t>
            </a:r>
            <a:r>
              <a:rPr spc="-50" dirty="0"/>
              <a: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377440" cy="2194560"/>
          </a:xfrm>
          <a:custGeom>
            <a:avLst/>
            <a:gdLst/>
            <a:ahLst/>
            <a:cxnLst/>
            <a:rect l="l" t="t" r="r" b="b"/>
            <a:pathLst>
              <a:path w="2377440" h="2194560">
                <a:moveTo>
                  <a:pt x="2357903" y="0"/>
                </a:moveTo>
                <a:lnTo>
                  <a:pt x="0" y="0"/>
                </a:lnTo>
                <a:lnTo>
                  <a:pt x="0" y="2139710"/>
                </a:lnTo>
                <a:lnTo>
                  <a:pt x="81582" y="2157841"/>
                </a:lnTo>
                <a:lnTo>
                  <a:pt x="127325" y="2166335"/>
                </a:lnTo>
                <a:lnTo>
                  <a:pt x="173442" y="2173740"/>
                </a:lnTo>
                <a:lnTo>
                  <a:pt x="219917" y="2180045"/>
                </a:lnTo>
                <a:lnTo>
                  <a:pt x="266738" y="2185233"/>
                </a:lnTo>
                <a:lnTo>
                  <a:pt x="313890" y="2189293"/>
                </a:lnTo>
                <a:lnTo>
                  <a:pt x="361361" y="2192210"/>
                </a:lnTo>
                <a:lnTo>
                  <a:pt x="409135" y="2193970"/>
                </a:lnTo>
                <a:lnTo>
                  <a:pt x="457200" y="2194560"/>
                </a:lnTo>
                <a:lnTo>
                  <a:pt x="505267" y="2193970"/>
                </a:lnTo>
                <a:lnTo>
                  <a:pt x="553044" y="2192210"/>
                </a:lnTo>
                <a:lnTo>
                  <a:pt x="600516" y="2189293"/>
                </a:lnTo>
                <a:lnTo>
                  <a:pt x="647671" y="2185233"/>
                </a:lnTo>
                <a:lnTo>
                  <a:pt x="694494" y="2180045"/>
                </a:lnTo>
                <a:lnTo>
                  <a:pt x="740972" y="2173740"/>
                </a:lnTo>
                <a:lnTo>
                  <a:pt x="787090" y="2166335"/>
                </a:lnTo>
                <a:lnTo>
                  <a:pt x="832835" y="2157841"/>
                </a:lnTo>
                <a:lnTo>
                  <a:pt x="878194" y="2148273"/>
                </a:lnTo>
                <a:lnTo>
                  <a:pt x="923152" y="2137645"/>
                </a:lnTo>
                <a:lnTo>
                  <a:pt x="967695" y="2125971"/>
                </a:lnTo>
                <a:lnTo>
                  <a:pt x="1011811" y="2113263"/>
                </a:lnTo>
                <a:lnTo>
                  <a:pt x="1055485" y="2099536"/>
                </a:lnTo>
                <a:lnTo>
                  <a:pt x="1098704" y="2084804"/>
                </a:lnTo>
                <a:lnTo>
                  <a:pt x="1141454" y="2069081"/>
                </a:lnTo>
                <a:lnTo>
                  <a:pt x="1183720" y="2052379"/>
                </a:lnTo>
                <a:lnTo>
                  <a:pt x="1225490" y="2034713"/>
                </a:lnTo>
                <a:lnTo>
                  <a:pt x="1266749" y="2016097"/>
                </a:lnTo>
                <a:lnTo>
                  <a:pt x="1307484" y="1996544"/>
                </a:lnTo>
                <a:lnTo>
                  <a:pt x="1347682" y="1976068"/>
                </a:lnTo>
                <a:lnTo>
                  <a:pt x="1387327" y="1954684"/>
                </a:lnTo>
                <a:lnTo>
                  <a:pt x="1426407" y="1932403"/>
                </a:lnTo>
                <a:lnTo>
                  <a:pt x="1464908" y="1909241"/>
                </a:lnTo>
                <a:lnTo>
                  <a:pt x="1502816" y="1885212"/>
                </a:lnTo>
                <a:lnTo>
                  <a:pt x="1540117" y="1860328"/>
                </a:lnTo>
                <a:lnTo>
                  <a:pt x="1576798" y="1834603"/>
                </a:lnTo>
                <a:lnTo>
                  <a:pt x="1612844" y="1808052"/>
                </a:lnTo>
                <a:lnTo>
                  <a:pt x="1648243" y="1780688"/>
                </a:lnTo>
                <a:lnTo>
                  <a:pt x="1682980" y="1752525"/>
                </a:lnTo>
                <a:lnTo>
                  <a:pt x="1717041" y="1723577"/>
                </a:lnTo>
                <a:lnTo>
                  <a:pt x="1750414" y="1693856"/>
                </a:lnTo>
                <a:lnTo>
                  <a:pt x="1783083" y="1663378"/>
                </a:lnTo>
                <a:lnTo>
                  <a:pt x="1815036" y="1632156"/>
                </a:lnTo>
                <a:lnTo>
                  <a:pt x="1846258" y="1600203"/>
                </a:lnTo>
                <a:lnTo>
                  <a:pt x="1876736" y="1567534"/>
                </a:lnTo>
                <a:lnTo>
                  <a:pt x="1906457" y="1534161"/>
                </a:lnTo>
                <a:lnTo>
                  <a:pt x="1935405" y="1500100"/>
                </a:lnTo>
                <a:lnTo>
                  <a:pt x="1963568" y="1465363"/>
                </a:lnTo>
                <a:lnTo>
                  <a:pt x="1990932" y="1429964"/>
                </a:lnTo>
                <a:lnTo>
                  <a:pt x="2017483" y="1393918"/>
                </a:lnTo>
                <a:lnTo>
                  <a:pt x="2043208" y="1357237"/>
                </a:lnTo>
                <a:lnTo>
                  <a:pt x="2068092" y="1319936"/>
                </a:lnTo>
                <a:lnTo>
                  <a:pt x="2092121" y="1282028"/>
                </a:lnTo>
                <a:lnTo>
                  <a:pt x="2115283" y="1243527"/>
                </a:lnTo>
                <a:lnTo>
                  <a:pt x="2137564" y="1204447"/>
                </a:lnTo>
                <a:lnTo>
                  <a:pt x="2158948" y="1164802"/>
                </a:lnTo>
                <a:lnTo>
                  <a:pt x="2179424" y="1124604"/>
                </a:lnTo>
                <a:lnTo>
                  <a:pt x="2198977" y="1083869"/>
                </a:lnTo>
                <a:lnTo>
                  <a:pt x="2217593" y="1042610"/>
                </a:lnTo>
                <a:lnTo>
                  <a:pt x="2235259" y="1000840"/>
                </a:lnTo>
                <a:lnTo>
                  <a:pt x="2251961" y="958574"/>
                </a:lnTo>
                <a:lnTo>
                  <a:pt x="2267684" y="915824"/>
                </a:lnTo>
                <a:lnTo>
                  <a:pt x="2282416" y="872605"/>
                </a:lnTo>
                <a:lnTo>
                  <a:pt x="2296143" y="828931"/>
                </a:lnTo>
                <a:lnTo>
                  <a:pt x="2308851" y="784815"/>
                </a:lnTo>
                <a:lnTo>
                  <a:pt x="2320525" y="740272"/>
                </a:lnTo>
                <a:lnTo>
                  <a:pt x="2331153" y="695314"/>
                </a:lnTo>
                <a:lnTo>
                  <a:pt x="2340721" y="649955"/>
                </a:lnTo>
                <a:lnTo>
                  <a:pt x="2349215" y="604210"/>
                </a:lnTo>
                <a:lnTo>
                  <a:pt x="2356620" y="558092"/>
                </a:lnTo>
                <a:lnTo>
                  <a:pt x="2362925" y="511614"/>
                </a:lnTo>
                <a:lnTo>
                  <a:pt x="2368113" y="464791"/>
                </a:lnTo>
                <a:lnTo>
                  <a:pt x="2372173" y="417636"/>
                </a:lnTo>
                <a:lnTo>
                  <a:pt x="2375090" y="370164"/>
                </a:lnTo>
                <a:lnTo>
                  <a:pt x="2376850" y="322387"/>
                </a:lnTo>
                <a:lnTo>
                  <a:pt x="2377440" y="274320"/>
                </a:lnTo>
                <a:lnTo>
                  <a:pt x="2376850" y="226252"/>
                </a:lnTo>
                <a:lnTo>
                  <a:pt x="2375090" y="178475"/>
                </a:lnTo>
                <a:lnTo>
                  <a:pt x="2372173" y="131003"/>
                </a:lnTo>
                <a:lnTo>
                  <a:pt x="2368113" y="83848"/>
                </a:lnTo>
                <a:lnTo>
                  <a:pt x="2362925" y="37025"/>
                </a:lnTo>
                <a:lnTo>
                  <a:pt x="2357903" y="0"/>
                </a:lnTo>
                <a:close/>
              </a:path>
            </a:pathLst>
          </a:custGeom>
          <a:solidFill>
            <a:srgbClr val="E9ECF7"/>
          </a:solidFill>
        </p:spPr>
        <p:txBody>
          <a:bodyPr wrap="square" lIns="0" tIns="0" rIns="0" bIns="0" rtlCol="0"/>
          <a:lstStyle/>
          <a:p>
            <a:endParaRPr/>
          </a:p>
        </p:txBody>
      </p:sp>
      <p:sp>
        <p:nvSpPr>
          <p:cNvPr id="4" name="object 4" descr="$PPTXTitle"/>
          <p:cNvSpPr txBox="1">
            <a:spLocks noGrp="1"/>
          </p:cNvSpPr>
          <p:nvPr>
            <p:ph type="title"/>
          </p:nvPr>
        </p:nvSpPr>
        <p:spPr>
          <a:xfrm>
            <a:off x="3710178" y="1869770"/>
            <a:ext cx="1724660" cy="514350"/>
          </a:xfrm>
          <a:prstGeom prst="rect">
            <a:avLst/>
          </a:prstGeom>
        </p:spPr>
        <p:txBody>
          <a:bodyPr vert="horz" wrap="square" lIns="0" tIns="13335" rIns="0" bIns="0" rtlCol="0">
            <a:spAutoFit/>
          </a:bodyPr>
          <a:lstStyle/>
          <a:p>
            <a:pPr marL="12700">
              <a:lnSpc>
                <a:spcPct val="100000"/>
              </a:lnSpc>
              <a:spcBef>
                <a:spcPts val="105"/>
              </a:spcBef>
            </a:pPr>
            <a:r>
              <a:rPr sz="3200" spc="-10" dirty="0"/>
              <a:t>İLETİŞİM</a:t>
            </a:r>
            <a:endParaRPr sz="3200"/>
          </a:p>
        </p:txBody>
      </p:sp>
      <p:pic>
        <p:nvPicPr>
          <p:cNvPr id="6" name="object 6" descr="logo.png"/>
          <p:cNvPicPr/>
          <p:nvPr/>
        </p:nvPicPr>
        <p:blipFill>
          <a:blip r:embed="rId2" cstate="print"/>
          <a:stretch>
            <a:fillRect/>
          </a:stretch>
        </p:blipFill>
        <p:spPr>
          <a:xfrm>
            <a:off x="3339084" y="0"/>
            <a:ext cx="2251710" cy="2015489"/>
          </a:xfrm>
          <a:prstGeom prst="rect">
            <a:avLst/>
          </a:prstGeom>
        </p:spPr>
      </p:pic>
      <p:sp>
        <p:nvSpPr>
          <p:cNvPr id="3" name="object 3"/>
          <p:cNvSpPr/>
          <p:nvPr/>
        </p:nvSpPr>
        <p:spPr>
          <a:xfrm>
            <a:off x="6949440" y="3108960"/>
            <a:ext cx="2194560" cy="2034539"/>
          </a:xfrm>
          <a:custGeom>
            <a:avLst/>
            <a:gdLst/>
            <a:ahLst/>
            <a:cxnLst/>
            <a:rect l="l" t="t" r="r" b="b"/>
            <a:pathLst>
              <a:path w="2194559" h="2034539">
                <a:moveTo>
                  <a:pt x="1645919" y="0"/>
                </a:moveTo>
                <a:lnTo>
                  <a:pt x="1597387" y="701"/>
                </a:lnTo>
                <a:lnTo>
                  <a:pt x="1549204" y="2793"/>
                </a:lnTo>
                <a:lnTo>
                  <a:pt x="1501389" y="6257"/>
                </a:lnTo>
                <a:lnTo>
                  <a:pt x="1453961" y="11072"/>
                </a:lnTo>
                <a:lnTo>
                  <a:pt x="1406940" y="17220"/>
                </a:lnTo>
                <a:lnTo>
                  <a:pt x="1360345" y="24681"/>
                </a:lnTo>
                <a:lnTo>
                  <a:pt x="1314195" y="33437"/>
                </a:lnTo>
                <a:lnTo>
                  <a:pt x="1268510" y="43467"/>
                </a:lnTo>
                <a:lnTo>
                  <a:pt x="1223308" y="54752"/>
                </a:lnTo>
                <a:lnTo>
                  <a:pt x="1178609" y="67274"/>
                </a:lnTo>
                <a:lnTo>
                  <a:pt x="1134433" y="81013"/>
                </a:lnTo>
                <a:lnTo>
                  <a:pt x="1090799" y="95949"/>
                </a:lnTo>
                <a:lnTo>
                  <a:pt x="1047725" y="112064"/>
                </a:lnTo>
                <a:lnTo>
                  <a:pt x="1005232" y="129337"/>
                </a:lnTo>
                <a:lnTo>
                  <a:pt x="963339" y="147750"/>
                </a:lnTo>
                <a:lnTo>
                  <a:pt x="922064" y="167284"/>
                </a:lnTo>
                <a:lnTo>
                  <a:pt x="881427" y="187919"/>
                </a:lnTo>
                <a:lnTo>
                  <a:pt x="841448" y="209636"/>
                </a:lnTo>
                <a:lnTo>
                  <a:pt x="802146" y="232415"/>
                </a:lnTo>
                <a:lnTo>
                  <a:pt x="763539" y="256237"/>
                </a:lnTo>
                <a:lnTo>
                  <a:pt x="725648" y="281084"/>
                </a:lnTo>
                <a:lnTo>
                  <a:pt x="688492" y="306935"/>
                </a:lnTo>
                <a:lnTo>
                  <a:pt x="652089" y="333771"/>
                </a:lnTo>
                <a:lnTo>
                  <a:pt x="616460" y="361574"/>
                </a:lnTo>
                <a:lnTo>
                  <a:pt x="581623" y="390323"/>
                </a:lnTo>
                <a:lnTo>
                  <a:pt x="547598" y="420000"/>
                </a:lnTo>
                <a:lnTo>
                  <a:pt x="514404" y="450586"/>
                </a:lnTo>
                <a:lnTo>
                  <a:pt x="482060" y="482060"/>
                </a:lnTo>
                <a:lnTo>
                  <a:pt x="450586" y="514404"/>
                </a:lnTo>
                <a:lnTo>
                  <a:pt x="420000" y="547598"/>
                </a:lnTo>
                <a:lnTo>
                  <a:pt x="390323" y="581623"/>
                </a:lnTo>
                <a:lnTo>
                  <a:pt x="361574" y="616460"/>
                </a:lnTo>
                <a:lnTo>
                  <a:pt x="333771" y="652089"/>
                </a:lnTo>
                <a:lnTo>
                  <a:pt x="306935" y="688492"/>
                </a:lnTo>
                <a:lnTo>
                  <a:pt x="281084" y="725648"/>
                </a:lnTo>
                <a:lnTo>
                  <a:pt x="256237" y="763539"/>
                </a:lnTo>
                <a:lnTo>
                  <a:pt x="232415" y="802146"/>
                </a:lnTo>
                <a:lnTo>
                  <a:pt x="209636" y="841448"/>
                </a:lnTo>
                <a:lnTo>
                  <a:pt x="187919" y="881427"/>
                </a:lnTo>
                <a:lnTo>
                  <a:pt x="167284" y="922064"/>
                </a:lnTo>
                <a:lnTo>
                  <a:pt x="147750" y="963339"/>
                </a:lnTo>
                <a:lnTo>
                  <a:pt x="129337" y="1005232"/>
                </a:lnTo>
                <a:lnTo>
                  <a:pt x="112064" y="1047725"/>
                </a:lnTo>
                <a:lnTo>
                  <a:pt x="95949" y="1090799"/>
                </a:lnTo>
                <a:lnTo>
                  <a:pt x="81013" y="1134433"/>
                </a:lnTo>
                <a:lnTo>
                  <a:pt x="67274" y="1178609"/>
                </a:lnTo>
                <a:lnTo>
                  <a:pt x="54752" y="1223308"/>
                </a:lnTo>
                <a:lnTo>
                  <a:pt x="43467" y="1268510"/>
                </a:lnTo>
                <a:lnTo>
                  <a:pt x="33437" y="1314195"/>
                </a:lnTo>
                <a:lnTo>
                  <a:pt x="24681" y="1360345"/>
                </a:lnTo>
                <a:lnTo>
                  <a:pt x="17220" y="1406940"/>
                </a:lnTo>
                <a:lnTo>
                  <a:pt x="11072" y="1453961"/>
                </a:lnTo>
                <a:lnTo>
                  <a:pt x="6257" y="1501389"/>
                </a:lnTo>
                <a:lnTo>
                  <a:pt x="2793" y="1549204"/>
                </a:lnTo>
                <a:lnTo>
                  <a:pt x="701" y="1597387"/>
                </a:lnTo>
                <a:lnTo>
                  <a:pt x="0" y="1645920"/>
                </a:lnTo>
                <a:lnTo>
                  <a:pt x="701" y="1694449"/>
                </a:lnTo>
                <a:lnTo>
                  <a:pt x="2793" y="1742630"/>
                </a:lnTo>
                <a:lnTo>
                  <a:pt x="6257" y="1790443"/>
                </a:lnTo>
                <a:lnTo>
                  <a:pt x="11072" y="1837868"/>
                </a:lnTo>
                <a:lnTo>
                  <a:pt x="17220" y="1884888"/>
                </a:lnTo>
                <a:lnTo>
                  <a:pt x="24681" y="1931481"/>
                </a:lnTo>
                <a:lnTo>
                  <a:pt x="33437" y="1977629"/>
                </a:lnTo>
                <a:lnTo>
                  <a:pt x="43467" y="2023313"/>
                </a:lnTo>
                <a:lnTo>
                  <a:pt x="46270" y="2034539"/>
                </a:lnTo>
                <a:lnTo>
                  <a:pt x="2194559" y="2034539"/>
                </a:lnTo>
                <a:lnTo>
                  <a:pt x="2194559" y="93731"/>
                </a:lnTo>
                <a:lnTo>
                  <a:pt x="2157406" y="81013"/>
                </a:lnTo>
                <a:lnTo>
                  <a:pt x="2113230" y="67274"/>
                </a:lnTo>
                <a:lnTo>
                  <a:pt x="2068531" y="54752"/>
                </a:lnTo>
                <a:lnTo>
                  <a:pt x="2023329" y="43467"/>
                </a:lnTo>
                <a:lnTo>
                  <a:pt x="1977644" y="33437"/>
                </a:lnTo>
                <a:lnTo>
                  <a:pt x="1931494" y="24681"/>
                </a:lnTo>
                <a:lnTo>
                  <a:pt x="1884899" y="17220"/>
                </a:lnTo>
                <a:lnTo>
                  <a:pt x="1837878" y="11072"/>
                </a:lnTo>
                <a:lnTo>
                  <a:pt x="1790450" y="6257"/>
                </a:lnTo>
                <a:lnTo>
                  <a:pt x="1742635" y="2793"/>
                </a:lnTo>
                <a:lnTo>
                  <a:pt x="1694452" y="701"/>
                </a:lnTo>
                <a:lnTo>
                  <a:pt x="1645919" y="0"/>
                </a:lnTo>
                <a:close/>
              </a:path>
            </a:pathLst>
          </a:custGeom>
          <a:solidFill>
            <a:srgbClr val="E9ECF7"/>
          </a:solidFill>
        </p:spPr>
        <p:txBody>
          <a:bodyPr wrap="square" lIns="0" tIns="0" rIns="0" bIns="0" rtlCol="0"/>
          <a:lstStyle/>
          <a:p>
            <a:endParaRPr/>
          </a:p>
        </p:txBody>
      </p:sp>
      <p:sp>
        <p:nvSpPr>
          <p:cNvPr id="5" name="object 5"/>
          <p:cNvSpPr txBox="1"/>
          <p:nvPr/>
        </p:nvSpPr>
        <p:spPr>
          <a:xfrm>
            <a:off x="1472564" y="2752725"/>
            <a:ext cx="6198235" cy="1731243"/>
          </a:xfrm>
          <a:prstGeom prst="rect">
            <a:avLst/>
          </a:prstGeom>
        </p:spPr>
        <p:txBody>
          <a:bodyPr vert="horz" wrap="square" lIns="0" tIns="12700" rIns="0" bIns="0" rtlCol="0">
            <a:spAutoFit/>
          </a:bodyPr>
          <a:lstStyle/>
          <a:p>
            <a:pPr marL="1270" algn="ctr">
              <a:lnSpc>
                <a:spcPct val="100000"/>
              </a:lnSpc>
              <a:spcBef>
                <a:spcPts val="100"/>
              </a:spcBef>
            </a:pPr>
            <a:r>
              <a:rPr sz="1500" dirty="0">
                <a:solidFill>
                  <a:srgbClr val="33415C"/>
                </a:solidFill>
                <a:latin typeface="Calibri"/>
                <a:cs typeface="Calibri"/>
              </a:rPr>
              <a:t>Maltepe</a:t>
            </a:r>
            <a:r>
              <a:rPr sz="1500" spc="-30" dirty="0">
                <a:solidFill>
                  <a:srgbClr val="33415C"/>
                </a:solidFill>
                <a:latin typeface="Calibri"/>
                <a:cs typeface="Calibri"/>
              </a:rPr>
              <a:t> </a:t>
            </a:r>
            <a:r>
              <a:rPr sz="1500" dirty="0">
                <a:solidFill>
                  <a:srgbClr val="33415C"/>
                </a:solidFill>
                <a:latin typeface="Calibri"/>
                <a:cs typeface="Calibri"/>
              </a:rPr>
              <a:t>Mahallesi</a:t>
            </a:r>
            <a:r>
              <a:rPr sz="1500" spc="-20" dirty="0">
                <a:solidFill>
                  <a:srgbClr val="33415C"/>
                </a:solidFill>
                <a:latin typeface="Calibri"/>
                <a:cs typeface="Calibri"/>
              </a:rPr>
              <a:t> </a:t>
            </a:r>
            <a:r>
              <a:rPr sz="1500" dirty="0">
                <a:solidFill>
                  <a:srgbClr val="33415C"/>
                </a:solidFill>
                <a:latin typeface="Calibri"/>
                <a:cs typeface="Calibri"/>
              </a:rPr>
              <a:t>Şehit</a:t>
            </a:r>
            <a:r>
              <a:rPr sz="1500" spc="-20" dirty="0">
                <a:solidFill>
                  <a:srgbClr val="33415C"/>
                </a:solidFill>
                <a:latin typeface="Calibri"/>
                <a:cs typeface="Calibri"/>
              </a:rPr>
              <a:t> </a:t>
            </a:r>
            <a:r>
              <a:rPr sz="1500" dirty="0">
                <a:solidFill>
                  <a:srgbClr val="33415C"/>
                </a:solidFill>
                <a:latin typeface="Calibri"/>
                <a:cs typeface="Calibri"/>
              </a:rPr>
              <a:t>Gönenç</a:t>
            </a:r>
            <a:r>
              <a:rPr sz="1500" spc="-20" dirty="0">
                <a:solidFill>
                  <a:srgbClr val="33415C"/>
                </a:solidFill>
                <a:latin typeface="Calibri"/>
                <a:cs typeface="Calibri"/>
              </a:rPr>
              <a:t> </a:t>
            </a:r>
            <a:r>
              <a:rPr sz="1500" dirty="0">
                <a:solidFill>
                  <a:srgbClr val="33415C"/>
                </a:solidFill>
                <a:latin typeface="Calibri"/>
                <a:cs typeface="Calibri"/>
              </a:rPr>
              <a:t>Caddesi</a:t>
            </a:r>
            <a:r>
              <a:rPr sz="1500" spc="-30" dirty="0">
                <a:solidFill>
                  <a:srgbClr val="33415C"/>
                </a:solidFill>
                <a:latin typeface="Calibri"/>
                <a:cs typeface="Calibri"/>
              </a:rPr>
              <a:t> </a:t>
            </a:r>
            <a:r>
              <a:rPr sz="1500" dirty="0">
                <a:solidFill>
                  <a:srgbClr val="33415C"/>
                </a:solidFill>
                <a:latin typeface="Calibri"/>
                <a:cs typeface="Calibri"/>
              </a:rPr>
              <a:t>No:</a:t>
            </a:r>
            <a:r>
              <a:rPr sz="1500" spc="-25" dirty="0">
                <a:solidFill>
                  <a:srgbClr val="33415C"/>
                </a:solidFill>
                <a:latin typeface="Calibri"/>
                <a:cs typeface="Calibri"/>
              </a:rPr>
              <a:t> </a:t>
            </a:r>
            <a:r>
              <a:rPr sz="1500" dirty="0">
                <a:solidFill>
                  <a:srgbClr val="33415C"/>
                </a:solidFill>
                <a:latin typeface="Calibri"/>
                <a:cs typeface="Calibri"/>
              </a:rPr>
              <a:t>5,</a:t>
            </a:r>
            <a:r>
              <a:rPr sz="1500" spc="-35" dirty="0">
                <a:solidFill>
                  <a:srgbClr val="33415C"/>
                </a:solidFill>
                <a:latin typeface="Calibri"/>
                <a:cs typeface="Calibri"/>
              </a:rPr>
              <a:t> </a:t>
            </a:r>
            <a:r>
              <a:rPr sz="1500" dirty="0">
                <a:solidFill>
                  <a:srgbClr val="33415C"/>
                </a:solidFill>
                <a:latin typeface="Calibri"/>
                <a:cs typeface="Calibri"/>
              </a:rPr>
              <a:t>Çankaya</a:t>
            </a:r>
            <a:r>
              <a:rPr sz="1500" spc="-40" dirty="0">
                <a:solidFill>
                  <a:srgbClr val="33415C"/>
                </a:solidFill>
                <a:latin typeface="Calibri"/>
                <a:cs typeface="Calibri"/>
              </a:rPr>
              <a:t> </a:t>
            </a:r>
            <a:r>
              <a:rPr sz="1500" dirty="0">
                <a:solidFill>
                  <a:srgbClr val="33415C"/>
                </a:solidFill>
                <a:latin typeface="Calibri"/>
                <a:cs typeface="Calibri"/>
              </a:rPr>
              <a:t>/</a:t>
            </a:r>
            <a:r>
              <a:rPr sz="1500" spc="-30" dirty="0">
                <a:solidFill>
                  <a:srgbClr val="33415C"/>
                </a:solidFill>
                <a:latin typeface="Calibri"/>
                <a:cs typeface="Calibri"/>
              </a:rPr>
              <a:t> </a:t>
            </a:r>
            <a:r>
              <a:rPr sz="1500" spc="-10" dirty="0">
                <a:solidFill>
                  <a:srgbClr val="33415C"/>
                </a:solidFill>
                <a:latin typeface="Calibri"/>
                <a:cs typeface="Calibri"/>
              </a:rPr>
              <a:t>Ankara</a:t>
            </a:r>
            <a:endParaRPr sz="1500" dirty="0">
              <a:latin typeface="Calibri"/>
              <a:cs typeface="Calibri"/>
            </a:endParaRPr>
          </a:p>
          <a:p>
            <a:pPr marL="635" algn="ctr">
              <a:lnSpc>
                <a:spcPct val="100000"/>
              </a:lnSpc>
              <a:spcBef>
                <a:spcPts val="1080"/>
              </a:spcBef>
            </a:pPr>
            <a:r>
              <a:rPr sz="1500" dirty="0">
                <a:solidFill>
                  <a:srgbClr val="33415C"/>
                </a:solidFill>
                <a:latin typeface="Calibri"/>
                <a:cs typeface="Calibri"/>
              </a:rPr>
              <a:t>444</a:t>
            </a:r>
            <a:r>
              <a:rPr sz="1500" spc="-25" dirty="0">
                <a:solidFill>
                  <a:srgbClr val="33415C"/>
                </a:solidFill>
                <a:latin typeface="Calibri"/>
                <a:cs typeface="Calibri"/>
              </a:rPr>
              <a:t> </a:t>
            </a:r>
            <a:r>
              <a:rPr sz="1500" dirty="0">
                <a:solidFill>
                  <a:srgbClr val="33415C"/>
                </a:solidFill>
                <a:latin typeface="Calibri"/>
                <a:cs typeface="Calibri"/>
              </a:rPr>
              <a:t>22</a:t>
            </a:r>
            <a:r>
              <a:rPr sz="1500" spc="-35" dirty="0">
                <a:solidFill>
                  <a:srgbClr val="33415C"/>
                </a:solidFill>
                <a:latin typeface="Calibri"/>
                <a:cs typeface="Calibri"/>
              </a:rPr>
              <a:t> </a:t>
            </a:r>
            <a:r>
              <a:rPr sz="1500" spc="-25" dirty="0">
                <a:solidFill>
                  <a:srgbClr val="33415C"/>
                </a:solidFill>
                <a:latin typeface="Calibri"/>
                <a:cs typeface="Calibri"/>
              </a:rPr>
              <a:t>28</a:t>
            </a:r>
            <a:endParaRPr sz="1500" dirty="0">
              <a:latin typeface="Calibri"/>
              <a:cs typeface="Calibri"/>
            </a:endParaRPr>
          </a:p>
          <a:p>
            <a:pPr algn="ctr">
              <a:lnSpc>
                <a:spcPct val="100000"/>
              </a:lnSpc>
              <a:spcBef>
                <a:spcPts val="1070"/>
              </a:spcBef>
            </a:pPr>
            <a:r>
              <a:rPr sz="1500" spc="-10" dirty="0">
                <a:solidFill>
                  <a:srgbClr val="33415C"/>
                </a:solidFill>
                <a:latin typeface="Calibri"/>
                <a:cs typeface="Calibri"/>
                <a:hlinkClick r:id="rId3"/>
              </a:rPr>
              <a:t>info@ankarabilim.edu.tr</a:t>
            </a:r>
            <a:endParaRPr lang="tr-TR" sz="1500" spc="-10" dirty="0">
              <a:solidFill>
                <a:srgbClr val="33415C"/>
              </a:solidFill>
              <a:latin typeface="Calibri"/>
              <a:cs typeface="Calibri"/>
            </a:endParaRPr>
          </a:p>
          <a:p>
            <a:pPr algn="ctr">
              <a:lnSpc>
                <a:spcPct val="100000"/>
              </a:lnSpc>
              <a:spcBef>
                <a:spcPts val="1070"/>
              </a:spcBef>
            </a:pPr>
            <a:r>
              <a:rPr lang="tr-TR" sz="1500" spc="-10" dirty="0">
                <a:solidFill>
                  <a:srgbClr val="33415C"/>
                </a:solidFill>
                <a:latin typeface="Calibri"/>
                <a:cs typeface="Calibri"/>
              </a:rPr>
              <a:t>https://ankarabilim.edu.tr/bilgisayar-programciligi</a:t>
            </a:r>
            <a:endParaRPr sz="1500" spc="-10" dirty="0">
              <a:solidFill>
                <a:srgbClr val="33415C"/>
              </a:solidFill>
              <a:latin typeface="Calibri"/>
              <a:cs typeface="Calibri"/>
            </a:endParaRPr>
          </a:p>
          <a:p>
            <a:pPr algn="ctr">
              <a:lnSpc>
                <a:spcPct val="100000"/>
              </a:lnSpc>
              <a:spcBef>
                <a:spcPts val="1065"/>
              </a:spcBef>
            </a:pPr>
            <a:r>
              <a:rPr sz="1500" dirty="0">
                <a:solidFill>
                  <a:srgbClr val="33415C"/>
                </a:solidFill>
                <a:latin typeface="Calibri"/>
                <a:cs typeface="Calibri"/>
              </a:rPr>
              <a:t>Daha</a:t>
            </a:r>
            <a:r>
              <a:rPr sz="1500" spc="-40" dirty="0">
                <a:solidFill>
                  <a:srgbClr val="33415C"/>
                </a:solidFill>
                <a:latin typeface="Calibri"/>
                <a:cs typeface="Calibri"/>
              </a:rPr>
              <a:t> </a:t>
            </a:r>
            <a:r>
              <a:rPr sz="1500" dirty="0">
                <a:solidFill>
                  <a:srgbClr val="33415C"/>
                </a:solidFill>
                <a:latin typeface="Calibri"/>
                <a:cs typeface="Calibri"/>
              </a:rPr>
              <a:t>fazla</a:t>
            </a:r>
            <a:r>
              <a:rPr sz="1500" spc="-35" dirty="0">
                <a:solidFill>
                  <a:srgbClr val="33415C"/>
                </a:solidFill>
                <a:latin typeface="Calibri"/>
                <a:cs typeface="Calibri"/>
              </a:rPr>
              <a:t> </a:t>
            </a:r>
            <a:r>
              <a:rPr sz="1500" dirty="0">
                <a:solidFill>
                  <a:srgbClr val="33415C"/>
                </a:solidFill>
                <a:latin typeface="Calibri"/>
                <a:cs typeface="Calibri"/>
              </a:rPr>
              <a:t>bilgi</a:t>
            </a:r>
            <a:r>
              <a:rPr sz="1500" spc="-15" dirty="0">
                <a:solidFill>
                  <a:srgbClr val="33415C"/>
                </a:solidFill>
                <a:latin typeface="Calibri"/>
                <a:cs typeface="Calibri"/>
              </a:rPr>
              <a:t> </a:t>
            </a:r>
            <a:r>
              <a:rPr sz="1500" dirty="0">
                <a:solidFill>
                  <a:srgbClr val="33415C"/>
                </a:solidFill>
                <a:latin typeface="Calibri"/>
                <a:cs typeface="Calibri"/>
              </a:rPr>
              <a:t>ve</a:t>
            </a:r>
            <a:r>
              <a:rPr sz="1500" spc="-15" dirty="0">
                <a:solidFill>
                  <a:srgbClr val="33415C"/>
                </a:solidFill>
                <a:latin typeface="Calibri"/>
                <a:cs typeface="Calibri"/>
              </a:rPr>
              <a:t> </a:t>
            </a:r>
            <a:r>
              <a:rPr sz="1500" dirty="0">
                <a:solidFill>
                  <a:srgbClr val="33415C"/>
                </a:solidFill>
                <a:latin typeface="Calibri"/>
                <a:cs typeface="Calibri"/>
              </a:rPr>
              <a:t>güncel</a:t>
            </a:r>
            <a:r>
              <a:rPr sz="1500" spc="-30" dirty="0">
                <a:solidFill>
                  <a:srgbClr val="33415C"/>
                </a:solidFill>
                <a:latin typeface="Calibri"/>
                <a:cs typeface="Calibri"/>
              </a:rPr>
              <a:t> </a:t>
            </a:r>
            <a:r>
              <a:rPr sz="1500" dirty="0">
                <a:solidFill>
                  <a:srgbClr val="33415C"/>
                </a:solidFill>
                <a:latin typeface="Calibri"/>
                <a:cs typeface="Calibri"/>
              </a:rPr>
              <a:t>duyurular</a:t>
            </a:r>
            <a:r>
              <a:rPr sz="1500" spc="-45" dirty="0">
                <a:solidFill>
                  <a:srgbClr val="33415C"/>
                </a:solidFill>
                <a:latin typeface="Calibri"/>
                <a:cs typeface="Calibri"/>
              </a:rPr>
              <a:t> </a:t>
            </a:r>
            <a:r>
              <a:rPr sz="1500" dirty="0">
                <a:solidFill>
                  <a:srgbClr val="33415C"/>
                </a:solidFill>
                <a:latin typeface="Calibri"/>
                <a:cs typeface="Calibri"/>
              </a:rPr>
              <a:t>için</a:t>
            </a:r>
            <a:r>
              <a:rPr sz="1500" spc="-25" dirty="0">
                <a:solidFill>
                  <a:srgbClr val="33415C"/>
                </a:solidFill>
                <a:latin typeface="Calibri"/>
                <a:cs typeface="Calibri"/>
              </a:rPr>
              <a:t> </a:t>
            </a:r>
            <a:r>
              <a:rPr sz="1500" dirty="0">
                <a:solidFill>
                  <a:srgbClr val="33415C"/>
                </a:solidFill>
                <a:latin typeface="Calibri"/>
                <a:cs typeface="Calibri"/>
              </a:rPr>
              <a:t>bölüm</a:t>
            </a:r>
            <a:r>
              <a:rPr sz="1500" spc="-30" dirty="0">
                <a:solidFill>
                  <a:srgbClr val="33415C"/>
                </a:solidFill>
                <a:latin typeface="Calibri"/>
                <a:cs typeface="Calibri"/>
              </a:rPr>
              <a:t> </a:t>
            </a:r>
            <a:r>
              <a:rPr sz="1500" dirty="0">
                <a:solidFill>
                  <a:srgbClr val="33415C"/>
                </a:solidFill>
                <a:latin typeface="Calibri"/>
                <a:cs typeface="Calibri"/>
              </a:rPr>
              <a:t>web</a:t>
            </a:r>
            <a:r>
              <a:rPr sz="1500" spc="-10" dirty="0">
                <a:solidFill>
                  <a:srgbClr val="33415C"/>
                </a:solidFill>
                <a:latin typeface="Calibri"/>
                <a:cs typeface="Calibri"/>
              </a:rPr>
              <a:t> </a:t>
            </a:r>
            <a:r>
              <a:rPr sz="1500" dirty="0">
                <a:solidFill>
                  <a:srgbClr val="33415C"/>
                </a:solidFill>
                <a:latin typeface="Calibri"/>
                <a:cs typeface="Calibri"/>
              </a:rPr>
              <a:t>sayfamızı</a:t>
            </a:r>
            <a:r>
              <a:rPr sz="1500" spc="-35" dirty="0">
                <a:solidFill>
                  <a:srgbClr val="33415C"/>
                </a:solidFill>
                <a:latin typeface="Calibri"/>
                <a:cs typeface="Calibri"/>
              </a:rPr>
              <a:t> </a:t>
            </a:r>
            <a:r>
              <a:rPr sz="1500" dirty="0">
                <a:solidFill>
                  <a:srgbClr val="33415C"/>
                </a:solidFill>
                <a:latin typeface="Calibri"/>
                <a:cs typeface="Calibri"/>
              </a:rPr>
              <a:t>takip</a:t>
            </a:r>
            <a:r>
              <a:rPr sz="1500" spc="-30" dirty="0">
                <a:solidFill>
                  <a:srgbClr val="33415C"/>
                </a:solidFill>
                <a:latin typeface="Calibri"/>
                <a:cs typeface="Calibri"/>
              </a:rPr>
              <a:t> </a:t>
            </a:r>
            <a:r>
              <a:rPr sz="1500" spc="-10" dirty="0">
                <a:solidFill>
                  <a:srgbClr val="33415C"/>
                </a:solidFill>
                <a:latin typeface="Calibri"/>
                <a:cs typeface="Calibri"/>
              </a:rPr>
              <a:t>edebilirsiniz.</a:t>
            </a:r>
            <a:endParaRPr sz="1500" dirty="0">
              <a:latin typeface="Calibri"/>
              <a:cs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33415C"/>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TotalTime>
  <Words>1928</Words>
  <Application>Microsoft Office PowerPoint</Application>
  <PresentationFormat>Ekran Gösterisi (16:9)</PresentationFormat>
  <Paragraphs>123</Paragraphs>
  <Slides>13</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13</vt:i4>
      </vt:variant>
    </vt:vector>
  </HeadingPairs>
  <TitlesOfParts>
    <vt:vector size="17" baseType="lpstr">
      <vt:lpstr>Arial</vt:lpstr>
      <vt:lpstr>Calibri</vt:lpstr>
      <vt:lpstr>Cambria</vt:lpstr>
      <vt:lpstr>Office Theme</vt:lpstr>
      <vt:lpstr>PowerPoint Sunusu</vt:lpstr>
      <vt:lpstr>Programımız Hakkında</vt:lpstr>
      <vt:lpstr>Eğitim Programı ve Müfredat</vt:lpstr>
      <vt:lpstr>Akademik Kadro</vt:lpstr>
      <vt:lpstr>Laboratuvar ve Uygulama Olanakları</vt:lpstr>
      <vt:lpstr>Staj ve Uygulamalı Eğitim</vt:lpstr>
      <vt:lpstr>Kariyer ve İstihdam</vt:lpstr>
      <vt:lpstr>Erasmus+ ve Uluslararası Anlaşmalar</vt:lpstr>
      <vt:lpstr>Kampüs Yaşamı ve Öğrenci Deneyimi</vt:lpstr>
      <vt:lpstr>Destek Hizmetleri</vt:lpstr>
      <vt:lpstr>Burs ve Finansal Olanaklar</vt:lpstr>
      <vt:lpstr>Sık Sorulan Sorular</vt:lpstr>
      <vt:lpstr>İLETİŞİM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Bilgisayar Programcılığı Programı Tanıtım Sunumu</dc:title>
  <dc:subject>PptxGenJS Presentation</dc:subject>
  <dc:creator>Ankara Bilim Üniversitesi</dc:creator>
  <cp:lastModifiedBy>Rukiye Bayram</cp:lastModifiedBy>
  <cp:revision>2</cp:revision>
  <dcterms:created xsi:type="dcterms:W3CDTF">2026-10-21T08:44:29Z</dcterms:created>
  <dcterms:modified xsi:type="dcterms:W3CDTF">2026-10-21T09:50:53Z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SolidFramework v10.0.20290.1</vt:lpwstr>
  </property>
  <property fmtid="{D5CDD505-2E9C-101B-9397-08002B2CF9AE}" pid="3" name="Created">
    <vt:filetime>2026-07-14T00:00:00Z</vt:filetime>
  </property>
  <property fmtid="{D5CDD505-2E9C-101B-9397-08002B2CF9AE}" pid="4" name="Creator">
    <vt:lpwstr>Microsoft® PowerPoint® Microsoft 365 için</vt:lpwstr>
  </property>
  <property fmtid="{D5CDD505-2E9C-101B-9397-08002B2CF9AE}" pid="5" name="LastSaved">
    <vt:filetime>2026-10-21T00:00:00Z</vt:filetime>
  </property>
  <property fmtid="{D5CDD505-2E9C-101B-9397-08002B2CF9AE}" pid="6" name="Producer">
    <vt:lpwstr>Microsoft® PowerPoint® Microsoft 365 için</vt:lpwstr>
  </property>
</Properties>
</file>