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1.xml" ContentType="application/vnd.openxmlformats-officedocument.drawingml.chart+xml"/>
  <Override PartName="/ppt/notesSlides/notesSlide41.xml" ContentType="application/vnd.openxmlformats-officedocument.presentationml.notesSlide+xml"/>
  <Override PartName="/ppt/charts/chart2.xml" ContentType="application/vnd.openxmlformats-officedocument.drawingml.chart+xml"/>
  <Override PartName="/ppt/notesSlides/notesSlide42.xml" ContentType="application/vnd.openxmlformats-officedocument.presentationml.notesSlide+xml"/>
  <Override PartName="/ppt/charts/chart3.xml" ContentType="application/vnd.openxmlformats-officedocument.drawingml.chart+xml"/>
  <Override PartName="/ppt/notesSlides/notesSlide43.xml" ContentType="application/vnd.openxmlformats-officedocument.presentationml.notesSlide+xml"/>
  <Override PartName="/ppt/charts/chart4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87"/>
    <p:restoredTop sz="94655"/>
  </p:normalViewPr>
  <p:slideViewPr>
    <p:cSldViewPr snapToGrid="0">
      <p:cViewPr varScale="1">
        <p:scale>
          <a:sx n="145" d="100"/>
          <a:sy n="145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v>Kaynak A</c:v>
          </c:tx>
          <c:spPr>
            <a:solidFill>
              <a:srgbClr val="16306C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350">
                    <a:solidFill>
                      <a:srgbClr val="FFFFFF"/>
                    </a:solidFill>
                    <a:latin typeface="DejaVu Sans"/>
                    <a:ea typeface="DejaVu Sans"/>
                    <a:cs typeface="DejaVu San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Öncelik 1</c:v>
                </c:pt>
                <c:pt idx="1">
                  <c:v>Öncelik 2</c:v>
                </c:pt>
                <c:pt idx="2">
                  <c:v>Öncelik 3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40</c:v>
                </c:pt>
                <c:pt idx="1">
                  <c:v>25</c:v>
                </c:pt>
                <c:pt idx="2">
                  <c:v>30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F36D-5944-B604-52E8D3AD19B7}"/>
            </c:ext>
          </c:extLst>
        </c:ser>
        <c:ser>
          <c:idx val="1"/>
          <c:order val="1"/>
          <c:tx>
            <c:v>Kaynak B</c:v>
          </c:tx>
          <c:spPr>
            <a:solidFill>
              <a:srgbClr val="48C8E8"/>
            </a:solidFill>
          </c:spPr>
          <c:invertIfNegative val="1"/>
          <c:dLbls>
            <c:dLbl>
              <c:idx val="0"/>
              <c:spPr/>
              <c:txPr>
                <a:bodyPr anchorCtr="1"/>
                <a:lstStyle/>
                <a:p>
                  <a:pPr>
                    <a:defRPr sz="1350">
                      <a:solidFill>
                        <a:srgbClr val="13213B"/>
                      </a:solidFill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6D-5944-B604-52E8D3AD19B7}"/>
                </c:ext>
              </c:extLst>
            </c:dLbl>
            <c:dLbl>
              <c:idx val="1"/>
              <c:spPr/>
              <c:txPr>
                <a:bodyPr anchorCtr="1"/>
                <a:lstStyle/>
                <a:p>
                  <a:pPr>
                    <a:defRPr sz="1350">
                      <a:solidFill>
                        <a:srgbClr val="13213B"/>
                      </a:solidFill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6D-5944-B604-52E8D3AD19B7}"/>
                </c:ext>
              </c:extLst>
            </c:dLbl>
            <c:dLbl>
              <c:idx val="2"/>
              <c:spPr/>
              <c:txPr>
                <a:bodyPr anchorCtr="1"/>
                <a:lstStyle/>
                <a:p>
                  <a:pPr>
                    <a:defRPr sz="1350">
                      <a:solidFill>
                        <a:srgbClr val="13213B"/>
                      </a:solidFill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6D-5944-B604-52E8D3AD19B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Data'!$C$2:$C$4</c:f>
              <c:strCache>
                <c:ptCount val="3"/>
                <c:pt idx="0">
                  <c:v>Öncelik 1</c:v>
                </c:pt>
                <c:pt idx="1">
                  <c:v>Öncelik 2</c:v>
                </c:pt>
                <c:pt idx="2">
                  <c:v>Öncelik 3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30</c:v>
                </c:pt>
                <c:pt idx="1">
                  <c:v>40</c:v>
                </c:pt>
                <c:pt idx="2">
                  <c:v>20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4-F36D-5944-B604-52E8D3AD19B7}"/>
            </c:ext>
          </c:extLst>
        </c:ser>
        <c:ser>
          <c:idx val="2"/>
          <c:order val="2"/>
          <c:tx>
            <c:v>Kaynak C</c:v>
          </c:tx>
          <c:spPr>
            <a:solidFill>
              <a:srgbClr val="A9BAD3"/>
            </a:solidFill>
          </c:spPr>
          <c:invertIfNegative val="1"/>
          <c:dLbls>
            <c:dLbl>
              <c:idx val="0"/>
              <c:spPr/>
              <c:txPr>
                <a:bodyPr anchorCtr="1"/>
                <a:lstStyle/>
                <a:p>
                  <a:pPr>
                    <a:defRPr sz="1350">
                      <a:solidFill>
                        <a:srgbClr val="13213B"/>
                      </a:solidFill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6D-5944-B604-52E8D3AD19B7}"/>
                </c:ext>
              </c:extLst>
            </c:dLbl>
            <c:dLbl>
              <c:idx val="1"/>
              <c:spPr/>
              <c:txPr>
                <a:bodyPr anchorCtr="1"/>
                <a:lstStyle/>
                <a:p>
                  <a:pPr>
                    <a:defRPr sz="1350">
                      <a:solidFill>
                        <a:srgbClr val="13213B"/>
                      </a:solidFill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36D-5944-B604-52E8D3AD19B7}"/>
                </c:ext>
              </c:extLst>
            </c:dLbl>
            <c:dLbl>
              <c:idx val="2"/>
              <c:spPr/>
              <c:txPr>
                <a:bodyPr anchorCtr="1"/>
                <a:lstStyle/>
                <a:p>
                  <a:pPr>
                    <a:defRPr sz="1350">
                      <a:solidFill>
                        <a:srgbClr val="13213B"/>
                      </a:solidFill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36D-5944-B604-52E8D3AD19B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Data'!$E$2:$E$4</c:f>
              <c:strCache>
                <c:ptCount val="3"/>
                <c:pt idx="0">
                  <c:v>Öncelik 1</c:v>
                </c:pt>
                <c:pt idx="1">
                  <c:v>Öncelik 2</c:v>
                </c:pt>
                <c:pt idx="2">
                  <c:v>Öncelik 3</c:v>
                </c:pt>
              </c:strCache>
            </c:strRef>
          </c:cat>
          <c:val>
            <c:numRef>
              <c:f>'Chart Data'!$F$2:$F$4</c:f>
              <c:numCache>
                <c:formatCode>General</c:formatCode>
                <c:ptCount val="3"/>
                <c:pt idx="0">
                  <c:v>30</c:v>
                </c:pt>
                <c:pt idx="1">
                  <c:v>35</c:v>
                </c:pt>
                <c:pt idx="2">
                  <c:v>50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8-F36D-5944-B604-52E8D3AD19B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CE3ED"/>
            </a:solidFill>
          </a:ln>
        </c:spPr>
        <c:txPr>
          <a:bodyPr anchorCtr="1"/>
          <a:lstStyle/>
          <a:p>
            <a:pPr>
              <a:defRPr sz="135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endParaRPr lang="tr-TR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00"/>
          <c:min val="0"/>
        </c:scaling>
        <c:delete val="0"/>
        <c:axPos val="b"/>
        <c:majorGridlines>
          <c:spPr>
            <a:ln w="9525">
              <a:solidFill>
                <a:srgbClr val="DCE3ED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CE3ED"/>
            </a:solidFill>
          </a:ln>
        </c:spPr>
        <c:txPr>
          <a:bodyPr anchorCtr="1"/>
          <a:lstStyle/>
          <a:p>
            <a:pPr>
              <a:defRPr sz="135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endParaRPr lang="tr-TR"/>
          </a:p>
        </c:txPr>
        <c:crossAx val="48650112"/>
        <c:crosses val="autoZero"/>
        <c:crossBetween val="between"/>
        <c:majorUnit val="25"/>
      </c:valAx>
      <c:spPr>
        <a:noFill/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1350">
              <a:latin typeface="DejaVu Sans"/>
              <a:ea typeface="DejaVu Sans"/>
              <a:cs typeface="DejaVu Sans"/>
            </a:defRPr>
          </a:pPr>
          <a:endParaRPr lang="tr-TR"/>
        </a:p>
      </c:txPr>
    </c:legend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autoTitleDeleted val="1"/>
    <c:plotArea>
      <c:layout/>
      <c:lineChart>
        <c:grouping val="standard"/>
        <c:varyColors val="1"/>
        <c:ser>
          <c:idx val="0"/>
          <c:order val="0"/>
          <c:tx>
            <c:v>Gösterge A</c:v>
          </c:tx>
          <c:spPr>
            <a:ln w="28575">
              <a:solidFill>
                <a:srgbClr val="16306C"/>
              </a:solidFill>
            </a:ln>
          </c:spPr>
          <c:marker>
            <c:symbol val="circle"/>
            <c:size val="7"/>
            <c:spPr>
              <a:solidFill>
                <a:srgbClr val="16306C"/>
              </a:solidFill>
            </c:spPr>
          </c:marker>
          <c:cat>
            <c:strRef>
              <c:f>'Chart Data'!$A$2:$A$5</c:f>
              <c:strCache>
                <c:ptCount val="4"/>
                <c:pt idx="0">
                  <c:v>Dönem 1</c:v>
                </c:pt>
                <c:pt idx="1">
                  <c:v>Dönem 2</c:v>
                </c:pt>
                <c:pt idx="2">
                  <c:v>Dönem 3</c:v>
                </c:pt>
                <c:pt idx="3">
                  <c:v>Dönem 4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51</c:v>
                </c:pt>
                <c:pt idx="3">
                  <c:v>67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B62-FF4D-A595-9F81F3FEABAE}"/>
            </c:ext>
          </c:extLst>
        </c:ser>
        <c:ser>
          <c:idx val="1"/>
          <c:order val="1"/>
          <c:tx>
            <c:v>Gösterge B</c:v>
          </c:tx>
          <c:spPr>
            <a:ln w="28575">
              <a:solidFill>
                <a:srgbClr val="48C8E8"/>
              </a:solidFill>
            </a:ln>
          </c:spPr>
          <c:marker>
            <c:symbol val="circle"/>
            <c:size val="7"/>
            <c:spPr>
              <a:solidFill>
                <a:srgbClr val="48C8E8"/>
              </a:solidFill>
            </c:spPr>
          </c:marker>
          <c:cat>
            <c:strRef>
              <c:f>'Chart Data'!$C$2:$C$5</c:f>
              <c:strCache>
                <c:ptCount val="4"/>
                <c:pt idx="0">
                  <c:v>Dönem 1</c:v>
                </c:pt>
                <c:pt idx="1">
                  <c:v>Dönem 2</c:v>
                </c:pt>
                <c:pt idx="2">
                  <c:v>Dönem 3</c:v>
                </c:pt>
                <c:pt idx="3">
                  <c:v>Dönem 4</c:v>
                </c:pt>
              </c:strCache>
            </c:strRef>
          </c:cat>
          <c:val>
            <c:numRef>
              <c:f>'Chart Data'!$D$2:$D$5</c:f>
              <c:numCache>
                <c:formatCode>General</c:formatCode>
                <c:ptCount val="4"/>
                <c:pt idx="0">
                  <c:v>32</c:v>
                </c:pt>
                <c:pt idx="1">
                  <c:v>39</c:v>
                </c:pt>
                <c:pt idx="2">
                  <c:v>46</c:v>
                </c:pt>
                <c:pt idx="3">
                  <c:v>53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3B62-FF4D-A595-9F81F3FEA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CE3ED"/>
            </a:solidFill>
          </a:ln>
        </c:spPr>
        <c:txPr>
          <a:bodyPr anchorCtr="1"/>
          <a:lstStyle/>
          <a:p>
            <a:pPr>
              <a:defRPr sz="135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endParaRPr lang="tr-TR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80"/>
          <c:min val="0"/>
        </c:scaling>
        <c:delete val="0"/>
        <c:axPos val="l"/>
        <c:majorGridlines>
          <c:spPr>
            <a:ln w="9525">
              <a:solidFill>
                <a:srgbClr val="DCE3ED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CE3ED"/>
            </a:solidFill>
          </a:ln>
        </c:spPr>
        <c:txPr>
          <a:bodyPr anchorCtr="1"/>
          <a:lstStyle/>
          <a:p>
            <a:pPr>
              <a:defRPr sz="135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endParaRPr lang="tr-TR"/>
          </a:p>
        </c:txPr>
        <c:crossAx val="48650112"/>
        <c:crosses val="autoZero"/>
        <c:crossBetween val="between"/>
        <c:majorUnit val="20"/>
      </c:valAx>
      <c:spPr>
        <a:noFill/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1350">
              <a:latin typeface="DejaVu Sans"/>
              <a:ea typeface="DejaVu Sans"/>
              <a:cs typeface="DejaVu Sans"/>
            </a:defRPr>
          </a:pPr>
          <a:endParaRPr lang="tr-TR"/>
        </a:p>
      </c:txPr>
    </c:legend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Hedef</c:v>
          </c:tx>
          <c:spPr>
            <a:solidFill>
              <a:srgbClr val="A9BAD3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275">
                    <a:solidFill>
                      <a:srgbClr val="13213B"/>
                    </a:solidFill>
                    <a:latin typeface="DejaVu Sans"/>
                    <a:ea typeface="DejaVu Sans"/>
                    <a:cs typeface="DejaVu San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Gösterge 1</c:v>
                </c:pt>
                <c:pt idx="1">
                  <c:v>Gösterge 2</c:v>
                </c:pt>
                <c:pt idx="2">
                  <c:v>Gösterge 3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70</c:v>
                </c:pt>
                <c:pt idx="1">
                  <c:v>80</c:v>
                </c:pt>
                <c:pt idx="2">
                  <c:v>65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FC84-124F-953E-B25C5C38F083}"/>
            </c:ext>
          </c:extLst>
        </c:ser>
        <c:ser>
          <c:idx val="1"/>
          <c:order val="1"/>
          <c:tx>
            <c:v>Gerçekleşme</c:v>
          </c:tx>
          <c:spPr>
            <a:solidFill>
              <a:srgbClr val="16306C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275">
                    <a:solidFill>
                      <a:srgbClr val="13213B"/>
                    </a:solidFill>
                    <a:latin typeface="DejaVu Sans"/>
                    <a:ea typeface="DejaVu Sans"/>
                    <a:cs typeface="DejaVu San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Data'!$C$2:$C$4</c:f>
              <c:strCache>
                <c:ptCount val="3"/>
                <c:pt idx="0">
                  <c:v>Gösterge 1</c:v>
                </c:pt>
                <c:pt idx="1">
                  <c:v>Gösterge 2</c:v>
                </c:pt>
                <c:pt idx="2">
                  <c:v>Gösterge 3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65</c:v>
                </c:pt>
                <c:pt idx="1">
                  <c:v>88</c:v>
                </c:pt>
                <c:pt idx="2">
                  <c:v>61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FC84-124F-953E-B25C5C38F0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CE3ED"/>
            </a:solidFill>
          </a:ln>
        </c:spPr>
        <c:txPr>
          <a:bodyPr anchorCtr="1"/>
          <a:lstStyle/>
          <a:p>
            <a:pPr>
              <a:defRPr sz="135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endParaRPr lang="tr-TR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w="9525">
              <a:solidFill>
                <a:srgbClr val="DCE3ED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CE3ED"/>
            </a:solidFill>
          </a:ln>
        </c:spPr>
        <c:txPr>
          <a:bodyPr anchorCtr="1"/>
          <a:lstStyle/>
          <a:p>
            <a:pPr>
              <a:defRPr sz="135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endParaRPr lang="tr-TR"/>
          </a:p>
        </c:txPr>
        <c:crossAx val="48650112"/>
        <c:crosses val="autoZero"/>
        <c:crossBetween val="between"/>
        <c:majorUnit val="25"/>
      </c:valAx>
      <c:spPr>
        <a:noFill/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1350">
              <a:latin typeface="DejaVu Sans"/>
              <a:ea typeface="DejaVu Sans"/>
              <a:cs typeface="DejaVu Sans"/>
            </a:defRPr>
          </a:pPr>
          <a:endParaRPr lang="tr-TR"/>
        </a:p>
      </c:txPr>
    </c:legend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v>Pay</c:v>
          </c:tx>
          <c:dPt>
            <c:idx val="0"/>
            <c:bubble3D val="0"/>
            <c:spPr>
              <a:solidFill>
                <a:srgbClr val="16306C"/>
              </a:solidFill>
            </c:spPr>
            <c:extLst>
              <c:ext xmlns:c16="http://schemas.microsoft.com/office/drawing/2014/chart" uri="{C3380CC4-5D6E-409C-BE32-E72D297353CC}">
                <c16:uniqueId val="{00000001-D44F-9C4E-ADF9-0C8EC842964D}"/>
              </c:ext>
            </c:extLst>
          </c:dPt>
          <c:dPt>
            <c:idx val="1"/>
            <c:bubble3D val="0"/>
            <c:spPr>
              <a:solidFill>
                <a:srgbClr val="48C8E8"/>
              </a:solidFill>
            </c:spPr>
            <c:extLst>
              <c:ext xmlns:c16="http://schemas.microsoft.com/office/drawing/2014/chart" uri="{C3380CC4-5D6E-409C-BE32-E72D297353CC}">
                <c16:uniqueId val="{00000003-D44F-9C4E-ADF9-0C8EC842964D}"/>
              </c:ext>
            </c:extLst>
          </c:dPt>
          <c:dPt>
            <c:idx val="2"/>
            <c:bubble3D val="0"/>
            <c:spPr>
              <a:solidFill>
                <a:srgbClr val="A9BAD3"/>
              </a:solidFill>
            </c:spPr>
            <c:extLst>
              <c:ext xmlns:c16="http://schemas.microsoft.com/office/drawing/2014/chart" uri="{C3380CC4-5D6E-409C-BE32-E72D297353CC}">
                <c16:uniqueId val="{00000005-D44F-9C4E-ADF9-0C8EC842964D}"/>
              </c:ext>
            </c:extLst>
          </c:dPt>
          <c:dLbls>
            <c:dLbl>
              <c:idx val="0"/>
              <c:spPr/>
              <c:txPr>
                <a:bodyPr anchorCtr="1"/>
                <a:lstStyle/>
                <a:p>
                  <a:pPr>
                    <a:defRPr sz="1725" b="1">
                      <a:solidFill>
                        <a:srgbClr val="FFFFFF"/>
                      </a:solidFill>
                    </a:defRPr>
                  </a:pPr>
                  <a:endParaRPr lang="tr-T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4F-9C4E-ADF9-0C8EC842964D}"/>
                </c:ext>
              </c:extLst>
            </c:dLbl>
            <c:dLbl>
              <c:idx val="1"/>
              <c:spPr/>
              <c:txPr>
                <a:bodyPr anchorCtr="1"/>
                <a:lstStyle/>
                <a:p>
                  <a:pPr>
                    <a:defRPr sz="1725" b="1">
                      <a:solidFill>
                        <a:srgbClr val="13213B"/>
                      </a:solidFill>
                    </a:defRPr>
                  </a:pPr>
                  <a:endParaRPr lang="tr-T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4F-9C4E-ADF9-0C8EC842964D}"/>
                </c:ext>
              </c:extLst>
            </c:dLbl>
            <c:dLbl>
              <c:idx val="2"/>
              <c:spPr/>
              <c:txPr>
                <a:bodyPr anchorCtr="1"/>
                <a:lstStyle/>
                <a:p>
                  <a:pPr>
                    <a:defRPr sz="1725" b="1">
                      <a:solidFill>
                        <a:srgbClr val="13213B"/>
                      </a:solidFill>
                    </a:defRPr>
                  </a:pPr>
                  <a:endParaRPr lang="tr-T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4F-9C4E-ADF9-0C8EC842964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Data'!$A$2:$A$4</c:f>
              <c:strCache>
                <c:ptCount val="3"/>
                <c:pt idx="0">
                  <c:v>Kategori A</c:v>
                </c:pt>
                <c:pt idx="1">
                  <c:v>Kategori B</c:v>
                </c:pt>
                <c:pt idx="2">
                  <c:v>Kategori C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4F-9C4E-ADF9-0C8EC842964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70"/>
        <c:holeSize val="65"/>
      </c:doughnutChart>
      <c:spPr>
        <a:noFill/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1350">
              <a:latin typeface="DejaVu Sans"/>
              <a:ea typeface="DejaVu Sans"/>
              <a:cs typeface="DejaVu Sans"/>
            </a:defRPr>
          </a:pPr>
          <a:endParaRPr lang="tr-TR"/>
        </a:p>
      </c:txPr>
    </c:legend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Dosyanın açılış sayfasıdır; birim sunumundan çıkarılır.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Bu dosya üniversite içi hazırlık için önerilen şablondur. Logo: https://ankarabilim.edu.tr/universitemiz/kurumsal/kurumsal-kimlik . Renk ve çerçeve referansı: kullanıcı tarafından sağlanan ABU-HTK_Oryantasyon.pptx.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Bu dosya bir düzen bankasıdır; 50 slaydın tamamı sunulmaz. Yazılar doğrudan düzenlenebilir.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Metinler normal PowerPoint metin kutuları ve tablo hücreleridir. Grafikler veri düzenleme özelliğini kullanır. POTX dosyası açıldığında yeni bir sunum oluşturur. Sunumunuzun bir kopyasında çalışın. [Birim adı] ve [Raporlama dönemi] metinlerini Değiştir &gt; Tümünü Değiştir ile topluca güncelleyebilirsiniz. Yeni Slayt &gt; Düzen menüsünde sekiz ortak yerleşim bulunur. Grafiklerdeki ÖRNEK VERİ uyarısını ancak gerçek veriyi girdikten sonra kaldırın.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Kurumsal renk ve logo referans dosyadan alınır; logo oranı değiştirilmez. Paragrafları küçültmek yerine bölün.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Bu renkler referans sunumun paletidir. Ayrı bir onaylı renk kılavuzu iddiası taşımaz. DejaVu Sans referans sunumdaki yazı ailesidir. Kullanılan bilgisayarda bulunmadığında PowerPoint bir eşdeğerle gösterebilir; dağıtım öncesi yazı tipi görünümünü kontrol edin. Küçük dipnot ve geniş tablolar için 11–16 pt kullanılabilir.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Dizin kartları ilgili slaytlara iç bağlantı verebilir. Başlık numaraları düzen seçimini kolaylaştırır.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Slayt numaraları düzen seçimi içindir. Her slayt sunuma dahil edilmez. Slayt gösterisinde dizin başlıkları ilgili bölüme gider.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Öneri: bir kapak + 8–10 ortak içerik + 2–4 ilgili modül + kanıt/kapanış. Süreyi koordinatörlük belirler; bunlar öneridir.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Örnek ortak seçki: 06, 08, 09, 11, 12, 19, 22, 25, 26, 29, 48, 49. Birime göre 32–40 arasından ekleme yapılabilir. YÖKAK zorunlu slayt sayısı olarak sunmayın.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Birim adını resmî yazımıyla kullanın. Dönem ve sunum tarihini ayrı belirtin.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6 numaralı kapak yerine kullanılabilir. Fotoğrafın kaynağı notlarda saklanır.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Görsel kaynağı: https://aday.ankarabilim.edu.tr/</a:t>
            </a:r>
          </a:p>
          <a:p>
            <a:r>
              <a:t>https://aday.ankarabilim.edu.tr/assets/frontside/img/quick-social.webp</a:t>
            </a:r>
          </a:p>
          <a:p>
            <a:r>
              <a:t>Fotoğraf genel yerleşim örneğidir. Biriminize ait izinli görselle değiştirilebilir.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Yönetici özeti niteliğinde kısa tutun; her bulgunun devamında kanıtlanacağı slaytı seçin.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Her sayı için ölçüm tarihi ve kaynağı ekleyin. Öğrenci, personel, hizmet veya işlem sayıları birime göre seçilir.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Sayı başlıklarını birim türüne göre değiştirin. Akademik birimde öğrenci ve program, idari birimde kullanıcı ve işlem sayısı kullanılabilir. Aynı dönem ve tanımlar esas alınmalıdır.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Onaylı misyonu değiştirmeyin. Kurumsal misyon ile birim önceliğinin ilişkisini açıklayın.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Unvanları ve görev bağlantılarını doğrulayın; tüm üniversite şeması yerine biriminizle sınırlayın.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Şema örnek hiyerarşidir. İlişkileri ve unvanları onaylı organizasyona göre düzenleyin. Çizgiler ve metinler ayrı, düzenlenebilir nesnelerdir.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Stratejik plan hedef kodu varsa ekleyin. Resmî hedef kodu yoksa kod üretmeyin.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Akademik ve idari personeli birimin yapısına göre gruplayın; kişisel bilgiler yerine toplulaştırılmış veri kullanın.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İsim yerine görev gruplarıyla toplulaştırılmış kapasiteyi gösterin. Mevcut sayılarla ihtiyaç tanımının dayanağını belirtin.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Mekân, laboratuvar, kütüphane veya hizmet noktası için kullanılır; fotoğraf açıklamaları kısa tutulur.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Görsel kaynağı: https://ankarabilim.edu.tr/ogrenci/kampus-yasami/egitim-ortami</a:t>
            </a:r>
          </a:p>
          <a:p>
            <a:r>
              <a:t>https://ankarabilim.edu.tr/./Uploads/menu/galeri/dropimg-07788d811827a95f2c86239a764b94920379ec3faccad8485f136bd94b1486e1e367ac8c-76341760357250.jpeg</a:t>
            </a:r>
          </a:p>
          <a:p>
            <a:r>
              <a:t>Görsel kaynağı: https://ankarabilim.edu.tr/ogrenci/kampus-yasami/egitim-ortami</a:t>
            </a:r>
          </a:p>
          <a:p>
            <a:r>
              <a:t>https://ankarabilim.edu.tr/./Uploads/menu/galeri/66-26411783500884.jpg</a:t>
            </a:r>
          </a:p>
          <a:p>
            <a:r>
              <a:t>Fotoğraflar genel yerleşim örneğidir. Biriminize ait alan ve güncel erişilebilirlik bilgisiyle değiştirin.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4–6 temel hizmet seçin. Akademik birimler program, danışmanlık, araştırma ve destek faaliyetleriyle uyarlayabilir.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Paydaş listesinin yanında etkileşimin sonucunu da belirtin; yalnızca kurum logoları sıralamayın.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Paydaş adlarını ve etkileşim mekanizmasını birim özelinde yazın. Çevredeki alanların sayısı artırılabilir veya azaltılabilir.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Geri bildirimin ne zaman alındığını, nasıl karara dönüştüğünü ve paydaşa dönüşü gösterin.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İçerik grupları arasında çoğaltılır. Dört ana alanın adları için 5 numaralı yönlendirmeyi kullanın.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Görsel kaynağı: https://ankarabilim.edu.tr/ogrenci/kampus-yasami/egitim-ortami</a:t>
            </a:r>
          </a:p>
          <a:p>
            <a:r>
              <a:t>https://ankarabilim.edu.tr/./Uploads/menu/galeri/22-87911783500581.jpg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Her aşamaya gerçek bir uygulama ve uygun kanıt yerleştirin; tamamlanmamış aşamayı tamamlanmış göstermeyin.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PUKÖ: Planla, Uygula, Kontrol Et, Önlem Al. Her aşamanın somut kaydını ve dönemini belirtin. Kaynak: https://www.yokak.gov.tr/documents/national-doc/KIDR_Haz%C4%B1rlama_K%C4%B1lavuzu_3.2.1_yeni.pdf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İş akışında ilk ve son adımı, karar ölçütünü ve sorumluyu açık tutun.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Karar sonuçlarını, düzeltme akışını ve yetkileri gerçek prosedüre göre düzenleyin. Bu örnek, düzeltme/iade sonucunu ayrı bir çıkış olarak gösterir.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İşin devredildiği noktaları ve beklenen çıktıları gösterin. Karmaşık süreçleri ayrı slaytlara bölün.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Her kulvar bir rol veya birimdir. Kurumunuzdaki gerçek devir ve onay noktalarını gösterin. Gerekiyorsa ek bir slaytta ayrıntı verin.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Grafik içindeki sayılar yalnızca örnektir ve açıkça etiketlenmelidir; gerçek sunumdan önce veri dosyasından değiştirin.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Gösterge tanımı, pay/payda ve hedef yönü tutarlı olmalıdır. Hedef yoksa hedef alanını “Tanımlanmadı” şeklinde belirtin, gerçekleşmeyi başarı olarak etiketlemeyin.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Pay, payda, birim ve ölçüm sıklığını belirtin. Veri yoksa boş bırakmak yerine gerekçeyi yazın.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Ölçek kurumun risk yöntemine göre uyarlanır. Matrisi YÖKAK olgunluk puanı gibi kullanmayın.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Bu 3×3 matris örnek bir yerleşimdir. Skor olasılık × etkidir; renkler gösterim amaçlıdır. Kurumun onaylı risk ölçeği, eşikleri ve yöntemini kullanın. Gerçek riskleri matrise konumlandırın.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Faaliyet sayısını sonuç gibi sunmayın. Sonuç henüz ölçülmediyse bunu açıkça belirtin.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Önce ve sonra verilerinin tanımı aynı olmalıdır. Henüz ölçüm yoksa “Etki izleme aşamasında” ifadesini kullanın. Uygulama yapılmasını tek başına etki kanıtı olarak sunmayın.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Önceki dış değerlendirme ya da iç değerlendirme bulgularını ayırın. Geciken işlerde nedeni ve yeni tarihi belirtin.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Durum alanları yer tutucudur. Gerçek durumla değiştirin. Geciken veya henüz başlamayan çalışma varsa açıkça belirtin. Tamamlanmış faaliyet için mümkünse etkisini de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K-01 gibi kodlar sunum içi yerel dizin kodudur; resmî KİDR kanıt kodlamasıyla karıştırmayın.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K-01 vb. kodlar bu sunumun yerel kanıt dizini içindir. Resmî KİDR kanıt kodu olarak sunmayın. Kaynak: https://www.yokak.gov.tr/documents/national-doc/KIDR_Haz%C4%B1rlama_K%C4%B1lavuzu_3.2.1_yeni.pdf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Takvim yılı veya akademik yıl seçimini başlıkta belirtin; zaman aralıklarını eşit ve anlaşılır kullanın.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Dönemleri ay, çeyrek veya akademik dönem olarak tanımlayın. Tüm noktaları aynı ölçekle etiketleyin.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 çok 4–5 öncelik seçin. Başarı ölçütünü eylemin tamamlanmasıyla sınırlamadan etkisini de tanımlayın.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Türkçe kısaltmalar örnektir; kurumun onaylı rol tanımlarına uyarlayın. Aynı faaliyet için nihai sorumluluğu netleştirin.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RACI düzeni öneridir. Köşeli parantezli hücrelerden uygun rolü seçin; her faaliyette tek bir nihai sorumlu tanımlayın. Kurumunuzun yetki ve imza düzenini esas alın.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SWOT/GZFT yönetim aracıdır; resmî değerlendirme puanı değildir. Her kutuya en fazla iki madde girin.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İç koşulları güçlü/gelişime açık yönlere, dış koşulları fırsat/tehdit alanlarına yazın. Listeyi kanıt ve eylem planıyla ilişkilendirin.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Program, fakülte, yüksekokul ve eğitim destek birimleri için uyarlanır.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İlişkileri onaylı program belgelerinden alın. Matrisin yoğunluğunu azaltmak için 4×4 örnek seçin.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Birimin yetkisi içindeki hizmetleri ve diğer birimlere yönlendirmeyi ayırın.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İdari birimler başlıkları kullanıcı gruplarına göre değiştirebilir. Her hizmet için erişim yolu, sorumlu ve sonuca ilişkin bir kanıt seçin.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Aşamaların tanımı ve dönemi aynı olsun; aynı projeyi birden çok kez saymamaya dikkat edin.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Süreç aşamaları nicel daralma göstermez. Her aşamada tanımı ve sayım kapsamını açık yazın.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İmzalanmış protokolü tek başına sonuç saymayın; iş birliğinden doğan çıktıyı ekleyin.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Protokol imzalanması ile aktif çalışma ve ortak çıktıyı ayırın. Yalnızca faal iş birliklerini bu düzende gösterin veya durumunu açıkça belirtin.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Katılımcı sayısı ile toplumsal etkiyi ayırın; etki izlenmiyorsa planlanan ölçümü belirtin.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Katılımcı sayısı bir çıktı göstergesi olabilir; etki veya sonuç iddiası için uygun takip verisi gerekir.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Teknik altyapıyı ayrıntılandırmadan kullanıcı deneyimi ve hizmet güvencesini anlatın.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Bu düzen kavramsal hizmet akışını gösterir. İç sistem erişim bilgileri veya kişisel veriler eklemeyin.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Aşamaların ortak dönemini, tanımını ve paydasını belirtin; birbirinin alt kümesi olmayan değerleri huniye koymayın.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Huni, aynı talep grubunda birbirinin alt kümesi olan aşamalar için kullanılmalıdır. Farklı dönem toplamlarını huniye koymayın. Talepler yeniden açılabiliyorsa veya iş akışı bu şekilde daralmıyorsa tablo ya da süreç şeması seçin.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Bütçe, zaman veya kapasite için uyarlanır; gizli ayrıntılar yerine onaylı toplulaştırılmış bilgi kullanın.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Örnek sayılar kuruma ait değildir. Kaynak A/B/C kategorilerini ve birimi gerçek kaynağa göre değiştirin. Verileri düzenlemek için grafiğe sağ tıklayın. Yığılmış mutlak değer grafiği kullanılmıştır.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ÖRNEK VERİ etiketi görünür olmalıdır. Başlangıç yılını, birimi ve kaynak bilgisini ekleyin; veri değişince etiketi kaldırın.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Örnek veriler kuruma ait değildir. Dönem, seri adı, ölçü birimi ve eksen aralığını güncelleyin. Zaman serilerinde karşılaştırılabilir tanımları koruyun.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Örnek grafik değerleri kuruma ait değildir. Hedef ve gerçekleşmenin aynı tanım ve dönemde olduğunu kontrol edin.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Örnek veriler kuruma ait değildir. Aynı ölçü birimindeki göstergeleri karşılaştırın. Birimler farklıysa ayrı grafikler kullanın. Yüksek veya düşük değerin olumlu oluşunu açıklayın.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Yalnızca aynı bütünü oluşturan kategorilerle kullanın. Kategorileri mümkünse 3–5 ile sınırlayın.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Örnek veriler kuruma ait değildir. Kategoriler birbirini dışlamalı ve aynı bütünün parçaları olmalıdır. Toplamın tanımını ve sayım dönemini yazın.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Dönemler, uygulamalar veya birimler ancak karşılaştırma temeli ortaksa yan yana sunulur.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Eksenlerin anlamını ve değerlendiren grubu açıklayın. Öncelik matrisi bir yönetim aracıdır.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Bu örnek karar matrisi resmî bir puanlama aracı değildir. Kurumun karar ölçütlerini ve değerlendirmenin dayanağını yazın. Uygulanabilirlik yüksek olduğunda uygulama görece daha kolaydır.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Fotoğrafları dolgu olarak değil, açıklanan faaliyeti desteklemek için kullanın. Metinleri fotoğraf içine gömmeyin.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Görsel kaynağı: https://ankarabilim.edu.tr/ogrenci/kampus-yasami/egitim-ortami</a:t>
            </a:r>
          </a:p>
          <a:p>
            <a:r>
              <a:t>https://ankarabilim.edu.tr/./Uploads/menu/dropimg-9a155a319d2e8bf4a5fe579d13fd53406498028861eb3cc24ddb1cf43744c43aa735179a-29811760357180.jpeg</a:t>
            </a:r>
          </a:p>
          <a:p>
            <a:r>
              <a:t>Görsel kaynağı: https://ankarabilim.edu.tr/ogrenci/kampus-yasami/abu-de-sosyal-yasam</a:t>
            </a:r>
          </a:p>
          <a:p>
            <a:r>
              <a:t>https://ankarabilim.edu.tr/./Uploads/menu/galeri/797-87451784025725.jpg</a:t>
            </a:r>
          </a:p>
          <a:p>
            <a:r>
              <a:t>Görsel kaynağı: https://ankarabilim.edu.tr/ogrenci/kampus-yasami/abu-de-sosyal-yasam</a:t>
            </a:r>
          </a:p>
          <a:p>
            <a:r>
              <a:t>https://ankarabilim.edu.tr/./Uploads/menu/galeri/47-74391784036998.jpg</a:t>
            </a:r>
          </a:p>
          <a:p>
            <a:r>
              <a:t>Fotoğraflar yerleşim örneğidir. Birim etkinlik/uygulama kanıtı olarak sunmadan önce kendi ilgili görsellerinizi ekleyin.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Özel bilgileri paylaşmayın. Ekran görüntüsünü tek başına kanıt saymak yerine kaynağa erişim sağlayın.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Alan bir ekran görüntüsü yer tutucusudur, gerçek kanıt değildir. Kanıtın tamamına erişim bağlantısını 48 numaralı dizine ekleyin. Gizli veya kişisel bilgileri görünür bırakmayın.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Bağlantıların yetkili değerlendirici tarafından açılabildiğini kontrol edin. Sunum içi kodlar resmî KİDR adlandırmasına alternatif değildir.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r>
              <a:t>Kanıtları sunumdan önce erişim yetkisi olan bir hesapla açarak kontrol edin. K kodları bu sunumun yerel dizini içindir. Belgeler güncel, tarihli ve iddiayla doğrudan ilgili olmalıdır. Kaynak: https://www.yokak.gov.tr/documents/national-doc/KIDR_Haz%C4%B1rlama_K%C4%B1lavuzu_3.2.1_yeni.pdf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Kapanışta yeni iddia eklemeyin. Doğrulanmış kurumsal iletişim bilgilerini kullanın.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Metin, tablo veya şekilleri diğer düzenlerden kopyalayabilirsiniz; başlık, logo ve alt bilgi hizalarını koruyun.</a:t>
            </a:r>
          </a:p>
          <a:p>
            <a:endParaRPr/>
          </a:p>
          <a:p>
            <a:r>
              <a:t>Düzenleme: Köşeli parantezli alanları biriminizin doğrulanmış bilgileriyle değiştirin. Bu düzen ihtiyaca göre çoğaltılabilir.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Ü 01 · Başlık ve Meti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-top"/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</p:sp>
      <p:pic>
        <p:nvPicPr>
          <p:cNvPr id="3" name="brand-logo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144000" y="247650"/>
            <a:ext cx="2476500" cy="404217"/>
          </a:xfrm>
          <a:prstGeom prst="rect">
            <a:avLst/>
          </a:prstGeom>
        </p:spPr>
      </p:pic>
      <p:sp>
        <p:nvSpPr>
          <p:cNvPr id="4" name="brand-rule"/>
          <p:cNvSpPr>
            <a:spLocks noGrp="1"/>
          </p:cNvSpPr>
          <p:nvPr/>
        </p:nvSpPr>
        <p:spPr>
          <a:xfrm>
            <a:off x="533400" y="6381750"/>
            <a:ext cx="11125200" cy="0"/>
          </a:xfrm>
          <a:prstGeom prst="line">
            <a:avLst/>
          </a:prstGeom>
          <a:noFill/>
          <a:ln w="9525">
            <a:solidFill>
              <a:srgbClr val="DCE3ED"/>
            </a:solidFill>
          </a:ln>
        </p:spPr>
      </p:sp>
      <p:sp>
        <p:nvSpPr>
          <p:cNvPr id="5" name="ABÜ Başlık"/>
          <p:cNvSpPr>
            <a:spLocks noGrp="1"/>
          </p:cNvSpPr>
          <p:nvPr>
            <p:ph type="title"/>
          </p:nvPr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Slayt başlığı</a:t>
            </a:r>
          </a:p>
        </p:txBody>
      </p:sp>
      <p:sp>
        <p:nvSpPr>
          <p:cNvPr id="6" name="ABÜ İçerik 1"/>
          <p:cNvSpPr>
            <a:spLocks noGrp="1"/>
          </p:cNvSpPr>
          <p:nvPr>
            <p:ph type="body" idx="1"/>
          </p:nvPr>
        </p:nvSpPr>
        <p:spPr>
          <a:xfrm>
            <a:off x="533400" y="1752600"/>
            <a:ext cx="11125200" cy="419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İçerik metni</a:t>
            </a:r>
          </a:p>
        </p:txBody>
      </p:sp>
      <p:sp>
        <p:nvSpPr>
          <p:cNvPr id="7" name="ABÜ Birim Altbilgisi"/>
          <p:cNvSpPr>
            <a:spLocks noGrp="1"/>
          </p:cNvSpPr>
          <p:nvPr>
            <p:ph type="ftr" idx="10"/>
          </p:nvPr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</a:t>
            </a:r>
          </a:p>
        </p:txBody>
      </p:sp>
      <p:sp>
        <p:nvSpPr>
          <p:cNvPr id="8" name="ABÜ Otomatik Sayfa Numarası"/>
          <p:cNvSpPr>
            <a:spLocks noGrp="1"/>
          </p:cNvSpPr>
          <p:nvPr>
            <p:ph type="sldNum" idx="11"/>
          </p:nvPr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93901014-7558-485E-85D0-8B5AB4A4B6B8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‹#›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Ü 02 · İki Sütu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-top"/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</p:sp>
      <p:pic>
        <p:nvPicPr>
          <p:cNvPr id="3" name="brand-logo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144000" y="247650"/>
            <a:ext cx="2476500" cy="404217"/>
          </a:xfrm>
          <a:prstGeom prst="rect">
            <a:avLst/>
          </a:prstGeom>
        </p:spPr>
      </p:pic>
      <p:sp>
        <p:nvSpPr>
          <p:cNvPr id="4" name="brand-rule"/>
          <p:cNvSpPr>
            <a:spLocks noGrp="1"/>
          </p:cNvSpPr>
          <p:nvPr/>
        </p:nvSpPr>
        <p:spPr>
          <a:xfrm>
            <a:off x="533400" y="6381750"/>
            <a:ext cx="11125200" cy="0"/>
          </a:xfrm>
          <a:prstGeom prst="line">
            <a:avLst/>
          </a:prstGeom>
          <a:noFill/>
          <a:ln w="9525">
            <a:solidFill>
              <a:srgbClr val="DCE3ED"/>
            </a:solidFill>
          </a:ln>
        </p:spPr>
      </p:sp>
      <p:sp>
        <p:nvSpPr>
          <p:cNvPr id="5" name="ABÜ Başlık"/>
          <p:cNvSpPr>
            <a:spLocks noGrp="1"/>
          </p:cNvSpPr>
          <p:nvPr>
            <p:ph type="title"/>
          </p:nvPr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Slayt başlığı</a:t>
            </a:r>
          </a:p>
        </p:txBody>
      </p:sp>
      <p:sp>
        <p:nvSpPr>
          <p:cNvPr id="6" name="ABÜ İçerik 1"/>
          <p:cNvSpPr>
            <a:spLocks noGrp="1"/>
          </p:cNvSpPr>
          <p:nvPr>
            <p:ph type="body" idx="1"/>
          </p:nvPr>
        </p:nvSpPr>
        <p:spPr>
          <a:xfrm>
            <a:off x="533400" y="1752600"/>
            <a:ext cx="5257800" cy="419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Sol sütun</a:t>
            </a:r>
          </a:p>
        </p:txBody>
      </p:sp>
      <p:sp>
        <p:nvSpPr>
          <p:cNvPr id="7" name="ABÜ İçerik 2"/>
          <p:cNvSpPr>
            <a:spLocks noGrp="1"/>
          </p:cNvSpPr>
          <p:nvPr>
            <p:ph type="body" idx="2"/>
          </p:nvPr>
        </p:nvSpPr>
        <p:spPr>
          <a:xfrm>
            <a:off x="6400800" y="1752600"/>
            <a:ext cx="5257800" cy="419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Sağ sütun</a:t>
            </a:r>
          </a:p>
        </p:txBody>
      </p:sp>
      <p:sp>
        <p:nvSpPr>
          <p:cNvPr id="8" name="ABÜ Birim Altbilgisi"/>
          <p:cNvSpPr>
            <a:spLocks noGrp="1"/>
          </p:cNvSpPr>
          <p:nvPr>
            <p:ph type="ftr" idx="10"/>
          </p:nvPr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</a:t>
            </a:r>
          </a:p>
        </p:txBody>
      </p:sp>
      <p:sp>
        <p:nvSpPr>
          <p:cNvPr id="9" name="ABÜ Otomatik Sayfa Numarası"/>
          <p:cNvSpPr>
            <a:spLocks noGrp="1"/>
          </p:cNvSpPr>
          <p:nvPr>
            <p:ph type="sldNum" idx="11"/>
          </p:nvPr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64B489FF-4823-4493-8258-820A264403FA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‹#›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Ü 03 · Görsel ve Meti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-top"/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</p:sp>
      <p:pic>
        <p:nvPicPr>
          <p:cNvPr id="3" name="brand-logo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144000" y="247650"/>
            <a:ext cx="2476500" cy="404217"/>
          </a:xfrm>
          <a:prstGeom prst="rect">
            <a:avLst/>
          </a:prstGeom>
        </p:spPr>
      </p:pic>
      <p:sp>
        <p:nvSpPr>
          <p:cNvPr id="4" name="brand-rule"/>
          <p:cNvSpPr>
            <a:spLocks noGrp="1"/>
          </p:cNvSpPr>
          <p:nvPr/>
        </p:nvSpPr>
        <p:spPr>
          <a:xfrm>
            <a:off x="533400" y="6381750"/>
            <a:ext cx="11125200" cy="0"/>
          </a:xfrm>
          <a:prstGeom prst="line">
            <a:avLst/>
          </a:prstGeom>
          <a:noFill/>
          <a:ln w="9525">
            <a:solidFill>
              <a:srgbClr val="DCE3ED"/>
            </a:solidFill>
          </a:ln>
        </p:spPr>
      </p:sp>
      <p:sp>
        <p:nvSpPr>
          <p:cNvPr id="5" name="ABÜ Başlık"/>
          <p:cNvSpPr>
            <a:spLocks noGrp="1"/>
          </p:cNvSpPr>
          <p:nvPr>
            <p:ph type="title"/>
          </p:nvPr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Slayt başlığı</a:t>
            </a:r>
          </a:p>
        </p:txBody>
      </p:sp>
      <p:sp>
        <p:nvSpPr>
          <p:cNvPr id="6" name="ABÜ İçerik 1"/>
          <p:cNvSpPr>
            <a:spLocks noGrp="1"/>
          </p:cNvSpPr>
          <p:nvPr>
            <p:ph type="body" idx="1"/>
          </p:nvPr>
        </p:nvSpPr>
        <p:spPr>
          <a:xfrm>
            <a:off x="533400" y="1752600"/>
            <a:ext cx="4953000" cy="419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Açıklama metni</a:t>
            </a:r>
          </a:p>
        </p:txBody>
      </p:sp>
      <p:sp>
        <p:nvSpPr>
          <p:cNvPr id="7" name="ABÜ İçerik 2"/>
          <p:cNvSpPr>
            <a:spLocks noGrp="1"/>
          </p:cNvSpPr>
          <p:nvPr>
            <p:ph type="pic" idx="2"/>
          </p:nvPr>
        </p:nvSpPr>
        <p:spPr>
          <a:xfrm>
            <a:off x="6019800" y="1752600"/>
            <a:ext cx="5638800" cy="419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Fotoğraf alanı</a:t>
            </a:r>
          </a:p>
        </p:txBody>
      </p:sp>
      <p:sp>
        <p:nvSpPr>
          <p:cNvPr id="8" name="ABÜ Birim Altbilgisi"/>
          <p:cNvSpPr>
            <a:spLocks noGrp="1"/>
          </p:cNvSpPr>
          <p:nvPr>
            <p:ph type="ftr" idx="10"/>
          </p:nvPr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</a:t>
            </a:r>
          </a:p>
        </p:txBody>
      </p:sp>
      <p:sp>
        <p:nvSpPr>
          <p:cNvPr id="9" name="ABÜ Otomatik Sayfa Numarası"/>
          <p:cNvSpPr>
            <a:spLocks noGrp="1"/>
          </p:cNvSpPr>
          <p:nvPr>
            <p:ph type="sldNum" idx="11"/>
          </p:nvPr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56F1908D-4936-4DD1-ACDC-59743784406F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‹#›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Ü 04 · Geniş Görs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-top"/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</p:sp>
      <p:pic>
        <p:nvPicPr>
          <p:cNvPr id="3" name="brand-logo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144000" y="247650"/>
            <a:ext cx="2476500" cy="404217"/>
          </a:xfrm>
          <a:prstGeom prst="rect">
            <a:avLst/>
          </a:prstGeom>
        </p:spPr>
      </p:pic>
      <p:sp>
        <p:nvSpPr>
          <p:cNvPr id="4" name="brand-rule"/>
          <p:cNvSpPr>
            <a:spLocks noGrp="1"/>
          </p:cNvSpPr>
          <p:nvPr/>
        </p:nvSpPr>
        <p:spPr>
          <a:xfrm>
            <a:off x="533400" y="6381750"/>
            <a:ext cx="11125200" cy="0"/>
          </a:xfrm>
          <a:prstGeom prst="line">
            <a:avLst/>
          </a:prstGeom>
          <a:noFill/>
          <a:ln w="9525">
            <a:solidFill>
              <a:srgbClr val="DCE3ED"/>
            </a:solidFill>
          </a:ln>
        </p:spPr>
      </p:sp>
      <p:sp>
        <p:nvSpPr>
          <p:cNvPr id="5" name="ABÜ Başlık"/>
          <p:cNvSpPr>
            <a:spLocks noGrp="1"/>
          </p:cNvSpPr>
          <p:nvPr>
            <p:ph type="title"/>
          </p:nvPr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Slayt başlığı</a:t>
            </a:r>
          </a:p>
        </p:txBody>
      </p:sp>
      <p:sp>
        <p:nvSpPr>
          <p:cNvPr id="6" name="ABÜ İçerik 1"/>
          <p:cNvSpPr>
            <a:spLocks noGrp="1"/>
          </p:cNvSpPr>
          <p:nvPr>
            <p:ph type="pic" idx="1"/>
          </p:nvPr>
        </p:nvSpPr>
        <p:spPr>
          <a:xfrm>
            <a:off x="533400" y="1752600"/>
            <a:ext cx="11125200" cy="3886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Fotoğraf alanı</a:t>
            </a:r>
          </a:p>
        </p:txBody>
      </p:sp>
      <p:sp>
        <p:nvSpPr>
          <p:cNvPr id="7" name="ABÜ İçerik 2"/>
          <p:cNvSpPr>
            <a:spLocks noGrp="1"/>
          </p:cNvSpPr>
          <p:nvPr>
            <p:ph type="body" idx="2"/>
          </p:nvPr>
        </p:nvSpPr>
        <p:spPr>
          <a:xfrm>
            <a:off x="533400" y="5810250"/>
            <a:ext cx="111252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2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2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Görsel açıklaması ve kaynak</a:t>
            </a:r>
          </a:p>
        </p:txBody>
      </p:sp>
      <p:sp>
        <p:nvSpPr>
          <p:cNvPr id="8" name="ABÜ Birim Altbilgisi"/>
          <p:cNvSpPr>
            <a:spLocks noGrp="1"/>
          </p:cNvSpPr>
          <p:nvPr>
            <p:ph type="ftr" idx="10"/>
          </p:nvPr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</a:t>
            </a:r>
          </a:p>
        </p:txBody>
      </p:sp>
      <p:sp>
        <p:nvSpPr>
          <p:cNvPr id="9" name="ABÜ Otomatik Sayfa Numarası"/>
          <p:cNvSpPr>
            <a:spLocks noGrp="1"/>
          </p:cNvSpPr>
          <p:nvPr>
            <p:ph type="sldNum" idx="11"/>
          </p:nvPr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BCE1FD0D-465D-4DF7-945D-E8B2A99827EB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‹#›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Ü 05 · Tab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-top"/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</p:sp>
      <p:pic>
        <p:nvPicPr>
          <p:cNvPr id="3" name="brand-logo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144000" y="247650"/>
            <a:ext cx="2476500" cy="404217"/>
          </a:xfrm>
          <a:prstGeom prst="rect">
            <a:avLst/>
          </a:prstGeom>
        </p:spPr>
      </p:pic>
      <p:sp>
        <p:nvSpPr>
          <p:cNvPr id="4" name="brand-rule"/>
          <p:cNvSpPr>
            <a:spLocks noGrp="1"/>
          </p:cNvSpPr>
          <p:nvPr/>
        </p:nvSpPr>
        <p:spPr>
          <a:xfrm>
            <a:off x="533400" y="6381750"/>
            <a:ext cx="11125200" cy="0"/>
          </a:xfrm>
          <a:prstGeom prst="line">
            <a:avLst/>
          </a:prstGeom>
          <a:noFill/>
          <a:ln w="9525">
            <a:solidFill>
              <a:srgbClr val="DCE3ED"/>
            </a:solidFill>
          </a:ln>
        </p:spPr>
      </p:sp>
      <p:sp>
        <p:nvSpPr>
          <p:cNvPr id="5" name="ABÜ Başlık"/>
          <p:cNvSpPr>
            <a:spLocks noGrp="1"/>
          </p:cNvSpPr>
          <p:nvPr>
            <p:ph type="title"/>
          </p:nvPr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Slayt başlığı</a:t>
            </a:r>
          </a:p>
        </p:txBody>
      </p:sp>
      <p:sp>
        <p:nvSpPr>
          <p:cNvPr id="6" name="ABÜ İçerik 1"/>
          <p:cNvSpPr>
            <a:spLocks noGrp="1"/>
          </p:cNvSpPr>
          <p:nvPr>
            <p:ph type="tbl" idx="1"/>
          </p:nvPr>
        </p:nvSpPr>
        <p:spPr>
          <a:xfrm>
            <a:off x="533400" y="1752600"/>
            <a:ext cx="11125200" cy="419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Tablo alanı</a:t>
            </a:r>
          </a:p>
        </p:txBody>
      </p:sp>
      <p:sp>
        <p:nvSpPr>
          <p:cNvPr id="7" name="ABÜ Birim Altbilgisi"/>
          <p:cNvSpPr>
            <a:spLocks noGrp="1"/>
          </p:cNvSpPr>
          <p:nvPr>
            <p:ph type="ftr" idx="10"/>
          </p:nvPr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</a:t>
            </a:r>
          </a:p>
        </p:txBody>
      </p:sp>
      <p:sp>
        <p:nvSpPr>
          <p:cNvPr id="8" name="ABÜ Otomatik Sayfa Numarası"/>
          <p:cNvSpPr>
            <a:spLocks noGrp="1"/>
          </p:cNvSpPr>
          <p:nvPr>
            <p:ph type="sldNum" idx="11"/>
          </p:nvPr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13BEE3D3-98C4-4120-8071-DD5B2276291F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‹#›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Ü 06 · Grafi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-top"/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</p:sp>
      <p:pic>
        <p:nvPicPr>
          <p:cNvPr id="3" name="brand-logo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144000" y="247650"/>
            <a:ext cx="2476500" cy="404217"/>
          </a:xfrm>
          <a:prstGeom prst="rect">
            <a:avLst/>
          </a:prstGeom>
        </p:spPr>
      </p:pic>
      <p:sp>
        <p:nvSpPr>
          <p:cNvPr id="4" name="brand-rule"/>
          <p:cNvSpPr>
            <a:spLocks noGrp="1"/>
          </p:cNvSpPr>
          <p:nvPr/>
        </p:nvSpPr>
        <p:spPr>
          <a:xfrm>
            <a:off x="533400" y="6381750"/>
            <a:ext cx="11125200" cy="0"/>
          </a:xfrm>
          <a:prstGeom prst="line">
            <a:avLst/>
          </a:prstGeom>
          <a:noFill/>
          <a:ln w="9525">
            <a:solidFill>
              <a:srgbClr val="DCE3ED"/>
            </a:solidFill>
          </a:ln>
        </p:spPr>
      </p:sp>
      <p:sp>
        <p:nvSpPr>
          <p:cNvPr id="5" name="ABÜ Başlık"/>
          <p:cNvSpPr>
            <a:spLocks noGrp="1"/>
          </p:cNvSpPr>
          <p:nvPr>
            <p:ph type="title"/>
          </p:nvPr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Slayt başlığı</a:t>
            </a:r>
          </a:p>
        </p:txBody>
      </p:sp>
      <p:sp>
        <p:nvSpPr>
          <p:cNvPr id="6" name="ABÜ İçerik 1"/>
          <p:cNvSpPr>
            <a:spLocks noGrp="1"/>
          </p:cNvSpPr>
          <p:nvPr>
            <p:ph type="chart" idx="1"/>
          </p:nvPr>
        </p:nvSpPr>
        <p:spPr>
          <a:xfrm>
            <a:off x="533400" y="1752600"/>
            <a:ext cx="11125200" cy="419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Grafik alanı</a:t>
            </a:r>
          </a:p>
        </p:txBody>
      </p:sp>
      <p:sp>
        <p:nvSpPr>
          <p:cNvPr id="7" name="ABÜ Birim Altbilgisi"/>
          <p:cNvSpPr>
            <a:spLocks noGrp="1"/>
          </p:cNvSpPr>
          <p:nvPr>
            <p:ph type="ftr" idx="10"/>
          </p:nvPr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</a:t>
            </a:r>
          </a:p>
        </p:txBody>
      </p:sp>
      <p:sp>
        <p:nvSpPr>
          <p:cNvPr id="8" name="ABÜ Otomatik Sayfa Numarası"/>
          <p:cNvSpPr>
            <a:spLocks noGrp="1"/>
          </p:cNvSpPr>
          <p:nvPr>
            <p:ph type="sldNum" idx="11"/>
          </p:nvPr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5198CBCB-DDA4-41FD-A799-5B7506631E45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‹#›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Ü 07 · Süreç ve Aşamala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-top"/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</p:sp>
      <p:pic>
        <p:nvPicPr>
          <p:cNvPr id="3" name="brand-logo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144000" y="247650"/>
            <a:ext cx="2476500" cy="404217"/>
          </a:xfrm>
          <a:prstGeom prst="rect">
            <a:avLst/>
          </a:prstGeom>
        </p:spPr>
      </p:pic>
      <p:sp>
        <p:nvSpPr>
          <p:cNvPr id="4" name="brand-rule"/>
          <p:cNvSpPr>
            <a:spLocks noGrp="1"/>
          </p:cNvSpPr>
          <p:nvPr/>
        </p:nvSpPr>
        <p:spPr>
          <a:xfrm>
            <a:off x="533400" y="6381750"/>
            <a:ext cx="11125200" cy="0"/>
          </a:xfrm>
          <a:prstGeom prst="line">
            <a:avLst/>
          </a:prstGeom>
          <a:noFill/>
          <a:ln w="9525">
            <a:solidFill>
              <a:srgbClr val="DCE3ED"/>
            </a:solidFill>
          </a:ln>
        </p:spPr>
      </p:sp>
      <p:sp>
        <p:nvSpPr>
          <p:cNvPr id="5" name="ABÜ Başlık"/>
          <p:cNvSpPr>
            <a:spLocks noGrp="1"/>
          </p:cNvSpPr>
          <p:nvPr>
            <p:ph type="title"/>
          </p:nvPr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Slayt başlığı</a:t>
            </a:r>
          </a:p>
        </p:txBody>
      </p:sp>
      <p:sp>
        <p:nvSpPr>
          <p:cNvPr id="6" name="ABÜ İçerik 1"/>
          <p:cNvSpPr>
            <a:spLocks noGrp="1"/>
          </p:cNvSpPr>
          <p:nvPr>
            <p:ph type="body" idx="1"/>
          </p:nvPr>
        </p:nvSpPr>
        <p:spPr>
          <a:xfrm>
            <a:off x="533400" y="2000250"/>
            <a:ext cx="2533650" cy="39433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1. aşama</a:t>
            </a:r>
          </a:p>
        </p:txBody>
      </p:sp>
      <p:sp>
        <p:nvSpPr>
          <p:cNvPr id="7" name="ABÜ İçerik 2"/>
          <p:cNvSpPr>
            <a:spLocks noGrp="1"/>
          </p:cNvSpPr>
          <p:nvPr>
            <p:ph type="body" idx="2"/>
          </p:nvPr>
        </p:nvSpPr>
        <p:spPr>
          <a:xfrm>
            <a:off x="3371850" y="2000250"/>
            <a:ext cx="2533650" cy="39433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2. aşama</a:t>
            </a:r>
          </a:p>
        </p:txBody>
      </p:sp>
      <p:sp>
        <p:nvSpPr>
          <p:cNvPr id="8" name="ABÜ İçerik 3"/>
          <p:cNvSpPr>
            <a:spLocks noGrp="1"/>
          </p:cNvSpPr>
          <p:nvPr>
            <p:ph type="body" idx="3"/>
          </p:nvPr>
        </p:nvSpPr>
        <p:spPr>
          <a:xfrm>
            <a:off x="6210300" y="2000250"/>
            <a:ext cx="2533650" cy="39433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3. aşama</a:t>
            </a:r>
          </a:p>
        </p:txBody>
      </p:sp>
      <p:sp>
        <p:nvSpPr>
          <p:cNvPr id="9" name="ABÜ İçerik 4"/>
          <p:cNvSpPr>
            <a:spLocks noGrp="1"/>
          </p:cNvSpPr>
          <p:nvPr>
            <p:ph type="body" idx="4"/>
          </p:nvPr>
        </p:nvSpPr>
        <p:spPr>
          <a:xfrm>
            <a:off x="9048750" y="2000250"/>
            <a:ext cx="2533650" cy="39433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  <a:def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lang="tr-TR"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4. aşama</a:t>
            </a:r>
          </a:p>
        </p:txBody>
      </p:sp>
      <p:sp>
        <p:nvSpPr>
          <p:cNvPr id="10" name="ABÜ Birim Altbilgisi"/>
          <p:cNvSpPr>
            <a:spLocks noGrp="1"/>
          </p:cNvSpPr>
          <p:nvPr>
            <p:ph type="ftr" idx="10"/>
          </p:nvPr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</a:t>
            </a:r>
          </a:p>
        </p:txBody>
      </p:sp>
      <p:sp>
        <p:nvSpPr>
          <p:cNvPr id="11" name="ABÜ Otomatik Sayfa Numarası"/>
          <p:cNvSpPr>
            <a:spLocks noGrp="1"/>
          </p:cNvSpPr>
          <p:nvPr>
            <p:ph type="sldNum" idx="11"/>
          </p:nvPr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F4558FC3-25A7-4143-9B38-DCA79BDEB465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‹#›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ABÜ 08 · Boş Kurumsal Çerçev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-top"/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</p:sp>
      <p:pic>
        <p:nvPicPr>
          <p:cNvPr id="3" name="brand-logo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144000" y="247650"/>
            <a:ext cx="2476500" cy="404217"/>
          </a:xfrm>
          <a:prstGeom prst="rect">
            <a:avLst/>
          </a:prstGeom>
        </p:spPr>
      </p:pic>
      <p:sp>
        <p:nvSpPr>
          <p:cNvPr id="4" name="brand-rule"/>
          <p:cNvSpPr>
            <a:spLocks noGrp="1"/>
          </p:cNvSpPr>
          <p:nvPr/>
        </p:nvSpPr>
        <p:spPr>
          <a:xfrm>
            <a:off x="533400" y="6381750"/>
            <a:ext cx="11125200" cy="0"/>
          </a:xfrm>
          <a:prstGeom prst="line">
            <a:avLst/>
          </a:prstGeom>
          <a:noFill/>
          <a:ln w="9525">
            <a:solidFill>
              <a:srgbClr val="DCE3ED"/>
            </a:solidFill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slide" Target="slide4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slide" Target="slide41.xml"/><Relationship Id="rId5" Type="http://schemas.openxmlformats.org/officeDocument/2006/relationships/slide" Target="slide32.xml"/><Relationship Id="rId4" Type="http://schemas.openxmlformats.org/officeDocument/2006/relationships/slide" Target="slide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0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rand-logo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533400"/>
            <a:ext cx="3857625" cy="629645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8B832F15-F9D3-4812-B1BC-E79644C48F9A}"/>
              </a:ext>
            </a:extLst>
          </p:cNvPr>
          <p:cNvSpPr>
            <a:spLocks noGrp="1"/>
          </p:cNvSpPr>
          <p:nvPr/>
        </p:nvSpPr>
        <p:spPr>
          <a:xfrm>
            <a:off x="533400" y="2105025"/>
            <a:ext cx="80010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Birim Sunum</a:t>
            </a:r>
          </a:p>
          <a:p>
            <a:pPr algn="l">
              <a:defRPr sz="4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Şablonu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DAD559A-13C0-40B8-ADE3-AD8680147FBD}"/>
              </a:ext>
            </a:extLst>
          </p:cNvPr>
          <p:cNvSpPr>
            <a:spLocks noGrp="1"/>
          </p:cNvSpPr>
          <p:nvPr/>
        </p:nvSpPr>
        <p:spPr>
          <a:xfrm>
            <a:off x="571500" y="4000500"/>
            <a:ext cx="10001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D8E5F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8E5F7"/>
                </a:solidFill>
                <a:latin typeface="DejaVu Sans"/>
                <a:ea typeface="DejaVu Sans"/>
                <a:cs typeface="DejaVu Sans"/>
              </a:rPr>
              <a:t>Kurumsal dış değerlendirme hazırlığı</a:t>
            </a:r>
          </a:p>
        </p:txBody>
      </p:sp>
      <p:sp>
        <p:nvSpPr>
          <p:cNvPr id="4" name="Düz Bağlayıcı 3">
            <a:extLst>
              <a:ext uri="{FF2B5EF4-FFF2-40B4-BE49-F238E27FC236}">
                <a16:creationId xmlns:a16="http://schemas.microsoft.com/office/drawing/2014/main" id="{B49218E0-97AD-4A7B-BD38-19BA80ED69DC}"/>
              </a:ext>
            </a:extLst>
          </p:cNvPr>
          <p:cNvSpPr>
            <a:spLocks noGrp="1"/>
          </p:cNvSpPr>
          <p:nvPr/>
        </p:nvSpPr>
        <p:spPr>
          <a:xfrm>
            <a:off x="571500" y="5181600"/>
            <a:ext cx="11049000" cy="0"/>
          </a:xfrm>
          <a:prstGeom prst="line">
            <a:avLst/>
          </a:prstGeom>
          <a:noFill/>
          <a:ln w="1905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2F09F81-F728-4A93-8F9A-C5EBA6320D13}"/>
              </a:ext>
            </a:extLst>
          </p:cNvPr>
          <p:cNvSpPr>
            <a:spLocks noGrp="1"/>
          </p:cNvSpPr>
          <p:nvPr/>
        </p:nvSpPr>
        <p:spPr>
          <a:xfrm>
            <a:off x="571500" y="5467350"/>
            <a:ext cx="76200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Akademik ve idari birimler için</a:t>
            </a:r>
          </a:p>
          <a:p>
            <a:pPr algn="l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50 sayfalık düzen ve içerik seti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329A5E89-B491-4017-BEB5-4515435944D7}"/>
              </a:ext>
            </a:extLst>
          </p:cNvPr>
          <p:cNvSpPr>
            <a:spLocks noGrp="1"/>
          </p:cNvSpPr>
          <p:nvPr/>
        </p:nvSpPr>
        <p:spPr>
          <a:xfrm>
            <a:off x="9715500" y="5524500"/>
            <a:ext cx="1905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EYLÜL 2026</a:t>
            </a:r>
          </a:p>
          <a:p>
            <a:pPr algn="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Sürüm 1.0</a:t>
            </a:r>
          </a:p>
        </p:txBody>
      </p:sp>
    </p:spTree>
    <p:extLst>
      <p:ext uri="{BB962C8B-B14F-4D97-AF65-F5344CB8AC3E}">
        <p14:creationId xmlns:p14="http://schemas.microsoft.com/office/powerpoint/2010/main" val="50565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BD909B73-9A5F-4452-826C-470614E2C201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KULLANIM REHBERİ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354A7366-F292-487B-B2F7-0F3B3F6B97F4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Şablonun kullanımı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4522630F-80A9-4DF1-B5E8-AA8966121591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4D435235-4D01-4DF0-B7C4-269A83FBAF3E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ABBF501F-7DFA-44F9-BBFB-2407190E9674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2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EC86C19-E6F0-4F8E-BB0F-0B61C1A70584}"/>
              </a:ext>
            </a:extLst>
          </p:cNvPr>
          <p:cNvSpPr>
            <a:spLocks noGrp="1"/>
          </p:cNvSpPr>
          <p:nvPr/>
        </p:nvSpPr>
        <p:spPr>
          <a:xfrm>
            <a:off x="533400" y="1571625"/>
            <a:ext cx="11001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Bu dosya, biriminizin ihtiyacına göre seçip çoğaltacağınız sayfalardan oluşur.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00EEA57A-149A-48B9-AB1A-2B57B14CDF7B}"/>
              </a:ext>
            </a:extLst>
          </p:cNvPr>
          <p:cNvSpPr>
            <a:spLocks noGrp="1"/>
          </p:cNvSpPr>
          <p:nvPr/>
        </p:nvSpPr>
        <p:spPr>
          <a:xfrm>
            <a:off x="533400" y="2238375"/>
            <a:ext cx="25812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0" name="Düz Bağlayıcı 9">
            <a:extLst>
              <a:ext uri="{FF2B5EF4-FFF2-40B4-BE49-F238E27FC236}">
                <a16:creationId xmlns:a16="http://schemas.microsoft.com/office/drawing/2014/main" id="{E5EA26CE-B671-428B-AD1F-F4578D93525E}"/>
              </a:ext>
            </a:extLst>
          </p:cNvPr>
          <p:cNvSpPr>
            <a:spLocks noGrp="1"/>
          </p:cNvSpPr>
          <p:nvPr/>
        </p:nvSpPr>
        <p:spPr>
          <a:xfrm>
            <a:off x="533400" y="3000375"/>
            <a:ext cx="2581275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9D03B9DE-1438-46AB-82EA-BFCEDB2813B4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25812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Sayfaları seçin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EC10F26A-68B2-491C-BFA2-2B5A3DDAEE65}"/>
              </a:ext>
            </a:extLst>
          </p:cNvPr>
          <p:cNvSpPr>
            <a:spLocks noGrp="1"/>
          </p:cNvSpPr>
          <p:nvPr/>
        </p:nvSpPr>
        <p:spPr>
          <a:xfrm>
            <a:off x="533400" y="4019550"/>
            <a:ext cx="25812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Birim yapınıza ve sunum süresine uygun düzenleri ayırın.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53B0B678-7BAE-4B2F-85D6-FBDD9A4946B8}"/>
              </a:ext>
            </a:extLst>
          </p:cNvPr>
          <p:cNvSpPr>
            <a:spLocks noGrp="1"/>
          </p:cNvSpPr>
          <p:nvPr/>
        </p:nvSpPr>
        <p:spPr>
          <a:xfrm>
            <a:off x="3381375" y="2238375"/>
            <a:ext cx="25812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4" name="Düz Bağlayıcı 13">
            <a:extLst>
              <a:ext uri="{FF2B5EF4-FFF2-40B4-BE49-F238E27FC236}">
                <a16:creationId xmlns:a16="http://schemas.microsoft.com/office/drawing/2014/main" id="{BBD15CC6-C228-4A17-B0DC-8D59593FA6DF}"/>
              </a:ext>
            </a:extLst>
          </p:cNvPr>
          <p:cNvSpPr>
            <a:spLocks noGrp="1"/>
          </p:cNvSpPr>
          <p:nvPr/>
        </p:nvSpPr>
        <p:spPr>
          <a:xfrm>
            <a:off x="3381375" y="3000375"/>
            <a:ext cx="2581275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0CBCCBC2-94E8-4DFC-A984-0BCE10E5FAA3}"/>
              </a:ext>
            </a:extLst>
          </p:cNvPr>
          <p:cNvSpPr>
            <a:spLocks noGrp="1"/>
          </p:cNvSpPr>
          <p:nvPr/>
        </p:nvSpPr>
        <p:spPr>
          <a:xfrm>
            <a:off x="3381375" y="3257550"/>
            <a:ext cx="25812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İçeriği doldurun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9F25CC6E-5E00-49D2-AB61-DD12BBFA22EB}"/>
              </a:ext>
            </a:extLst>
          </p:cNvPr>
          <p:cNvSpPr>
            <a:spLocks noGrp="1"/>
          </p:cNvSpPr>
          <p:nvPr/>
        </p:nvSpPr>
        <p:spPr>
          <a:xfrm>
            <a:off x="3381375" y="4019550"/>
            <a:ext cx="25812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[Köşeli parantezli] alanları kendi bilgilerinizle değiştirin.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4209D0B9-1A1C-4DB5-8F3F-56FA4B971824}"/>
              </a:ext>
            </a:extLst>
          </p:cNvPr>
          <p:cNvSpPr>
            <a:spLocks noGrp="1"/>
          </p:cNvSpPr>
          <p:nvPr/>
        </p:nvSpPr>
        <p:spPr>
          <a:xfrm>
            <a:off x="6229350" y="2238375"/>
            <a:ext cx="25812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8" name="Düz Bağlayıcı 17">
            <a:extLst>
              <a:ext uri="{FF2B5EF4-FFF2-40B4-BE49-F238E27FC236}">
                <a16:creationId xmlns:a16="http://schemas.microsoft.com/office/drawing/2014/main" id="{8E781955-1C10-4387-ADDC-023451376BFD}"/>
              </a:ext>
            </a:extLst>
          </p:cNvPr>
          <p:cNvSpPr>
            <a:spLocks noGrp="1"/>
          </p:cNvSpPr>
          <p:nvPr/>
        </p:nvSpPr>
        <p:spPr>
          <a:xfrm>
            <a:off x="6229350" y="3000375"/>
            <a:ext cx="2581275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F7E4F22D-CF75-4A31-9A22-38A458F8BAC1}"/>
              </a:ext>
            </a:extLst>
          </p:cNvPr>
          <p:cNvSpPr>
            <a:spLocks noGrp="1"/>
          </p:cNvSpPr>
          <p:nvPr/>
        </p:nvSpPr>
        <p:spPr>
          <a:xfrm>
            <a:off x="6229350" y="3257550"/>
            <a:ext cx="25812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Veriyi doğrulayın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C8B9D9D3-7295-4E35-AD42-FF1E28C30697}"/>
              </a:ext>
            </a:extLst>
          </p:cNvPr>
          <p:cNvSpPr>
            <a:spLocks noGrp="1"/>
          </p:cNvSpPr>
          <p:nvPr/>
        </p:nvSpPr>
        <p:spPr>
          <a:xfrm>
            <a:off x="6229350" y="4019550"/>
            <a:ext cx="25812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Sayıların dönemini, kaynağını ve kanıt bağlantısını kontrol edin.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FFDB3828-DDC7-4397-BEAA-99DAC89C15C5}"/>
              </a:ext>
            </a:extLst>
          </p:cNvPr>
          <p:cNvSpPr>
            <a:spLocks noGrp="1"/>
          </p:cNvSpPr>
          <p:nvPr/>
        </p:nvSpPr>
        <p:spPr>
          <a:xfrm>
            <a:off x="9077325" y="2238375"/>
            <a:ext cx="25812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2" name="Düz Bağlayıcı 21">
            <a:extLst>
              <a:ext uri="{FF2B5EF4-FFF2-40B4-BE49-F238E27FC236}">
                <a16:creationId xmlns:a16="http://schemas.microsoft.com/office/drawing/2014/main" id="{E48B5412-ABC3-44F4-9354-F57711BE7CBD}"/>
              </a:ext>
            </a:extLst>
          </p:cNvPr>
          <p:cNvSpPr>
            <a:spLocks noGrp="1"/>
          </p:cNvSpPr>
          <p:nvPr/>
        </p:nvSpPr>
        <p:spPr>
          <a:xfrm>
            <a:off x="9077325" y="3000375"/>
            <a:ext cx="2581275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028B0BCE-8D6B-4F33-BBAE-07D13A78D3AD}"/>
              </a:ext>
            </a:extLst>
          </p:cNvPr>
          <p:cNvSpPr>
            <a:spLocks noGrp="1"/>
          </p:cNvSpPr>
          <p:nvPr/>
        </p:nvSpPr>
        <p:spPr>
          <a:xfrm>
            <a:off x="9077325" y="3257550"/>
            <a:ext cx="25812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Tamamlayın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2AF55AAA-1EE4-4998-BD70-D7F568ACCCB9}"/>
              </a:ext>
            </a:extLst>
          </p:cNvPr>
          <p:cNvSpPr>
            <a:spLocks noGrp="1"/>
          </p:cNvSpPr>
          <p:nvPr/>
        </p:nvSpPr>
        <p:spPr>
          <a:xfrm>
            <a:off x="9077325" y="4019550"/>
            <a:ext cx="25812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Bu ilk beş sayfayı ve kullanmadığınız düzenleri çıkarın.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7B9B8821-E7FF-4105-9881-5236F422BE4F}"/>
              </a:ext>
            </a:extLst>
          </p:cNvPr>
          <p:cNvSpPr>
            <a:spLocks noGrp="1"/>
          </p:cNvSpPr>
          <p:nvPr/>
        </p:nvSpPr>
        <p:spPr>
          <a:xfrm>
            <a:off x="533400" y="5753100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Düzen kullanımı: Slaytı Çoğalt  ·  Grafik: sağ tık → Verileri Düzenle  ·  Fotoğraf: Resmi Değiştir</a:t>
            </a:r>
          </a:p>
        </p:txBody>
      </p:sp>
    </p:spTree>
    <p:extLst>
      <p:ext uri="{BB962C8B-B14F-4D97-AF65-F5344CB8AC3E}">
        <p14:creationId xmlns:p14="http://schemas.microsoft.com/office/powerpoint/2010/main" val="249924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7AD7D5E7-26A1-4C5A-8D01-8D87ADE09D04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KULLANIM REHBERİ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CACDDE72-045D-4E8C-B455-BD7F82FBB64B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Görsel ve metin standardı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6A989097-6125-4EFB-861E-EE7ECE28D032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16505194-8E11-4B5D-853B-432C28FE5BFA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0EAD8F19-8097-4E92-B6D0-C68F9E00C8FA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AE34F92A-7DE9-4282-9D0B-B827B644F35B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3810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RENKLER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387DCCE4-ABFD-4106-ACAF-D14B22047E76}"/>
              </a:ext>
            </a:extLst>
          </p:cNvPr>
          <p:cNvSpPr>
            <a:spLocks noGrp="1"/>
          </p:cNvSpPr>
          <p:nvPr/>
        </p:nvSpPr>
        <p:spPr>
          <a:xfrm>
            <a:off x="533400" y="2476500"/>
            <a:ext cx="1104900" cy="66675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C1C473B8-5895-4E4B-874F-6B3CE5FA820D}"/>
              </a:ext>
            </a:extLst>
          </p:cNvPr>
          <p:cNvSpPr>
            <a:spLocks noGrp="1"/>
          </p:cNvSpPr>
          <p:nvPr/>
        </p:nvSpPr>
        <p:spPr>
          <a:xfrm>
            <a:off x="533400" y="3286125"/>
            <a:ext cx="1276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Lacivert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C92A6E26-FABD-404F-9807-13A28F757BED}"/>
              </a:ext>
            </a:extLst>
          </p:cNvPr>
          <p:cNvSpPr>
            <a:spLocks noGrp="1"/>
          </p:cNvSpPr>
          <p:nvPr/>
        </p:nvSpPr>
        <p:spPr>
          <a:xfrm>
            <a:off x="533400" y="3619500"/>
            <a:ext cx="12763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#16306C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E75D9204-2704-4826-8BF0-0D427E3E3434}"/>
              </a:ext>
            </a:extLst>
          </p:cNvPr>
          <p:cNvSpPr>
            <a:spLocks noGrp="1"/>
          </p:cNvSpPr>
          <p:nvPr/>
        </p:nvSpPr>
        <p:spPr>
          <a:xfrm>
            <a:off x="1876425" y="2476500"/>
            <a:ext cx="1104900" cy="666750"/>
          </a:xfrm>
          <a:prstGeom prst="rect">
            <a:avLst/>
          </a:prstGeom>
          <a:solidFill>
            <a:srgbClr val="48C8E8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58B004EB-083C-4DBD-8229-F2641E1FA526}"/>
              </a:ext>
            </a:extLst>
          </p:cNvPr>
          <p:cNvSpPr>
            <a:spLocks noGrp="1"/>
          </p:cNvSpPr>
          <p:nvPr/>
        </p:nvSpPr>
        <p:spPr>
          <a:xfrm>
            <a:off x="1876425" y="3286125"/>
            <a:ext cx="1276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Turkuaz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C1564874-4275-4D10-9959-0B13C0BB322F}"/>
              </a:ext>
            </a:extLst>
          </p:cNvPr>
          <p:cNvSpPr>
            <a:spLocks noGrp="1"/>
          </p:cNvSpPr>
          <p:nvPr/>
        </p:nvSpPr>
        <p:spPr>
          <a:xfrm>
            <a:off x="1876425" y="3619500"/>
            <a:ext cx="12763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#48C8E8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769C7A1F-A27E-47CB-8B2D-A7EE0F12BBFB}"/>
              </a:ext>
            </a:extLst>
          </p:cNvPr>
          <p:cNvSpPr>
            <a:spLocks noGrp="1"/>
          </p:cNvSpPr>
          <p:nvPr/>
        </p:nvSpPr>
        <p:spPr>
          <a:xfrm>
            <a:off x="3219450" y="2476500"/>
            <a:ext cx="1104900" cy="666750"/>
          </a:xfrm>
          <a:prstGeom prst="rect">
            <a:avLst/>
          </a:prstGeom>
          <a:solidFill>
            <a:srgbClr val="13213B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ECBFE581-9147-476B-B62F-0C4D7046A5C0}"/>
              </a:ext>
            </a:extLst>
          </p:cNvPr>
          <p:cNvSpPr>
            <a:spLocks noGrp="1"/>
          </p:cNvSpPr>
          <p:nvPr/>
        </p:nvSpPr>
        <p:spPr>
          <a:xfrm>
            <a:off x="3219450" y="3286125"/>
            <a:ext cx="1276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Metin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753C2576-A33D-4657-B090-BB846E476734}"/>
              </a:ext>
            </a:extLst>
          </p:cNvPr>
          <p:cNvSpPr>
            <a:spLocks noGrp="1"/>
          </p:cNvSpPr>
          <p:nvPr/>
        </p:nvSpPr>
        <p:spPr>
          <a:xfrm>
            <a:off x="3219450" y="3619500"/>
            <a:ext cx="12763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#13213B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7EAF6A75-06E0-4565-8E7E-1F616FA0CBCF}"/>
              </a:ext>
            </a:extLst>
          </p:cNvPr>
          <p:cNvSpPr>
            <a:spLocks noGrp="1"/>
          </p:cNvSpPr>
          <p:nvPr/>
        </p:nvSpPr>
        <p:spPr>
          <a:xfrm>
            <a:off x="4562475" y="2476500"/>
            <a:ext cx="1104900" cy="666750"/>
          </a:xfrm>
          <a:prstGeom prst="rect">
            <a:avLst/>
          </a:prstGeom>
          <a:solidFill>
            <a:srgbClr val="F7F9FC"/>
          </a:solidFill>
          <a:ln w="9525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AD46221E-08D5-4497-81D3-C3264B145415}"/>
              </a:ext>
            </a:extLst>
          </p:cNvPr>
          <p:cNvSpPr>
            <a:spLocks noGrp="1"/>
          </p:cNvSpPr>
          <p:nvPr/>
        </p:nvSpPr>
        <p:spPr>
          <a:xfrm>
            <a:off x="4562475" y="3286125"/>
            <a:ext cx="1276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Açık zemin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7BEE0CFE-0B6C-4323-96AD-BBBB02857595}"/>
              </a:ext>
            </a:extLst>
          </p:cNvPr>
          <p:cNvSpPr>
            <a:spLocks noGrp="1"/>
          </p:cNvSpPr>
          <p:nvPr/>
        </p:nvSpPr>
        <p:spPr>
          <a:xfrm>
            <a:off x="4562475" y="3619500"/>
            <a:ext cx="12763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#F7F9FC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CB74E46E-F700-4945-B955-DA2DE9970EA5}"/>
              </a:ext>
            </a:extLst>
          </p:cNvPr>
          <p:cNvSpPr>
            <a:spLocks noGrp="1"/>
          </p:cNvSpPr>
          <p:nvPr/>
        </p:nvSpPr>
        <p:spPr>
          <a:xfrm>
            <a:off x="6858000" y="2038350"/>
            <a:ext cx="3810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YAZI VE YERLEŞİM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CCDEF40E-E96E-486C-803E-33944F6C3142}"/>
              </a:ext>
            </a:extLst>
          </p:cNvPr>
          <p:cNvSpPr>
            <a:spLocks noGrp="1"/>
          </p:cNvSpPr>
          <p:nvPr/>
        </p:nvSpPr>
        <p:spPr>
          <a:xfrm>
            <a:off x="6858000" y="2524125"/>
            <a:ext cx="4286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Başlık örneği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C0E3A481-8676-41E9-BF59-87E3C8E47C04}"/>
              </a:ext>
            </a:extLst>
          </p:cNvPr>
          <p:cNvSpPr>
            <a:spLocks noGrp="1"/>
          </p:cNvSpPr>
          <p:nvPr/>
        </p:nvSpPr>
        <p:spPr>
          <a:xfrm>
            <a:off x="6858000" y="3209925"/>
            <a:ext cx="44767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Kısa bir bulgu veya açıklama.</a:t>
            </a:r>
          </a:p>
          <a:p>
            <a:pPr algn="l">
              <a:defRPr sz="18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Bir slaytta tek ana konu.</a:t>
            </a:r>
          </a:p>
        </p:txBody>
      </p:sp>
      <p:sp>
        <p:nvSpPr>
          <p:cNvPr id="24" name="Düz Bağlayıcı 23">
            <a:extLst>
              <a:ext uri="{FF2B5EF4-FFF2-40B4-BE49-F238E27FC236}">
                <a16:creationId xmlns:a16="http://schemas.microsoft.com/office/drawing/2014/main" id="{D961AFDE-8733-4710-848A-9BABFCF32017}"/>
              </a:ext>
            </a:extLst>
          </p:cNvPr>
          <p:cNvSpPr>
            <a:spLocks noGrp="1"/>
          </p:cNvSpPr>
          <p:nvPr/>
        </p:nvSpPr>
        <p:spPr>
          <a:xfrm>
            <a:off x="533400" y="4381500"/>
            <a:ext cx="1112520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08372C05-B093-42AF-98D2-B845931BF225}"/>
              </a:ext>
            </a:extLst>
          </p:cNvPr>
          <p:cNvSpPr>
            <a:spLocks noGrp="1"/>
          </p:cNvSpPr>
          <p:nvPr/>
        </p:nvSpPr>
        <p:spPr>
          <a:xfrm>
            <a:off x="533400" y="4638675"/>
            <a:ext cx="5238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DejaVu Sans</a:t>
            </a:r>
          </a:p>
          <a:p>
            <a:pPr algn="l">
              <a:def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Başlık 28,5 pt, gövde 18–21 pt</a:t>
            </a: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314815CB-8AD6-48D3-BE3D-9D6FCB3CBF69}"/>
              </a:ext>
            </a:extLst>
          </p:cNvPr>
          <p:cNvSpPr>
            <a:spLocks noGrp="1"/>
          </p:cNvSpPr>
          <p:nvPr/>
        </p:nvSpPr>
        <p:spPr>
          <a:xfrm>
            <a:off x="6858000" y="4638675"/>
            <a:ext cx="47625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Logonun oranını ve rengini koruyun.</a:t>
            </a:r>
          </a:p>
          <a:p>
            <a:pPr algn="l">
              <a:def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Uzun metni küçültmek yerine bölün.</a:t>
            </a: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F9A8F7F3-A9B6-4B0F-8183-5158BC12E8AF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Renk ve çerçeve: referans sunum. Logo: üniversitenin resmî kurumsal kimlik dosyaları.</a:t>
            </a:r>
          </a:p>
        </p:txBody>
      </p:sp>
    </p:spTree>
    <p:extLst>
      <p:ext uri="{BB962C8B-B14F-4D97-AF65-F5344CB8AC3E}">
        <p14:creationId xmlns:p14="http://schemas.microsoft.com/office/powerpoint/2010/main" val="1690812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1E85851B-1B8C-4012-8913-AD19228459F1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KULLANIM REHBERİ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19AAF06A-CEFF-42F8-A3D0-51319438D66A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Düzen dizini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95346992-7F03-475C-A5C6-A4C977D2B3F2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E61B0534-9BAB-4695-821E-37CD78F81C5A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B37CD74F-1CBA-492B-8C21-88BAE6FD87AC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nav-6">
            <a:hlinkClick r:id="rId3" action="ppaction://hlinksldjump" tooltip="6. slayta git"/>
            <a:extLst>
              <a:ext uri="{FF2B5EF4-FFF2-40B4-BE49-F238E27FC236}">
                <a16:creationId xmlns:a16="http://schemas.microsoft.com/office/drawing/2014/main" id="{BECAE919-FBC3-42BB-B182-AB230337BA5A}"/>
              </a:ext>
            </a:extLst>
          </p:cNvPr>
          <p:cNvSpPr>
            <a:spLocks noGrp="1"/>
          </p:cNvSpPr>
          <p:nvPr/>
        </p:nvSpPr>
        <p:spPr>
          <a:xfrm>
            <a:off x="533400" y="2000250"/>
            <a:ext cx="13144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06–18</a:t>
            </a:r>
          </a:p>
        </p:txBody>
      </p:sp>
      <p:sp>
        <p:nvSpPr>
          <p:cNvPr id="9" name="nav-6">
            <a:hlinkClick r:id="rId3" action="ppaction://hlinksldjump" tooltip="6. slayta git"/>
            <a:extLst>
              <a:ext uri="{FF2B5EF4-FFF2-40B4-BE49-F238E27FC236}">
                <a16:creationId xmlns:a16="http://schemas.microsoft.com/office/drawing/2014/main" id="{3C0BE632-269F-4EDB-83C9-8C138EE5304D}"/>
              </a:ext>
            </a:extLst>
          </p:cNvPr>
          <p:cNvSpPr>
            <a:spLocks noGrp="1"/>
          </p:cNvSpPr>
          <p:nvPr/>
        </p:nvSpPr>
        <p:spPr>
          <a:xfrm>
            <a:off x="2190750" y="2000250"/>
            <a:ext cx="4476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Açılış ve birim profili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F2F9AA4C-DA41-4271-99B1-02ADB28654C9}"/>
              </a:ext>
            </a:extLst>
          </p:cNvPr>
          <p:cNvSpPr>
            <a:spLocks noGrp="1"/>
          </p:cNvSpPr>
          <p:nvPr/>
        </p:nvSpPr>
        <p:spPr>
          <a:xfrm>
            <a:off x="6762750" y="2019300"/>
            <a:ext cx="4857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Kapaklar, yapı, hedefler, kaynaklar ve paydaşlar</a:t>
            </a:r>
          </a:p>
        </p:txBody>
      </p:sp>
      <p:sp>
        <p:nvSpPr>
          <p:cNvPr id="11" name="Düz Bağlayıcı 10">
            <a:extLst>
              <a:ext uri="{FF2B5EF4-FFF2-40B4-BE49-F238E27FC236}">
                <a16:creationId xmlns:a16="http://schemas.microsoft.com/office/drawing/2014/main" id="{754FFDEB-4BF0-4BA9-ACF0-2C409254AB7E}"/>
              </a:ext>
            </a:extLst>
          </p:cNvPr>
          <p:cNvSpPr>
            <a:spLocks noGrp="1"/>
          </p:cNvSpPr>
          <p:nvPr/>
        </p:nvSpPr>
        <p:spPr>
          <a:xfrm>
            <a:off x="533400" y="2571750"/>
            <a:ext cx="1112520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2" name="nav-19">
            <a:hlinkClick r:id="rId4" action="ppaction://hlinksldjump" tooltip="19. slayta git"/>
            <a:extLst>
              <a:ext uri="{FF2B5EF4-FFF2-40B4-BE49-F238E27FC236}">
                <a16:creationId xmlns:a16="http://schemas.microsoft.com/office/drawing/2014/main" id="{91DAF006-558F-4476-B554-5F9EFC0BB0D4}"/>
              </a:ext>
            </a:extLst>
          </p:cNvPr>
          <p:cNvSpPr>
            <a:spLocks noGrp="1"/>
          </p:cNvSpPr>
          <p:nvPr/>
        </p:nvSpPr>
        <p:spPr>
          <a:xfrm>
            <a:off x="533400" y="2771775"/>
            <a:ext cx="13144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19–31</a:t>
            </a:r>
          </a:p>
        </p:txBody>
      </p:sp>
      <p:sp>
        <p:nvSpPr>
          <p:cNvPr id="13" name="nav-19">
            <a:hlinkClick r:id="rId4" action="ppaction://hlinksldjump" tooltip="19. slayta git"/>
            <a:extLst>
              <a:ext uri="{FF2B5EF4-FFF2-40B4-BE49-F238E27FC236}">
                <a16:creationId xmlns:a16="http://schemas.microsoft.com/office/drawing/2014/main" id="{448E64BE-0506-4825-8EC4-2430D9B3C09C}"/>
              </a:ext>
            </a:extLst>
          </p:cNvPr>
          <p:cNvSpPr>
            <a:spLocks noGrp="1"/>
          </p:cNvSpPr>
          <p:nvPr/>
        </p:nvSpPr>
        <p:spPr>
          <a:xfrm>
            <a:off x="2190750" y="2771775"/>
            <a:ext cx="4476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Kalite ve süreçler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7C3E0BB3-0AC1-4A49-829B-192B25A06EC4}"/>
              </a:ext>
            </a:extLst>
          </p:cNvPr>
          <p:cNvSpPr>
            <a:spLocks noGrp="1"/>
          </p:cNvSpPr>
          <p:nvPr/>
        </p:nvSpPr>
        <p:spPr>
          <a:xfrm>
            <a:off x="6762750" y="2790825"/>
            <a:ext cx="4857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PUKÖ, akış, risk, iyileştirme ve eylem planı</a:t>
            </a:r>
          </a:p>
        </p:txBody>
      </p:sp>
      <p:sp>
        <p:nvSpPr>
          <p:cNvPr id="15" name="Düz Bağlayıcı 14">
            <a:extLst>
              <a:ext uri="{FF2B5EF4-FFF2-40B4-BE49-F238E27FC236}">
                <a16:creationId xmlns:a16="http://schemas.microsoft.com/office/drawing/2014/main" id="{ABC7568D-5EE4-40AB-A77E-49503EF44A79}"/>
              </a:ext>
            </a:extLst>
          </p:cNvPr>
          <p:cNvSpPr>
            <a:spLocks noGrp="1"/>
          </p:cNvSpPr>
          <p:nvPr/>
        </p:nvSpPr>
        <p:spPr>
          <a:xfrm>
            <a:off x="533400" y="3343275"/>
            <a:ext cx="1112520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6" name="nav-32">
            <a:hlinkClick r:id="rId5" action="ppaction://hlinksldjump" tooltip="32. slayta git"/>
            <a:extLst>
              <a:ext uri="{FF2B5EF4-FFF2-40B4-BE49-F238E27FC236}">
                <a16:creationId xmlns:a16="http://schemas.microsoft.com/office/drawing/2014/main" id="{D4E35A0C-D6A4-434C-9D37-8D32B3D18D8A}"/>
              </a:ext>
            </a:extLst>
          </p:cNvPr>
          <p:cNvSpPr>
            <a:spLocks noGrp="1"/>
          </p:cNvSpPr>
          <p:nvPr/>
        </p:nvSpPr>
        <p:spPr>
          <a:xfrm>
            <a:off x="533400" y="3543300"/>
            <a:ext cx="13144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32–40</a:t>
            </a:r>
          </a:p>
        </p:txBody>
      </p:sp>
      <p:sp>
        <p:nvSpPr>
          <p:cNvPr id="17" name="nav-32">
            <a:hlinkClick r:id="rId5" action="ppaction://hlinksldjump" tooltip="32. slayta git"/>
            <a:extLst>
              <a:ext uri="{FF2B5EF4-FFF2-40B4-BE49-F238E27FC236}">
                <a16:creationId xmlns:a16="http://schemas.microsoft.com/office/drawing/2014/main" id="{D6018161-7A6C-4D32-8189-34C81A57ACC5}"/>
              </a:ext>
            </a:extLst>
          </p:cNvPr>
          <p:cNvSpPr>
            <a:spLocks noGrp="1"/>
          </p:cNvSpPr>
          <p:nvPr/>
        </p:nvSpPr>
        <p:spPr>
          <a:xfrm>
            <a:off x="2190750" y="3543300"/>
            <a:ext cx="4476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Birime özel içerikler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3FE1DF1D-DF76-432F-A22E-3878477976A9}"/>
              </a:ext>
            </a:extLst>
          </p:cNvPr>
          <p:cNvSpPr>
            <a:spLocks noGrp="1"/>
          </p:cNvSpPr>
          <p:nvPr/>
        </p:nvSpPr>
        <p:spPr>
          <a:xfrm>
            <a:off x="6762750" y="3562350"/>
            <a:ext cx="4857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Eğitim, araştırma, toplumsal katkı ve idari hizmetler</a:t>
            </a:r>
          </a:p>
        </p:txBody>
      </p:sp>
      <p:sp>
        <p:nvSpPr>
          <p:cNvPr id="19" name="Düz Bağlayıcı 18">
            <a:extLst>
              <a:ext uri="{FF2B5EF4-FFF2-40B4-BE49-F238E27FC236}">
                <a16:creationId xmlns:a16="http://schemas.microsoft.com/office/drawing/2014/main" id="{391C5C9B-6641-4954-831E-D335958D4CD1}"/>
              </a:ext>
            </a:extLst>
          </p:cNvPr>
          <p:cNvSpPr>
            <a:spLocks noGrp="1"/>
          </p:cNvSpPr>
          <p:nvPr/>
        </p:nvSpPr>
        <p:spPr>
          <a:xfrm>
            <a:off x="533400" y="4114800"/>
            <a:ext cx="1112520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20" name="nav-41">
            <a:hlinkClick r:id="rId6" action="ppaction://hlinksldjump" tooltip="41. slayta git"/>
            <a:extLst>
              <a:ext uri="{FF2B5EF4-FFF2-40B4-BE49-F238E27FC236}">
                <a16:creationId xmlns:a16="http://schemas.microsoft.com/office/drawing/2014/main" id="{EA1FF491-EC85-4497-95F0-2EC3E720B419}"/>
              </a:ext>
            </a:extLst>
          </p:cNvPr>
          <p:cNvSpPr>
            <a:spLocks noGrp="1"/>
          </p:cNvSpPr>
          <p:nvPr/>
        </p:nvSpPr>
        <p:spPr>
          <a:xfrm>
            <a:off x="533400" y="4314825"/>
            <a:ext cx="13144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41–47</a:t>
            </a:r>
          </a:p>
        </p:txBody>
      </p:sp>
      <p:sp>
        <p:nvSpPr>
          <p:cNvPr id="21" name="nav-41">
            <a:hlinkClick r:id="rId6" action="ppaction://hlinksldjump" tooltip="41. slayta git"/>
            <a:extLst>
              <a:ext uri="{FF2B5EF4-FFF2-40B4-BE49-F238E27FC236}">
                <a16:creationId xmlns:a16="http://schemas.microsoft.com/office/drawing/2014/main" id="{84B1C0BB-EB70-4E1E-8E90-990F910C5E81}"/>
              </a:ext>
            </a:extLst>
          </p:cNvPr>
          <p:cNvSpPr>
            <a:spLocks noGrp="1"/>
          </p:cNvSpPr>
          <p:nvPr/>
        </p:nvSpPr>
        <p:spPr>
          <a:xfrm>
            <a:off x="2190750" y="4314825"/>
            <a:ext cx="4476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Grafik ve görsel düzenleri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47C050C9-0287-40CD-95A5-99190D2A8D23}"/>
              </a:ext>
            </a:extLst>
          </p:cNvPr>
          <p:cNvSpPr>
            <a:spLocks noGrp="1"/>
          </p:cNvSpPr>
          <p:nvPr/>
        </p:nvSpPr>
        <p:spPr>
          <a:xfrm>
            <a:off x="6762750" y="4333875"/>
            <a:ext cx="4857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Trend, karşılaştırma, dağılım, fotoğraf ve belge</a:t>
            </a:r>
          </a:p>
        </p:txBody>
      </p:sp>
      <p:sp>
        <p:nvSpPr>
          <p:cNvPr id="23" name="Düz Bağlayıcı 22">
            <a:extLst>
              <a:ext uri="{FF2B5EF4-FFF2-40B4-BE49-F238E27FC236}">
                <a16:creationId xmlns:a16="http://schemas.microsoft.com/office/drawing/2014/main" id="{9D4021E3-5F7B-411F-9FDD-FADD0AE23BFC}"/>
              </a:ext>
            </a:extLst>
          </p:cNvPr>
          <p:cNvSpPr>
            <a:spLocks noGrp="1"/>
          </p:cNvSpPr>
          <p:nvPr/>
        </p:nvSpPr>
        <p:spPr>
          <a:xfrm>
            <a:off x="533400" y="4886325"/>
            <a:ext cx="1112520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24" name="nav-48">
            <a:hlinkClick r:id="rId7" action="ppaction://hlinksldjump" tooltip="48. slayta git"/>
            <a:extLst>
              <a:ext uri="{FF2B5EF4-FFF2-40B4-BE49-F238E27FC236}">
                <a16:creationId xmlns:a16="http://schemas.microsoft.com/office/drawing/2014/main" id="{08F7E0B7-521C-49BA-930C-B97C73BF4235}"/>
              </a:ext>
            </a:extLst>
          </p:cNvPr>
          <p:cNvSpPr>
            <a:spLocks noGrp="1"/>
          </p:cNvSpPr>
          <p:nvPr/>
        </p:nvSpPr>
        <p:spPr>
          <a:xfrm>
            <a:off x="533400" y="5086350"/>
            <a:ext cx="13144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48–50</a:t>
            </a:r>
          </a:p>
        </p:txBody>
      </p:sp>
      <p:sp>
        <p:nvSpPr>
          <p:cNvPr id="25" name="nav-48">
            <a:hlinkClick r:id="rId7" action="ppaction://hlinksldjump" tooltip="48. slayta git"/>
            <a:extLst>
              <a:ext uri="{FF2B5EF4-FFF2-40B4-BE49-F238E27FC236}">
                <a16:creationId xmlns:a16="http://schemas.microsoft.com/office/drawing/2014/main" id="{99AA91C8-2B68-4013-90EA-A01E10586230}"/>
              </a:ext>
            </a:extLst>
          </p:cNvPr>
          <p:cNvSpPr>
            <a:spLocks noGrp="1"/>
          </p:cNvSpPr>
          <p:nvPr/>
        </p:nvSpPr>
        <p:spPr>
          <a:xfrm>
            <a:off x="2190750" y="5086350"/>
            <a:ext cx="4476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Kanıt ve kapanış</a:t>
            </a: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502425D3-DE8F-452E-891D-B27D3CAC0257}"/>
              </a:ext>
            </a:extLst>
          </p:cNvPr>
          <p:cNvSpPr>
            <a:spLocks noGrp="1"/>
          </p:cNvSpPr>
          <p:nvPr/>
        </p:nvSpPr>
        <p:spPr>
          <a:xfrm>
            <a:off x="6762750" y="5105400"/>
            <a:ext cx="4857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Kanıt dizini, iletişim ve esnek içerik</a:t>
            </a:r>
          </a:p>
        </p:txBody>
      </p:sp>
    </p:spTree>
    <p:extLst>
      <p:ext uri="{BB962C8B-B14F-4D97-AF65-F5344CB8AC3E}">
        <p14:creationId xmlns:p14="http://schemas.microsoft.com/office/powerpoint/2010/main" val="2002964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0A3D046C-8C76-477E-9DC7-F7CE032A533B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KULLANIM REHBERİ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C84FEA39-23DE-4144-BFA7-86AF85249C45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Birim sunumunun önerilen akışı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E1C368B1-921D-42FA-AC2A-D02E7DF745FE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50CCE25A-3EEF-4753-9510-413ACEA65500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DFE9ADEA-AE23-4F15-8146-239D758E1268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5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FB7B9CA-0614-47C9-93B3-1DD82D26E5DF}"/>
              </a:ext>
            </a:extLst>
          </p:cNvPr>
          <p:cNvSpPr>
            <a:spLocks noGrp="1"/>
          </p:cNvSpPr>
          <p:nvPr/>
        </p:nvSpPr>
        <p:spPr>
          <a:xfrm>
            <a:off x="533400" y="1571625"/>
            <a:ext cx="11001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Ortak çerçeveyi koruyun, ayrıntıyı biriminizin işine göre seçin.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5FE9500E-8D0E-48B2-B9B9-434BB0163737}"/>
              </a:ext>
            </a:extLst>
          </p:cNvPr>
          <p:cNvSpPr>
            <a:spLocks noGrp="1"/>
          </p:cNvSpPr>
          <p:nvPr/>
        </p:nvSpPr>
        <p:spPr>
          <a:xfrm>
            <a:off x="533400" y="2209800"/>
            <a:ext cx="2571750" cy="68580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A32FCBD0-9946-4189-B997-2E0E62ECA40B}"/>
              </a:ext>
            </a:extLst>
          </p:cNvPr>
          <p:cNvSpPr>
            <a:spLocks noGrp="1"/>
          </p:cNvSpPr>
          <p:nvPr/>
        </p:nvSpPr>
        <p:spPr>
          <a:xfrm>
            <a:off x="666750" y="2324100"/>
            <a:ext cx="23050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Birim ve görev alanı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95901323-358E-4DC5-B152-003B5BE804EC}"/>
              </a:ext>
            </a:extLst>
          </p:cNvPr>
          <p:cNvSpPr>
            <a:spLocks noGrp="1"/>
          </p:cNvSpPr>
          <p:nvPr/>
        </p:nvSpPr>
        <p:spPr>
          <a:xfrm>
            <a:off x="3371850" y="2209800"/>
            <a:ext cx="2571750" cy="6858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8ED89493-0410-4696-BD42-C6DA1E315624}"/>
              </a:ext>
            </a:extLst>
          </p:cNvPr>
          <p:cNvSpPr>
            <a:spLocks noGrp="1"/>
          </p:cNvSpPr>
          <p:nvPr/>
        </p:nvSpPr>
        <p:spPr>
          <a:xfrm>
            <a:off x="3505200" y="2324100"/>
            <a:ext cx="23050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Hedefler ve işleyiş</a:t>
            </a:r>
          </a:p>
        </p:txBody>
      </p:sp>
      <p:sp>
        <p:nvSpPr>
          <p:cNvPr id="13" name="Düz Bağlayıcı 12">
            <a:extLst>
              <a:ext uri="{FF2B5EF4-FFF2-40B4-BE49-F238E27FC236}">
                <a16:creationId xmlns:a16="http://schemas.microsoft.com/office/drawing/2014/main" id="{C4D073FA-C63C-4C12-ACEB-3B03B8D06259}"/>
              </a:ext>
            </a:extLst>
          </p:cNvPr>
          <p:cNvSpPr>
            <a:spLocks noGrp="1"/>
          </p:cNvSpPr>
          <p:nvPr/>
        </p:nvSpPr>
        <p:spPr>
          <a:xfrm>
            <a:off x="3133725" y="2552700"/>
            <a:ext cx="209550" cy="0"/>
          </a:xfrm>
          <a:prstGeom prst="line">
            <a:avLst/>
          </a:prstGeom>
          <a:noFill/>
          <a:ln w="28575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1AC5A607-A0E8-42B5-8BB8-78EC9AD057D8}"/>
              </a:ext>
            </a:extLst>
          </p:cNvPr>
          <p:cNvSpPr>
            <a:spLocks noGrp="1"/>
          </p:cNvSpPr>
          <p:nvPr/>
        </p:nvSpPr>
        <p:spPr>
          <a:xfrm>
            <a:off x="6210300" y="2209800"/>
            <a:ext cx="2571750" cy="6858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9F666139-785F-46C8-9E64-D81536BAD81F}"/>
              </a:ext>
            </a:extLst>
          </p:cNvPr>
          <p:cNvSpPr>
            <a:spLocks noGrp="1"/>
          </p:cNvSpPr>
          <p:nvPr/>
        </p:nvSpPr>
        <p:spPr>
          <a:xfrm>
            <a:off x="6343650" y="2324100"/>
            <a:ext cx="23050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Sonuçlar ve kanıtlar</a:t>
            </a:r>
          </a:p>
        </p:txBody>
      </p:sp>
      <p:sp>
        <p:nvSpPr>
          <p:cNvPr id="16" name="Düz Bağlayıcı 15">
            <a:extLst>
              <a:ext uri="{FF2B5EF4-FFF2-40B4-BE49-F238E27FC236}">
                <a16:creationId xmlns:a16="http://schemas.microsoft.com/office/drawing/2014/main" id="{F3947403-556E-4959-A182-41FBFAE15921}"/>
              </a:ext>
            </a:extLst>
          </p:cNvPr>
          <p:cNvSpPr>
            <a:spLocks noGrp="1"/>
          </p:cNvSpPr>
          <p:nvPr/>
        </p:nvSpPr>
        <p:spPr>
          <a:xfrm>
            <a:off x="5972175" y="2552700"/>
            <a:ext cx="209550" cy="0"/>
          </a:xfrm>
          <a:prstGeom prst="line">
            <a:avLst/>
          </a:prstGeom>
          <a:noFill/>
          <a:ln w="28575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1CBEE8BB-8F09-4A1A-BE30-97568C4F83BC}"/>
              </a:ext>
            </a:extLst>
          </p:cNvPr>
          <p:cNvSpPr>
            <a:spLocks noGrp="1"/>
          </p:cNvSpPr>
          <p:nvPr/>
        </p:nvSpPr>
        <p:spPr>
          <a:xfrm>
            <a:off x="9048750" y="2209800"/>
            <a:ext cx="2571750" cy="6858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BCB76DA9-F02A-466F-A582-D1533E6C3FB2}"/>
              </a:ext>
            </a:extLst>
          </p:cNvPr>
          <p:cNvSpPr>
            <a:spLocks noGrp="1"/>
          </p:cNvSpPr>
          <p:nvPr/>
        </p:nvSpPr>
        <p:spPr>
          <a:xfrm>
            <a:off x="9182100" y="2324100"/>
            <a:ext cx="23050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İyileştirme ve plan</a:t>
            </a:r>
          </a:p>
        </p:txBody>
      </p:sp>
      <p:sp>
        <p:nvSpPr>
          <p:cNvPr id="19" name="Düz Bağlayıcı 18">
            <a:extLst>
              <a:ext uri="{FF2B5EF4-FFF2-40B4-BE49-F238E27FC236}">
                <a16:creationId xmlns:a16="http://schemas.microsoft.com/office/drawing/2014/main" id="{0A3D4DA3-E201-4B37-9B5A-E1F20F48A604}"/>
              </a:ext>
            </a:extLst>
          </p:cNvPr>
          <p:cNvSpPr>
            <a:spLocks noGrp="1"/>
          </p:cNvSpPr>
          <p:nvPr/>
        </p:nvSpPr>
        <p:spPr>
          <a:xfrm>
            <a:off x="8810625" y="2552700"/>
            <a:ext cx="209550" cy="0"/>
          </a:xfrm>
          <a:prstGeom prst="line">
            <a:avLst/>
          </a:prstGeom>
          <a:noFill/>
          <a:ln w="28575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65AF65FA-EFBE-479C-AC51-160A2CD7F2C2}"/>
              </a:ext>
            </a:extLst>
          </p:cNvPr>
          <p:cNvSpPr>
            <a:spLocks noGrp="1"/>
          </p:cNvSpPr>
          <p:nvPr/>
        </p:nvSpPr>
        <p:spPr>
          <a:xfrm>
            <a:off x="533400" y="3486150"/>
            <a:ext cx="5143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Akademik birimler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A4C2DEEE-0D0F-426E-A403-BDFD49818711}"/>
              </a:ext>
            </a:extLst>
          </p:cNvPr>
          <p:cNvSpPr>
            <a:spLocks noGrp="1"/>
          </p:cNvSpPr>
          <p:nvPr/>
        </p:nvSpPr>
        <p:spPr>
          <a:xfrm>
            <a:off x="533400" y="4248150"/>
            <a:ext cx="51435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Eğitim ve öğretim, öğrenci deneyimi, araştırma ve toplumsal katkı düzenlerinden seçim yapar.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30B458E2-8176-4F5E-AABD-55AFC955FB54}"/>
              </a:ext>
            </a:extLst>
          </p:cNvPr>
          <p:cNvSpPr>
            <a:spLocks noGrp="1"/>
          </p:cNvSpPr>
          <p:nvPr/>
        </p:nvSpPr>
        <p:spPr>
          <a:xfrm>
            <a:off x="6419850" y="3486150"/>
            <a:ext cx="5238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İdari ve destek birimleri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9BEBA10A-C9B1-450D-ABB4-1685AE5798EE}"/>
              </a:ext>
            </a:extLst>
          </p:cNvPr>
          <p:cNvSpPr>
            <a:spLocks noGrp="1"/>
          </p:cNvSpPr>
          <p:nvPr/>
        </p:nvSpPr>
        <p:spPr>
          <a:xfrm>
            <a:off x="6419850" y="4248150"/>
            <a:ext cx="52387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Hizmet erişimi, işlem süreleri, kaynak kullanımı ve kullanıcı geri bildirimlerini öne çıkarır.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926E737E-1084-447D-BD3C-36BEACE2E9CB}"/>
              </a:ext>
            </a:extLst>
          </p:cNvPr>
          <p:cNvSpPr>
            <a:spLocks noGrp="1"/>
          </p:cNvSpPr>
          <p:nvPr/>
        </p:nvSpPr>
        <p:spPr>
          <a:xfrm>
            <a:off x="533400" y="5695950"/>
            <a:ext cx="111252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Öneri: 12–16 sayfa. Nihai süre ve ortak içerik beklentisini koordinasyon ekibi belirler.</a:t>
            </a:r>
          </a:p>
        </p:txBody>
      </p:sp>
    </p:spTree>
    <p:extLst>
      <p:ext uri="{BB962C8B-B14F-4D97-AF65-F5344CB8AC3E}">
        <p14:creationId xmlns:p14="http://schemas.microsoft.com/office/powerpoint/2010/main" val="209195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rand-top">
            <a:extLst>
              <a:ext uri="{FF2B5EF4-FFF2-40B4-BE49-F238E27FC236}">
                <a16:creationId xmlns:a16="http://schemas.microsoft.com/office/drawing/2014/main" id="{5264DBB7-C9FD-41BE-989F-298B1906DEB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pic>
        <p:nvPicPr>
          <p:cNvPr id="8" name="brand-logo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514350"/>
            <a:ext cx="3981450" cy="649856"/>
          </a:xfrm>
          <a:prstGeom prst="rect">
            <a:avLst/>
          </a:prstGeom>
        </p:spPr>
      </p:pic>
      <p:sp>
        <p:nvSpPr>
          <p:cNvPr id="3" name="slide-title">
            <a:extLst>
              <a:ext uri="{FF2B5EF4-FFF2-40B4-BE49-F238E27FC236}">
                <a16:creationId xmlns:a16="http://schemas.microsoft.com/office/drawing/2014/main" id="{87EB4D39-D285-4DE2-975C-582F8A58449D}"/>
              </a:ext>
            </a:extLst>
          </p:cNvPr>
          <p:cNvSpPr>
            <a:spLocks noGrp="1"/>
          </p:cNvSpPr>
          <p:nvPr/>
        </p:nvSpPr>
        <p:spPr>
          <a:xfrm>
            <a:off x="533400" y="2381250"/>
            <a:ext cx="1112520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7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[Birim adı]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7467B19D-5F7E-4C09-96C4-FCD4E5C986AE}"/>
              </a:ext>
            </a:extLst>
          </p:cNvPr>
          <p:cNvSpPr>
            <a:spLocks noGrp="1"/>
          </p:cNvSpPr>
          <p:nvPr/>
        </p:nvSpPr>
        <p:spPr>
          <a:xfrm>
            <a:off x="552450" y="3886200"/>
            <a:ext cx="101917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Kurumsal Dış Değerlendirme</a:t>
            </a:r>
          </a:p>
          <a:p>
            <a:pPr algn="l">
              <a:defRPr sz="2250" b="0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Birim Sunumu</a:t>
            </a:r>
          </a:p>
        </p:txBody>
      </p:sp>
      <p:sp>
        <p:nvSpPr>
          <p:cNvPr id="5" name="Düz Bağlayıcı 4">
            <a:extLst>
              <a:ext uri="{FF2B5EF4-FFF2-40B4-BE49-F238E27FC236}">
                <a16:creationId xmlns:a16="http://schemas.microsoft.com/office/drawing/2014/main" id="{8F51AB17-6447-4B19-9B8C-89EBBA913AE2}"/>
              </a:ext>
            </a:extLst>
          </p:cNvPr>
          <p:cNvSpPr>
            <a:spLocks noGrp="1"/>
          </p:cNvSpPr>
          <p:nvPr/>
        </p:nvSpPr>
        <p:spPr>
          <a:xfrm>
            <a:off x="533400" y="5324475"/>
            <a:ext cx="11125200" cy="0"/>
          </a:xfrm>
          <a:prstGeom prst="line">
            <a:avLst/>
          </a:prstGeom>
          <a:noFill/>
          <a:ln w="1905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37B56E43-7370-4ECE-BDAD-E023B25B19B1}"/>
              </a:ext>
            </a:extLst>
          </p:cNvPr>
          <p:cNvSpPr>
            <a:spLocks noGrp="1"/>
          </p:cNvSpPr>
          <p:nvPr/>
        </p:nvSpPr>
        <p:spPr>
          <a:xfrm>
            <a:off x="533400" y="5600700"/>
            <a:ext cx="104775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[Ad Soyad, Unvan]</a:t>
            </a:r>
          </a:p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[Raporlama dönemi]  /  [Sunum tarihi]</a:t>
            </a:r>
          </a:p>
        </p:txBody>
      </p:sp>
    </p:spTree>
    <p:extLst>
      <p:ext uri="{BB962C8B-B14F-4D97-AF65-F5344CB8AC3E}">
        <p14:creationId xmlns:p14="http://schemas.microsoft.com/office/powerpoint/2010/main" val="879037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0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rand-logo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504825"/>
            <a:ext cx="3762375" cy="614098"/>
          </a:xfrm>
          <a:prstGeom prst="rect">
            <a:avLst/>
          </a:prstGeom>
        </p:spPr>
      </p:pic>
      <p:sp>
        <p:nvSpPr>
          <p:cNvPr id="3" name="slide-title">
            <a:extLst>
              <a:ext uri="{FF2B5EF4-FFF2-40B4-BE49-F238E27FC236}">
                <a16:creationId xmlns:a16="http://schemas.microsoft.com/office/drawing/2014/main" id="{20EA3D99-E23D-4FE2-9703-79F75B9C8BAC}"/>
              </a:ext>
            </a:extLst>
          </p:cNvPr>
          <p:cNvSpPr>
            <a:spLocks noGrp="1"/>
          </p:cNvSpPr>
          <p:nvPr/>
        </p:nvSpPr>
        <p:spPr>
          <a:xfrm>
            <a:off x="533400" y="2200275"/>
            <a:ext cx="5429250" cy="1409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[Birim adı]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535A6E15-62F2-4325-9518-1F056217A8D9}"/>
              </a:ext>
            </a:extLst>
          </p:cNvPr>
          <p:cNvSpPr>
            <a:spLocks noGrp="1"/>
          </p:cNvSpPr>
          <p:nvPr/>
        </p:nvSpPr>
        <p:spPr>
          <a:xfrm>
            <a:off x="533400" y="3886200"/>
            <a:ext cx="523875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Kurumsal Dış Değerlendirme</a:t>
            </a:r>
          </a:p>
          <a:p>
            <a:pPr algn="l"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[Sunum başlığı]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4586B1D8-AE6D-4375-B174-91762CA437EE}"/>
              </a:ext>
            </a:extLst>
          </p:cNvPr>
          <p:cNvSpPr>
            <a:spLocks noGrp="1"/>
          </p:cNvSpPr>
          <p:nvPr/>
        </p:nvSpPr>
        <p:spPr>
          <a:xfrm>
            <a:off x="533400" y="5753100"/>
            <a:ext cx="514350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D8E5F7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8E5F7"/>
                </a:solidFill>
                <a:latin typeface="DejaVu Sans"/>
                <a:ea typeface="DejaVu Sans"/>
                <a:cs typeface="DejaVu Sans"/>
              </a:rPr>
              <a:t>[Ad Soyad, Unvan]</a:t>
            </a:r>
          </a:p>
          <a:p>
            <a:pPr algn="l">
              <a:defRPr sz="1575" b="0">
                <a:solidFill>
                  <a:srgbClr val="D8E5F7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8E5F7"/>
                </a:solidFill>
                <a:latin typeface="DejaVu Sans"/>
                <a:ea typeface="DejaVu Sans"/>
                <a:cs typeface="DejaVu Sans"/>
              </a:rPr>
              <a:t>[Dönem]  /  [Tarih]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9976DDFD-57B1-872C-0C18-06DC449967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125" r="28125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43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C0A826EA-3DE5-4602-8A1D-D6D9D069FB4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ORTAK İÇERİK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FE8E8531-03C2-485C-BDBE-67304DE5A9B2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Dönemin öne çıkan bulguları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DA4A3932-F895-46FC-A71D-D29E753ABAFF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1ED282FE-020B-4C89-AA6C-829CDCCD3297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3B470DB0-3783-4F7A-A042-BD31FEE79572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8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36C3714-F7F6-4794-BD38-D76FB93D6F5A}"/>
              </a:ext>
            </a:extLst>
          </p:cNvPr>
          <p:cNvSpPr>
            <a:spLocks noGrp="1"/>
          </p:cNvSpPr>
          <p:nvPr/>
        </p:nvSpPr>
        <p:spPr>
          <a:xfrm>
            <a:off x="533400" y="2124075"/>
            <a:ext cx="33591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Düz Bağlayıcı 8">
            <a:extLst>
              <a:ext uri="{FF2B5EF4-FFF2-40B4-BE49-F238E27FC236}">
                <a16:creationId xmlns:a16="http://schemas.microsoft.com/office/drawing/2014/main" id="{EE940FA7-F9DA-415D-91B0-A3D2BB84FE19}"/>
              </a:ext>
            </a:extLst>
          </p:cNvPr>
          <p:cNvSpPr>
            <a:spLocks noGrp="1"/>
          </p:cNvSpPr>
          <p:nvPr/>
        </p:nvSpPr>
        <p:spPr>
          <a:xfrm>
            <a:off x="533400" y="2886075"/>
            <a:ext cx="3359150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F185E251-A621-4C0F-93F2-3499BCB58B89}"/>
              </a:ext>
            </a:extLst>
          </p:cNvPr>
          <p:cNvSpPr>
            <a:spLocks noGrp="1"/>
          </p:cNvSpPr>
          <p:nvPr/>
        </p:nvSpPr>
        <p:spPr>
          <a:xfrm>
            <a:off x="533400" y="3143250"/>
            <a:ext cx="33591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[Öne çıkan sonuç]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C075873F-125C-47E7-8998-D8A23CB418AC}"/>
              </a:ext>
            </a:extLst>
          </p:cNvPr>
          <p:cNvSpPr>
            <a:spLocks noGrp="1"/>
          </p:cNvSpPr>
          <p:nvPr/>
        </p:nvSpPr>
        <p:spPr>
          <a:xfrm>
            <a:off x="533400" y="3905250"/>
            <a:ext cx="33591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[Dönem sonunda ulaşılan sonucu ve bunu gösteren veriyi yazın.]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A4A952B3-2291-4660-A31F-42E87779042C}"/>
              </a:ext>
            </a:extLst>
          </p:cNvPr>
          <p:cNvSpPr>
            <a:spLocks noGrp="1"/>
          </p:cNvSpPr>
          <p:nvPr/>
        </p:nvSpPr>
        <p:spPr>
          <a:xfrm>
            <a:off x="4416425" y="2124075"/>
            <a:ext cx="33591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Düz Bağlayıcı 12">
            <a:extLst>
              <a:ext uri="{FF2B5EF4-FFF2-40B4-BE49-F238E27FC236}">
                <a16:creationId xmlns:a16="http://schemas.microsoft.com/office/drawing/2014/main" id="{8200E2ED-7E57-487A-9AF3-88E1B8EE4908}"/>
              </a:ext>
            </a:extLst>
          </p:cNvPr>
          <p:cNvSpPr>
            <a:spLocks noGrp="1"/>
          </p:cNvSpPr>
          <p:nvPr/>
        </p:nvSpPr>
        <p:spPr>
          <a:xfrm>
            <a:off x="4416425" y="2886075"/>
            <a:ext cx="3359150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98B077A1-5A8E-48E3-921E-3B9D62DAA195}"/>
              </a:ext>
            </a:extLst>
          </p:cNvPr>
          <p:cNvSpPr>
            <a:spLocks noGrp="1"/>
          </p:cNvSpPr>
          <p:nvPr/>
        </p:nvSpPr>
        <p:spPr>
          <a:xfrm>
            <a:off x="4416425" y="3143250"/>
            <a:ext cx="33591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[Tamamlanan iyileştirme]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B29112E0-453B-445D-9EB9-1989B8CA2F0C}"/>
              </a:ext>
            </a:extLst>
          </p:cNvPr>
          <p:cNvSpPr>
            <a:spLocks noGrp="1"/>
          </p:cNvSpPr>
          <p:nvPr/>
        </p:nvSpPr>
        <p:spPr>
          <a:xfrm>
            <a:off x="4416425" y="3905250"/>
            <a:ext cx="33591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[Yapılan değişikliği ve ölçülen etkisini kısaca açıklayın.]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DCFD1710-D402-438B-908B-DF0861D6BB36}"/>
              </a:ext>
            </a:extLst>
          </p:cNvPr>
          <p:cNvSpPr>
            <a:spLocks noGrp="1"/>
          </p:cNvSpPr>
          <p:nvPr/>
        </p:nvSpPr>
        <p:spPr>
          <a:xfrm>
            <a:off x="8299450" y="2124075"/>
            <a:ext cx="33591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Düz Bağlayıcı 16">
            <a:extLst>
              <a:ext uri="{FF2B5EF4-FFF2-40B4-BE49-F238E27FC236}">
                <a16:creationId xmlns:a16="http://schemas.microsoft.com/office/drawing/2014/main" id="{5FD01C68-9784-490F-87EF-8CC185B06CA4}"/>
              </a:ext>
            </a:extLst>
          </p:cNvPr>
          <p:cNvSpPr>
            <a:spLocks noGrp="1"/>
          </p:cNvSpPr>
          <p:nvPr/>
        </p:nvSpPr>
        <p:spPr>
          <a:xfrm>
            <a:off x="8299450" y="2886075"/>
            <a:ext cx="3359150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6E79C04E-AEDF-4E44-B41A-A8593973ECFE}"/>
              </a:ext>
            </a:extLst>
          </p:cNvPr>
          <p:cNvSpPr>
            <a:spLocks noGrp="1"/>
          </p:cNvSpPr>
          <p:nvPr/>
        </p:nvSpPr>
        <p:spPr>
          <a:xfrm>
            <a:off x="8299450" y="3143250"/>
            <a:ext cx="33591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[Öncelikli ihtiyaç]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5B9EAE18-C790-4EBA-A51D-E0D933728FD2}"/>
              </a:ext>
            </a:extLst>
          </p:cNvPr>
          <p:cNvSpPr>
            <a:spLocks noGrp="1"/>
          </p:cNvSpPr>
          <p:nvPr/>
        </p:nvSpPr>
        <p:spPr>
          <a:xfrm>
            <a:off x="8299450" y="3905250"/>
            <a:ext cx="33591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 sonraki dönemde ele alınacak temel ihtiyacı belirtin.]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E6545F9C-AA22-4669-AE92-DF784BC70359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Kanıt: [K-01]  /  [K-02]  /  [K-03]</a:t>
            </a:r>
          </a:p>
        </p:txBody>
      </p:sp>
    </p:spTree>
    <p:extLst>
      <p:ext uri="{BB962C8B-B14F-4D97-AF65-F5344CB8AC3E}">
        <p14:creationId xmlns:p14="http://schemas.microsoft.com/office/powerpoint/2010/main" val="1737217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C714EF60-2FDE-4EE5-9D73-643CCE6A1FB5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BİRİM PROFİLİ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C4DEE9BA-0D1D-4155-89B7-C5DE16C23BE1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Birimimiz bir bakışta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9E501E1D-0725-4A39-B720-151A6B75E8B7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14B2F55D-FB3D-41D9-96EB-95E4A594FCA4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A8A25AB4-1303-413F-9A97-79325C33E022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9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84CAA8D-47DF-4F11-8CCA-430AE6534AFD}"/>
              </a:ext>
            </a:extLst>
          </p:cNvPr>
          <p:cNvSpPr>
            <a:spLocks noGrp="1"/>
          </p:cNvSpPr>
          <p:nvPr/>
        </p:nvSpPr>
        <p:spPr>
          <a:xfrm>
            <a:off x="533400" y="2095500"/>
            <a:ext cx="4381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Görev alanımız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DD5776A-ECDC-4DF2-82EE-47C1F795FB53}"/>
              </a:ext>
            </a:extLst>
          </p:cNvPr>
          <p:cNvSpPr>
            <a:spLocks noGrp="1"/>
          </p:cNvSpPr>
          <p:nvPr/>
        </p:nvSpPr>
        <p:spPr>
          <a:xfrm>
            <a:off x="533400" y="2857500"/>
            <a:ext cx="43815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[Birimin temel sorumluluğunu iki cümleyle açıklayın. Kime, hangi hizmeti veya akademik faaliyeti sunduğunuzu belirtin.]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4D3ED068-C27D-41E5-A6C8-62C755F4CC3A}"/>
              </a:ext>
            </a:extLst>
          </p:cNvPr>
          <p:cNvSpPr>
            <a:spLocks noGrp="1"/>
          </p:cNvSpPr>
          <p:nvPr/>
        </p:nvSpPr>
        <p:spPr>
          <a:xfrm>
            <a:off x="6238875" y="2143125"/>
            <a:ext cx="2571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6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[Sayı]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7067332C-DB8F-4726-89DD-682F939063C7}"/>
              </a:ext>
            </a:extLst>
          </p:cNvPr>
          <p:cNvSpPr>
            <a:spLocks noGrp="1"/>
          </p:cNvSpPr>
          <p:nvPr/>
        </p:nvSpPr>
        <p:spPr>
          <a:xfrm>
            <a:off x="6238875" y="2943225"/>
            <a:ext cx="2571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[Personel / ekip]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6D82E1C7-F0F5-49C1-B362-4675C4FD7507}"/>
              </a:ext>
            </a:extLst>
          </p:cNvPr>
          <p:cNvSpPr>
            <a:spLocks noGrp="1"/>
          </p:cNvSpPr>
          <p:nvPr/>
        </p:nvSpPr>
        <p:spPr>
          <a:xfrm>
            <a:off x="9096375" y="2143125"/>
            <a:ext cx="2571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6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[Sayı]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BFD688C6-61BD-4452-80D3-C499A0983A00}"/>
              </a:ext>
            </a:extLst>
          </p:cNvPr>
          <p:cNvSpPr>
            <a:spLocks noGrp="1"/>
          </p:cNvSpPr>
          <p:nvPr/>
        </p:nvSpPr>
        <p:spPr>
          <a:xfrm>
            <a:off x="9096375" y="2943225"/>
            <a:ext cx="2571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[Öğrenci / kullanıcı]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6EB136E9-C947-4613-B370-85531745DE1C}"/>
              </a:ext>
            </a:extLst>
          </p:cNvPr>
          <p:cNvSpPr>
            <a:spLocks noGrp="1"/>
          </p:cNvSpPr>
          <p:nvPr/>
        </p:nvSpPr>
        <p:spPr>
          <a:xfrm>
            <a:off x="6238875" y="3952875"/>
            <a:ext cx="2571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6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[Sayı]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5D98BCF8-34E6-4B13-BDE0-4013625FD27D}"/>
              </a:ext>
            </a:extLst>
          </p:cNvPr>
          <p:cNvSpPr>
            <a:spLocks noGrp="1"/>
          </p:cNvSpPr>
          <p:nvPr/>
        </p:nvSpPr>
        <p:spPr>
          <a:xfrm>
            <a:off x="6238875" y="4752975"/>
            <a:ext cx="2571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[Program / hizmet]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87D567F4-433F-4B76-8E92-3FBC4DAEF5E4}"/>
              </a:ext>
            </a:extLst>
          </p:cNvPr>
          <p:cNvSpPr>
            <a:spLocks noGrp="1"/>
          </p:cNvSpPr>
          <p:nvPr/>
        </p:nvSpPr>
        <p:spPr>
          <a:xfrm>
            <a:off x="9096375" y="3952875"/>
            <a:ext cx="2571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6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[Sayı]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C752CE4C-AA05-43E7-BD29-7CE3C926E1B9}"/>
              </a:ext>
            </a:extLst>
          </p:cNvPr>
          <p:cNvSpPr>
            <a:spLocks noGrp="1"/>
          </p:cNvSpPr>
          <p:nvPr/>
        </p:nvSpPr>
        <p:spPr>
          <a:xfrm>
            <a:off x="9096375" y="4752975"/>
            <a:ext cx="2571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[Faaliyet / işlem]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B0C06F1E-23C0-497D-8984-A774C1C0648A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Kapsam: [Dönem ve sayım tanımı]  /  Kaynak: [Birim kaydı]</a:t>
            </a:r>
          </a:p>
        </p:txBody>
      </p:sp>
    </p:spTree>
    <p:extLst>
      <p:ext uri="{BB962C8B-B14F-4D97-AF65-F5344CB8AC3E}">
        <p14:creationId xmlns:p14="http://schemas.microsoft.com/office/powerpoint/2010/main" val="1331932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93A19A1D-3138-4DE2-8021-858BA29DEC65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BİRİM PROFİLİ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485A9AA7-2969-476A-BF2D-2D869C697FDA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Misyon, öncelik ve uygulama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CA692AE8-1B52-47A4-B11A-A12AF30027FD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4B99686E-B2F2-4D58-8D01-253D7554D515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85DDF7C9-ECE5-4532-A325-3DE12570AC7C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10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C7B524AB-0116-42B8-9801-CF5700548064}"/>
              </a:ext>
            </a:extLst>
          </p:cNvPr>
          <p:cNvSpPr>
            <a:spLocks noGrp="1"/>
          </p:cNvSpPr>
          <p:nvPr/>
        </p:nvSpPr>
        <p:spPr>
          <a:xfrm>
            <a:off x="533400" y="2066925"/>
            <a:ext cx="11125200" cy="97155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F7885DE-DC18-4374-BBA7-19627B4EAEA3}"/>
              </a:ext>
            </a:extLst>
          </p:cNvPr>
          <p:cNvSpPr>
            <a:spLocks noGrp="1"/>
          </p:cNvSpPr>
          <p:nvPr/>
        </p:nvSpPr>
        <p:spPr>
          <a:xfrm>
            <a:off x="742950" y="2247900"/>
            <a:ext cx="18573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MİSYON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17B8A2B-FE59-477C-B415-95DA122807F0}"/>
              </a:ext>
            </a:extLst>
          </p:cNvPr>
          <p:cNvSpPr>
            <a:spLocks noGrp="1"/>
          </p:cNvSpPr>
          <p:nvPr/>
        </p:nvSpPr>
        <p:spPr>
          <a:xfrm>
            <a:off x="2819400" y="2257425"/>
            <a:ext cx="82867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[Birimin onaylı misyonu veya görev tanımı]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9CAAE0C-3AC9-405F-8EC1-0C748532D597}"/>
              </a:ext>
            </a:extLst>
          </p:cNvPr>
          <p:cNvSpPr>
            <a:spLocks noGrp="1"/>
          </p:cNvSpPr>
          <p:nvPr/>
        </p:nvSpPr>
        <p:spPr>
          <a:xfrm>
            <a:off x="1238250" y="3267075"/>
            <a:ext cx="10420350" cy="97155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049A34F8-02E8-4193-8579-CD6973D75D62}"/>
              </a:ext>
            </a:extLst>
          </p:cNvPr>
          <p:cNvSpPr>
            <a:spLocks noGrp="1"/>
          </p:cNvSpPr>
          <p:nvPr/>
        </p:nvSpPr>
        <p:spPr>
          <a:xfrm>
            <a:off x="1447800" y="3448050"/>
            <a:ext cx="18573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ÖNCELİK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BF3EEE1B-46C8-4FCD-8C1F-88C232B3DE29}"/>
              </a:ext>
            </a:extLst>
          </p:cNvPr>
          <p:cNvSpPr>
            <a:spLocks noGrp="1"/>
          </p:cNvSpPr>
          <p:nvPr/>
        </p:nvSpPr>
        <p:spPr>
          <a:xfrm>
            <a:off x="3524250" y="3457575"/>
            <a:ext cx="75819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[Bu dönemde odaklandığınız kurumsal hedef]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E2C1341A-58D6-48EA-98CF-D1DA347CE71B}"/>
              </a:ext>
            </a:extLst>
          </p:cNvPr>
          <p:cNvSpPr>
            <a:spLocks noGrp="1"/>
          </p:cNvSpPr>
          <p:nvPr/>
        </p:nvSpPr>
        <p:spPr>
          <a:xfrm>
            <a:off x="1943100" y="4467225"/>
            <a:ext cx="9715500" cy="971550"/>
          </a:xfrm>
          <a:prstGeom prst="rect">
            <a:avLst/>
          </a:prstGeom>
          <a:solidFill>
            <a:srgbClr val="F7F9F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A266C47C-9874-4F53-BA08-B247819F8175}"/>
              </a:ext>
            </a:extLst>
          </p:cNvPr>
          <p:cNvSpPr>
            <a:spLocks noGrp="1"/>
          </p:cNvSpPr>
          <p:nvPr/>
        </p:nvSpPr>
        <p:spPr>
          <a:xfrm>
            <a:off x="2152650" y="4648200"/>
            <a:ext cx="18573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UYGULAMA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0BA53C5E-C17D-45A9-9C84-A06CDAC4CE96}"/>
              </a:ext>
            </a:extLst>
          </p:cNvPr>
          <p:cNvSpPr>
            <a:spLocks noGrp="1"/>
          </p:cNvSpPr>
          <p:nvPr/>
        </p:nvSpPr>
        <p:spPr>
          <a:xfrm>
            <a:off x="4229100" y="4657725"/>
            <a:ext cx="68770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[Hedefi hayata geçiren faaliyet ve beklenen sonuç]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DE7F5579-1283-46ED-B447-1881A56D334F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Dayanak: [Görev tanımı / stratejik plan / birim planı]</a:t>
            </a:r>
          </a:p>
        </p:txBody>
      </p:sp>
    </p:spTree>
    <p:extLst>
      <p:ext uri="{BB962C8B-B14F-4D97-AF65-F5344CB8AC3E}">
        <p14:creationId xmlns:p14="http://schemas.microsoft.com/office/powerpoint/2010/main" val="1813796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FD8F7085-035D-4C41-80EB-F0E35A3A9A22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BİRİM PROFİLİ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4A8CFD23-2653-4542-93B1-259E3687395C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Yapı ve sorumluluklar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90BC8238-9C7A-4FE5-A320-446DE0099909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EE59A3BA-454D-412E-814C-2E6E7C0B056A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4392B7F2-030E-4A12-B678-AC6EEB580DF0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11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CC961707-B406-419E-B5E1-D4DB3DDAEAD6}"/>
              </a:ext>
            </a:extLst>
          </p:cNvPr>
          <p:cNvSpPr>
            <a:spLocks noGrp="1"/>
          </p:cNvSpPr>
          <p:nvPr/>
        </p:nvSpPr>
        <p:spPr>
          <a:xfrm>
            <a:off x="4457700" y="2000250"/>
            <a:ext cx="3276600" cy="68580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76C6919-BE35-4C92-B2CE-BEA68E478463}"/>
              </a:ext>
            </a:extLst>
          </p:cNvPr>
          <p:cNvSpPr>
            <a:spLocks noGrp="1"/>
          </p:cNvSpPr>
          <p:nvPr/>
        </p:nvSpPr>
        <p:spPr>
          <a:xfrm>
            <a:off x="4591050" y="2114550"/>
            <a:ext cx="30099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[Birim yöneticisi]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A6B36F2-8C02-434D-A3C1-0A6E520267D0}"/>
              </a:ext>
            </a:extLst>
          </p:cNvPr>
          <p:cNvSpPr>
            <a:spLocks noGrp="1"/>
          </p:cNvSpPr>
          <p:nvPr/>
        </p:nvSpPr>
        <p:spPr>
          <a:xfrm>
            <a:off x="533400" y="3476625"/>
            <a:ext cx="3524250" cy="7239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F114C40-79EA-4B90-BDD3-2B72AE51425B}"/>
              </a:ext>
            </a:extLst>
          </p:cNvPr>
          <p:cNvSpPr>
            <a:spLocks noGrp="1"/>
          </p:cNvSpPr>
          <p:nvPr/>
        </p:nvSpPr>
        <p:spPr>
          <a:xfrm>
            <a:off x="666750" y="3590925"/>
            <a:ext cx="32575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[Alt birim / görev 1]</a:t>
            </a:r>
          </a:p>
        </p:txBody>
      </p:sp>
      <p:cxnSp>
        <p:nvCxnSpPr>
          <p:cNvPr id="34" name="Dirsek Bağlayıcısı 33"/>
          <p:cNvCxnSpPr>
            <a:stCxn id="8" idx="2"/>
            <a:endCxn id="10" idx="0"/>
          </p:cNvCxnSpPr>
          <p:nvPr/>
        </p:nvCxnSpPr>
        <p:spPr>
          <a:xfrm flipH="1">
            <a:off x="2295525" y="2686050"/>
            <a:ext cx="3800475" cy="790575"/>
          </a:xfrm>
          <a:prstGeom prst="bentConnector4">
            <a:avLst>
              <a:gd name="adj1" fmla="val 0"/>
              <a:gd name="adj2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13" name="Dikdörtgen 12">
            <a:extLst>
              <a:ext uri="{FF2B5EF4-FFF2-40B4-BE49-F238E27FC236}">
                <a16:creationId xmlns:a16="http://schemas.microsoft.com/office/drawing/2014/main" id="{9A0BB550-89AF-4071-8944-BE2CE126E52D}"/>
              </a:ext>
            </a:extLst>
          </p:cNvPr>
          <p:cNvSpPr>
            <a:spLocks noGrp="1"/>
          </p:cNvSpPr>
          <p:nvPr/>
        </p:nvSpPr>
        <p:spPr>
          <a:xfrm>
            <a:off x="666750" y="4495800"/>
            <a:ext cx="32575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[Sorumlu rol]</a:t>
            </a:r>
          </a:p>
          <a:p>
            <a:pPr algn="ctr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[Temel görev alanı]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007C6EBD-C732-4104-9F33-3FBF2D351DB5}"/>
              </a:ext>
            </a:extLst>
          </p:cNvPr>
          <p:cNvSpPr>
            <a:spLocks noGrp="1"/>
          </p:cNvSpPr>
          <p:nvPr/>
        </p:nvSpPr>
        <p:spPr>
          <a:xfrm>
            <a:off x="4333875" y="3476625"/>
            <a:ext cx="3524250" cy="7239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821FF663-5313-47EF-84DD-880554B3F093}"/>
              </a:ext>
            </a:extLst>
          </p:cNvPr>
          <p:cNvSpPr>
            <a:spLocks noGrp="1"/>
          </p:cNvSpPr>
          <p:nvPr/>
        </p:nvSpPr>
        <p:spPr>
          <a:xfrm>
            <a:off x="4467225" y="3590925"/>
            <a:ext cx="32575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[Alt birim / görev 2]</a:t>
            </a:r>
          </a:p>
        </p:txBody>
      </p:sp>
      <p:cxnSp>
        <p:nvCxnSpPr>
          <p:cNvPr id="38" name="Düz Ok Bağlayıcısı 37"/>
          <p:cNvCxnSpPr>
            <a:stCxn id="8" idx="2"/>
            <a:endCxn id="14" idx="0"/>
          </p:cNvCxnSpPr>
          <p:nvPr/>
        </p:nvCxnSpPr>
        <p:spPr>
          <a:xfrm>
            <a:off x="6096000" y="2686050"/>
            <a:ext cx="0" cy="790575"/>
          </a:xfrm>
          <a:prstGeom prst="straightConnector1">
            <a:avLst/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17" name="Dikdörtgen 16">
            <a:extLst>
              <a:ext uri="{FF2B5EF4-FFF2-40B4-BE49-F238E27FC236}">
                <a16:creationId xmlns:a16="http://schemas.microsoft.com/office/drawing/2014/main" id="{102B5B4A-88A3-45E2-9B7D-124A9A60985C}"/>
              </a:ext>
            </a:extLst>
          </p:cNvPr>
          <p:cNvSpPr>
            <a:spLocks noGrp="1"/>
          </p:cNvSpPr>
          <p:nvPr/>
        </p:nvSpPr>
        <p:spPr>
          <a:xfrm>
            <a:off x="4467225" y="4495800"/>
            <a:ext cx="32575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[Sorumlu rol]</a:t>
            </a:r>
          </a:p>
          <a:p>
            <a:pPr algn="ctr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[Temel görev alanı]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4D49C405-5BB2-4E2E-B2E1-F54ADB1DDA6F}"/>
              </a:ext>
            </a:extLst>
          </p:cNvPr>
          <p:cNvSpPr>
            <a:spLocks noGrp="1"/>
          </p:cNvSpPr>
          <p:nvPr/>
        </p:nvSpPr>
        <p:spPr>
          <a:xfrm>
            <a:off x="8134350" y="3476625"/>
            <a:ext cx="3524250" cy="7239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0A1D1819-92D6-499A-8725-717AA2452335}"/>
              </a:ext>
            </a:extLst>
          </p:cNvPr>
          <p:cNvSpPr>
            <a:spLocks noGrp="1"/>
          </p:cNvSpPr>
          <p:nvPr/>
        </p:nvSpPr>
        <p:spPr>
          <a:xfrm>
            <a:off x="8267700" y="3590925"/>
            <a:ext cx="32575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[Alt birim / görev 3]</a:t>
            </a:r>
          </a:p>
        </p:txBody>
      </p:sp>
      <p:cxnSp>
        <p:nvCxnSpPr>
          <p:cNvPr id="42" name="Dirsek Bağlayıcısı 41"/>
          <p:cNvCxnSpPr>
            <a:stCxn id="8" idx="2"/>
            <a:endCxn id="18" idx="0"/>
          </p:cNvCxnSpPr>
          <p:nvPr/>
        </p:nvCxnSpPr>
        <p:spPr>
          <a:xfrm>
            <a:off x="6096000" y="2686050"/>
            <a:ext cx="3800475" cy="790575"/>
          </a:xfrm>
          <a:prstGeom prst="bentConnector4">
            <a:avLst>
              <a:gd name="adj1" fmla="val 0"/>
              <a:gd name="adj2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21" name="Dikdörtgen 20">
            <a:extLst>
              <a:ext uri="{FF2B5EF4-FFF2-40B4-BE49-F238E27FC236}">
                <a16:creationId xmlns:a16="http://schemas.microsoft.com/office/drawing/2014/main" id="{A66DB390-04CD-447E-82BA-8D22CC23E9ED}"/>
              </a:ext>
            </a:extLst>
          </p:cNvPr>
          <p:cNvSpPr>
            <a:spLocks noGrp="1"/>
          </p:cNvSpPr>
          <p:nvPr/>
        </p:nvSpPr>
        <p:spPr>
          <a:xfrm>
            <a:off x="8267700" y="4495800"/>
            <a:ext cx="32575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[Sorumlu rol]</a:t>
            </a:r>
          </a:p>
          <a:p>
            <a:pPr algn="ctr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[Temel görev alanı]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0958C25B-5C01-4B46-A023-0AAE69003D22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Dayanak: [Onaylı organizasyon şeması / görevlendirme]</a:t>
            </a:r>
          </a:p>
        </p:txBody>
      </p:sp>
    </p:spTree>
    <p:extLst>
      <p:ext uri="{BB962C8B-B14F-4D97-AF65-F5344CB8AC3E}">
        <p14:creationId xmlns:p14="http://schemas.microsoft.com/office/powerpoint/2010/main" val="224373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E5311617-A3D4-441E-A6AF-1FD51CB33600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HEDEFLER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DA98D1F9-0DBB-4303-A518-256C2E24FB65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Birim hedeflerinin kurumsal karşılığı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DAC7022F-3C03-44FF-8183-D4D80B3AACEF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1CD11E30-FAC3-4CAC-A1AE-58CCBA7E4CE9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C8310EF9-4C6E-4F97-B850-B78C0348F037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12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7" name="Tablo 16"/>
          <p:cNvGraphicFramePr/>
          <p:nvPr/>
        </p:nvGraphicFramePr>
        <p:xfrm>
          <a:off x="533400" y="2133600"/>
          <a:ext cx="11125200" cy="3143252"/>
        </p:xfrm>
        <a:graphic>
          <a:graphicData uri="http://schemas.openxmlformats.org/drawingml/2006/table">
            <a:tbl>
              <a:tblPr/>
              <a:tblGrid>
                <a:gridCol w="3133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0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0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5813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Kurumsal hedef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Birim hedefi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İzlenecek gösterge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[Hedef / kod]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[Somut birim hedefi]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[Gösterge ve hedef değer]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[Hedef / kod]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[Somut birim hedefi]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[Gösterge ve hedef değer]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[Hedef / kod]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[Somut birim hedefi]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[Gösterge ve hedef değer]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74C308BF-1797-4012-B467-080455CDC654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Dayanak: [Stratejik plan]  /  İzleme dönemi: [Dönem]</a:t>
            </a:r>
          </a:p>
        </p:txBody>
      </p:sp>
    </p:spTree>
    <p:extLst>
      <p:ext uri="{BB962C8B-B14F-4D97-AF65-F5344CB8AC3E}">
        <p14:creationId xmlns:p14="http://schemas.microsoft.com/office/powerpoint/2010/main" val="1700002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4C8E446E-8A06-4B6A-9A0D-16D1D66BC616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KAPASİTE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0A731D08-03AF-4F64-B78B-309B9206751C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İnsan kaynağı ve gelişim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699E3335-F55B-4F63-A997-7713E2EAFCEE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67E33CD5-F90B-4926-B0AC-7AFD600F9396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86D3F406-7891-4E5C-A2BD-528A6A13B24B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13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9" name="Tablo 18"/>
          <p:cNvGraphicFramePr/>
          <p:nvPr/>
        </p:nvGraphicFramePr>
        <p:xfrm>
          <a:off x="533400" y="2143125"/>
          <a:ext cx="6096001" cy="3114676"/>
        </p:xfrm>
        <a:graphic>
          <a:graphicData uri="http://schemas.openxmlformats.org/drawingml/2006/table">
            <a:tbl>
              <a:tblPr/>
              <a:tblGrid>
                <a:gridCol w="2887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4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8669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Görev grubu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Mevcut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İhtiyaç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669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[Görev grubu 1]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[Sayı]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[Sayı]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8669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[Görev grubu 2]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[Sayı]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[Sayı]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669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[Görev grubu 3]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[Sayı]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[Sayı]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6807D9E1-0E2A-4621-8D70-568A67CCA6EF}"/>
              </a:ext>
            </a:extLst>
          </p:cNvPr>
          <p:cNvSpPr>
            <a:spLocks noGrp="1"/>
          </p:cNvSpPr>
          <p:nvPr/>
        </p:nvSpPr>
        <p:spPr>
          <a:xfrm>
            <a:off x="7286625" y="2143125"/>
            <a:ext cx="43719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Yetkinlik gelişimi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5B4191D-8E5E-4F57-9387-F21884F3CA01}"/>
              </a:ext>
            </a:extLst>
          </p:cNvPr>
          <p:cNvSpPr>
            <a:spLocks noGrp="1"/>
          </p:cNvSpPr>
          <p:nvPr/>
        </p:nvSpPr>
        <p:spPr>
          <a:xfrm>
            <a:off x="7286625" y="2905125"/>
            <a:ext cx="4371975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[Eğitim veya gelişim ihtiyacı]</a:t>
            </a:r>
          </a:p>
          <a:p>
            <a:endParaRPr sz="1650" b="0">
              <a:solidFill>
                <a:srgbClr val="53617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[Uygulanan çalışma]</a:t>
            </a:r>
          </a:p>
          <a:p>
            <a:endParaRPr sz="1650" b="0">
              <a:solidFill>
                <a:srgbClr val="53617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[Etkinlik değerlendirmesi]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6A290CA5-4D03-4D74-A0BD-4FF76A8160E1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Kaynak: [Personel kaydı / eğitim planı]  /  Tarih: [Tarih]</a:t>
            </a:r>
          </a:p>
        </p:txBody>
      </p:sp>
    </p:spTree>
    <p:extLst>
      <p:ext uri="{BB962C8B-B14F-4D97-AF65-F5344CB8AC3E}">
        <p14:creationId xmlns:p14="http://schemas.microsoft.com/office/powerpoint/2010/main" val="662632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ABCB3885-082E-446B-96D8-D0D4761BE042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KAPASİTE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B2556BB8-446A-48D9-83DF-C1E4EA4C32A2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Fiziksel olanaklar ve erişim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7D10B6FF-B746-4E5E-85A5-FBE4D584C711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7D7C87D0-35BA-40B8-BB17-EAEE7456E6A8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D0A6C8AA-EABD-4EF9-A32F-E079D951B48D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14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21" name="Resim 20"/>
          <p:cNvPicPr>
            <a:picLocks noChangeAspect="1"/>
          </p:cNvPicPr>
          <p:nvPr/>
        </p:nvPicPr>
        <p:blipFill>
          <a:blip r:embed="rId3"/>
          <a:srcRect t="10108" b="10108"/>
          <a:stretch>
            <a:fillRect/>
          </a:stretch>
        </p:blipFill>
        <p:spPr>
          <a:xfrm>
            <a:off x="533400" y="1943100"/>
            <a:ext cx="5410200" cy="2876550"/>
          </a:xfrm>
          <a:prstGeom prst="rect">
            <a:avLst/>
          </a:prstGeom>
        </p:spPr>
      </p:pic>
      <p:pic>
        <p:nvPicPr>
          <p:cNvPr id="22" name="Resim 21"/>
          <p:cNvPicPr>
            <a:picLocks noChangeAspect="1"/>
          </p:cNvPicPr>
          <p:nvPr/>
        </p:nvPicPr>
        <p:blipFill>
          <a:blip r:embed="rId4"/>
          <a:srcRect t="2739" b="2739"/>
          <a:stretch>
            <a:fillRect/>
          </a:stretch>
        </p:blipFill>
        <p:spPr>
          <a:xfrm>
            <a:off x="6248400" y="1943100"/>
            <a:ext cx="5410200" cy="2876550"/>
          </a:xfrm>
          <a:prstGeom prst="rect">
            <a:avLst/>
          </a:prstGeom>
        </p:spPr>
      </p:pic>
      <p:sp>
        <p:nvSpPr>
          <p:cNvPr id="10" name="Dikdörtgen 9">
            <a:extLst>
              <a:ext uri="{FF2B5EF4-FFF2-40B4-BE49-F238E27FC236}">
                <a16:creationId xmlns:a16="http://schemas.microsoft.com/office/drawing/2014/main" id="{36E18726-068F-4DA5-AED1-9E3C541C54AE}"/>
              </a:ext>
            </a:extLst>
          </p:cNvPr>
          <p:cNvSpPr>
            <a:spLocks noGrp="1"/>
          </p:cNvSpPr>
          <p:nvPr/>
        </p:nvSpPr>
        <p:spPr>
          <a:xfrm>
            <a:off x="533400" y="4991100"/>
            <a:ext cx="54102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[Alan / olanak adı]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BD0FB2EF-D918-48EC-BD17-00D6488A36CE}"/>
              </a:ext>
            </a:extLst>
          </p:cNvPr>
          <p:cNvSpPr>
            <a:spLocks noGrp="1"/>
          </p:cNvSpPr>
          <p:nvPr/>
        </p:nvSpPr>
        <p:spPr>
          <a:xfrm>
            <a:off x="533400" y="5429250"/>
            <a:ext cx="54102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[Kapasite, kullanım ve erişim bilgisi]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2D0A9212-6902-4537-80AD-7D178EEDA2E0}"/>
              </a:ext>
            </a:extLst>
          </p:cNvPr>
          <p:cNvSpPr>
            <a:spLocks noGrp="1"/>
          </p:cNvSpPr>
          <p:nvPr/>
        </p:nvSpPr>
        <p:spPr>
          <a:xfrm>
            <a:off x="6248400" y="4991100"/>
            <a:ext cx="54102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[Alan / olanak adı]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7CA4AE49-EF25-4BE4-870C-01150D4067EA}"/>
              </a:ext>
            </a:extLst>
          </p:cNvPr>
          <p:cNvSpPr>
            <a:spLocks noGrp="1"/>
          </p:cNvSpPr>
          <p:nvPr/>
        </p:nvSpPr>
        <p:spPr>
          <a:xfrm>
            <a:off x="6248400" y="5429250"/>
            <a:ext cx="54102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[Kapasite, kullanım ve erişim bilgisi]</a:t>
            </a:r>
          </a:p>
        </p:txBody>
      </p:sp>
    </p:spTree>
    <p:extLst>
      <p:ext uri="{BB962C8B-B14F-4D97-AF65-F5344CB8AC3E}">
        <p14:creationId xmlns:p14="http://schemas.microsoft.com/office/powerpoint/2010/main" val="2071867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E9759ABE-C6AF-478B-8F6B-D06AED628254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HİZMETLER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2C5E07AB-0CC5-417E-BDCB-B69B6F179022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Sunduğumuz hizmetler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CB4E59B5-885D-48CC-B720-DDB031DE02DC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F979478C-4378-49FB-B7EC-44FC53B57ACE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14B148B5-5F6D-4EFE-B21A-376999ACAA94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15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0318767-8694-4E12-B04F-8E798A51800C}"/>
              </a:ext>
            </a:extLst>
          </p:cNvPr>
          <p:cNvSpPr>
            <a:spLocks noGrp="1"/>
          </p:cNvSpPr>
          <p:nvPr/>
        </p:nvSpPr>
        <p:spPr>
          <a:xfrm>
            <a:off x="533400" y="2085975"/>
            <a:ext cx="571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36DEE641-73A0-4060-AFBA-C879891F610B}"/>
              </a:ext>
            </a:extLst>
          </p:cNvPr>
          <p:cNvSpPr>
            <a:spLocks noGrp="1"/>
          </p:cNvSpPr>
          <p:nvPr/>
        </p:nvSpPr>
        <p:spPr>
          <a:xfrm>
            <a:off x="1171575" y="2085975"/>
            <a:ext cx="29051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[Hizmet / faaliyet adı]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4D36DAB-51D9-49BB-93FA-68CD78611629}"/>
              </a:ext>
            </a:extLst>
          </p:cNvPr>
          <p:cNvSpPr>
            <a:spLocks noGrp="1"/>
          </p:cNvSpPr>
          <p:nvPr/>
        </p:nvSpPr>
        <p:spPr>
          <a:xfrm>
            <a:off x="533400" y="2828925"/>
            <a:ext cx="352425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[Hedef kullanıcı]</a:t>
            </a:r>
          </a:p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[Hizmetin kapsamı ve çıktısı]</a:t>
            </a:r>
          </a:p>
        </p:txBody>
      </p:sp>
      <p:sp>
        <p:nvSpPr>
          <p:cNvPr id="11" name="Düz Bağlayıcı 10">
            <a:extLst>
              <a:ext uri="{FF2B5EF4-FFF2-40B4-BE49-F238E27FC236}">
                <a16:creationId xmlns:a16="http://schemas.microsoft.com/office/drawing/2014/main" id="{D32BB016-6695-46F7-B4C6-28A9FC411E82}"/>
              </a:ext>
            </a:extLst>
          </p:cNvPr>
          <p:cNvSpPr>
            <a:spLocks noGrp="1"/>
          </p:cNvSpPr>
          <p:nvPr/>
        </p:nvSpPr>
        <p:spPr>
          <a:xfrm>
            <a:off x="533400" y="3752850"/>
            <a:ext cx="348615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F54201F4-385E-45B7-B268-94F7AF35A91F}"/>
              </a:ext>
            </a:extLst>
          </p:cNvPr>
          <p:cNvSpPr>
            <a:spLocks noGrp="1"/>
          </p:cNvSpPr>
          <p:nvPr/>
        </p:nvSpPr>
        <p:spPr>
          <a:xfrm>
            <a:off x="4362450" y="2085975"/>
            <a:ext cx="571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E51F5567-2A16-47C2-9E2C-6D32792DC4F0}"/>
              </a:ext>
            </a:extLst>
          </p:cNvPr>
          <p:cNvSpPr>
            <a:spLocks noGrp="1"/>
          </p:cNvSpPr>
          <p:nvPr/>
        </p:nvSpPr>
        <p:spPr>
          <a:xfrm>
            <a:off x="5000625" y="2085975"/>
            <a:ext cx="29051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[Hizmet / faaliyet adı]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D3548BA9-F0D8-47C7-9F27-BBA4820E730F}"/>
              </a:ext>
            </a:extLst>
          </p:cNvPr>
          <p:cNvSpPr>
            <a:spLocks noGrp="1"/>
          </p:cNvSpPr>
          <p:nvPr/>
        </p:nvSpPr>
        <p:spPr>
          <a:xfrm>
            <a:off x="4362450" y="2828925"/>
            <a:ext cx="352425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[Hedef kullanıcı]</a:t>
            </a:r>
          </a:p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[Hizmetin kapsamı ve çıktısı]</a:t>
            </a:r>
          </a:p>
        </p:txBody>
      </p:sp>
      <p:sp>
        <p:nvSpPr>
          <p:cNvPr id="15" name="Düz Bağlayıcı 14">
            <a:extLst>
              <a:ext uri="{FF2B5EF4-FFF2-40B4-BE49-F238E27FC236}">
                <a16:creationId xmlns:a16="http://schemas.microsoft.com/office/drawing/2014/main" id="{686A31BA-5DB3-4BF1-ADD1-B1CFF6AF1834}"/>
              </a:ext>
            </a:extLst>
          </p:cNvPr>
          <p:cNvSpPr>
            <a:spLocks noGrp="1"/>
          </p:cNvSpPr>
          <p:nvPr/>
        </p:nvSpPr>
        <p:spPr>
          <a:xfrm>
            <a:off x="4362450" y="3752850"/>
            <a:ext cx="348615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A8D3F5E4-4854-4FA7-8FF7-532829749B98}"/>
              </a:ext>
            </a:extLst>
          </p:cNvPr>
          <p:cNvSpPr>
            <a:spLocks noGrp="1"/>
          </p:cNvSpPr>
          <p:nvPr/>
        </p:nvSpPr>
        <p:spPr>
          <a:xfrm>
            <a:off x="8191500" y="2085975"/>
            <a:ext cx="571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D52B90D4-FA79-4B78-8C16-37AEA6275931}"/>
              </a:ext>
            </a:extLst>
          </p:cNvPr>
          <p:cNvSpPr>
            <a:spLocks noGrp="1"/>
          </p:cNvSpPr>
          <p:nvPr/>
        </p:nvSpPr>
        <p:spPr>
          <a:xfrm>
            <a:off x="8829675" y="2085975"/>
            <a:ext cx="29051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[Hizmet / faaliyet adı]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2F6ABE05-0DB3-483F-9AD0-00D4FDA96621}"/>
              </a:ext>
            </a:extLst>
          </p:cNvPr>
          <p:cNvSpPr>
            <a:spLocks noGrp="1"/>
          </p:cNvSpPr>
          <p:nvPr/>
        </p:nvSpPr>
        <p:spPr>
          <a:xfrm>
            <a:off x="8191500" y="2828925"/>
            <a:ext cx="352425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[Hedef kullanıcı]</a:t>
            </a:r>
          </a:p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[Hizmetin kapsamı ve çıktısı]</a:t>
            </a:r>
          </a:p>
        </p:txBody>
      </p:sp>
      <p:sp>
        <p:nvSpPr>
          <p:cNvPr id="19" name="Düz Bağlayıcı 18">
            <a:extLst>
              <a:ext uri="{FF2B5EF4-FFF2-40B4-BE49-F238E27FC236}">
                <a16:creationId xmlns:a16="http://schemas.microsoft.com/office/drawing/2014/main" id="{7D975A8D-B547-4510-B293-DADEAECD8EC0}"/>
              </a:ext>
            </a:extLst>
          </p:cNvPr>
          <p:cNvSpPr>
            <a:spLocks noGrp="1"/>
          </p:cNvSpPr>
          <p:nvPr/>
        </p:nvSpPr>
        <p:spPr>
          <a:xfrm>
            <a:off x="8191500" y="3752850"/>
            <a:ext cx="348615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55D89C62-E110-44F1-8393-1C5278E4FF2F}"/>
              </a:ext>
            </a:extLst>
          </p:cNvPr>
          <p:cNvSpPr>
            <a:spLocks noGrp="1"/>
          </p:cNvSpPr>
          <p:nvPr/>
        </p:nvSpPr>
        <p:spPr>
          <a:xfrm>
            <a:off x="533400" y="4048125"/>
            <a:ext cx="571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FF4281EC-1ADA-47BE-B1B9-B0A19830454D}"/>
              </a:ext>
            </a:extLst>
          </p:cNvPr>
          <p:cNvSpPr>
            <a:spLocks noGrp="1"/>
          </p:cNvSpPr>
          <p:nvPr/>
        </p:nvSpPr>
        <p:spPr>
          <a:xfrm>
            <a:off x="1171575" y="4048125"/>
            <a:ext cx="29051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[Hizmet / faaliyet adı]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E5486700-66F2-4390-B0C7-C5AE61965872}"/>
              </a:ext>
            </a:extLst>
          </p:cNvPr>
          <p:cNvSpPr>
            <a:spLocks noGrp="1"/>
          </p:cNvSpPr>
          <p:nvPr/>
        </p:nvSpPr>
        <p:spPr>
          <a:xfrm>
            <a:off x="533400" y="4791075"/>
            <a:ext cx="352425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[Hedef kullanıcı]</a:t>
            </a:r>
          </a:p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[Hizmetin kapsamı ve çıktısı]</a:t>
            </a:r>
          </a:p>
        </p:txBody>
      </p:sp>
      <p:sp>
        <p:nvSpPr>
          <p:cNvPr id="23" name="Düz Bağlayıcı 22">
            <a:extLst>
              <a:ext uri="{FF2B5EF4-FFF2-40B4-BE49-F238E27FC236}">
                <a16:creationId xmlns:a16="http://schemas.microsoft.com/office/drawing/2014/main" id="{6FF76A1A-90E2-46EE-A946-5B09654E979A}"/>
              </a:ext>
            </a:extLst>
          </p:cNvPr>
          <p:cNvSpPr>
            <a:spLocks noGrp="1"/>
          </p:cNvSpPr>
          <p:nvPr/>
        </p:nvSpPr>
        <p:spPr>
          <a:xfrm>
            <a:off x="533400" y="5715000"/>
            <a:ext cx="348615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F4012C5E-641F-432D-A927-76305E5427AE}"/>
              </a:ext>
            </a:extLst>
          </p:cNvPr>
          <p:cNvSpPr>
            <a:spLocks noGrp="1"/>
          </p:cNvSpPr>
          <p:nvPr/>
        </p:nvSpPr>
        <p:spPr>
          <a:xfrm>
            <a:off x="4362450" y="4048125"/>
            <a:ext cx="571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992306A0-A7F6-492C-A8AA-94B7CB7821B0}"/>
              </a:ext>
            </a:extLst>
          </p:cNvPr>
          <p:cNvSpPr>
            <a:spLocks noGrp="1"/>
          </p:cNvSpPr>
          <p:nvPr/>
        </p:nvSpPr>
        <p:spPr>
          <a:xfrm>
            <a:off x="5000625" y="4048125"/>
            <a:ext cx="29051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[Hizmet / faaliyet adı]</a:t>
            </a: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2105C381-8B2E-4718-8999-3D3752D21FE9}"/>
              </a:ext>
            </a:extLst>
          </p:cNvPr>
          <p:cNvSpPr>
            <a:spLocks noGrp="1"/>
          </p:cNvSpPr>
          <p:nvPr/>
        </p:nvSpPr>
        <p:spPr>
          <a:xfrm>
            <a:off x="4362450" y="4791075"/>
            <a:ext cx="352425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[Hedef kullanıcı]</a:t>
            </a:r>
          </a:p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[Hizmetin kapsamı ve çıktısı]</a:t>
            </a:r>
          </a:p>
        </p:txBody>
      </p:sp>
      <p:sp>
        <p:nvSpPr>
          <p:cNvPr id="27" name="Düz Bağlayıcı 26">
            <a:extLst>
              <a:ext uri="{FF2B5EF4-FFF2-40B4-BE49-F238E27FC236}">
                <a16:creationId xmlns:a16="http://schemas.microsoft.com/office/drawing/2014/main" id="{FDE56A35-50ED-4492-B3CA-A30F0C002E33}"/>
              </a:ext>
            </a:extLst>
          </p:cNvPr>
          <p:cNvSpPr>
            <a:spLocks noGrp="1"/>
          </p:cNvSpPr>
          <p:nvPr/>
        </p:nvSpPr>
        <p:spPr>
          <a:xfrm>
            <a:off x="4362450" y="5715000"/>
            <a:ext cx="348615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F6BC831F-674F-4EAC-A43E-F18C6716369C}"/>
              </a:ext>
            </a:extLst>
          </p:cNvPr>
          <p:cNvSpPr>
            <a:spLocks noGrp="1"/>
          </p:cNvSpPr>
          <p:nvPr/>
        </p:nvSpPr>
        <p:spPr>
          <a:xfrm>
            <a:off x="8191500" y="4048125"/>
            <a:ext cx="571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5891FE7D-03A2-4A91-9D60-022BBFB3DC76}"/>
              </a:ext>
            </a:extLst>
          </p:cNvPr>
          <p:cNvSpPr>
            <a:spLocks noGrp="1"/>
          </p:cNvSpPr>
          <p:nvPr/>
        </p:nvSpPr>
        <p:spPr>
          <a:xfrm>
            <a:off x="8829675" y="4048125"/>
            <a:ext cx="29051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[Hizmet / faaliyet adı]</a:t>
            </a:r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0782C92C-B3A5-4374-8BDA-19E7EA490AA1}"/>
              </a:ext>
            </a:extLst>
          </p:cNvPr>
          <p:cNvSpPr>
            <a:spLocks noGrp="1"/>
          </p:cNvSpPr>
          <p:nvPr/>
        </p:nvSpPr>
        <p:spPr>
          <a:xfrm>
            <a:off x="8191500" y="4791075"/>
            <a:ext cx="352425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[Hedef kullanıcı]</a:t>
            </a:r>
          </a:p>
          <a:p>
            <a:pPr algn="l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[Hizmetin kapsamı ve çıktısı]</a:t>
            </a:r>
          </a:p>
        </p:txBody>
      </p:sp>
      <p:sp>
        <p:nvSpPr>
          <p:cNvPr id="31" name="Düz Bağlayıcı 30">
            <a:extLst>
              <a:ext uri="{FF2B5EF4-FFF2-40B4-BE49-F238E27FC236}">
                <a16:creationId xmlns:a16="http://schemas.microsoft.com/office/drawing/2014/main" id="{EAE6D13D-218A-4862-8F3C-8BC0DDFC01E0}"/>
              </a:ext>
            </a:extLst>
          </p:cNvPr>
          <p:cNvSpPr>
            <a:spLocks noGrp="1"/>
          </p:cNvSpPr>
          <p:nvPr/>
        </p:nvSpPr>
        <p:spPr>
          <a:xfrm>
            <a:off x="8191500" y="5715000"/>
            <a:ext cx="348615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6312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FC2155F2-5C1C-4493-8B2A-EA7F13D431BD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PAYDAŞ KATILIMI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AC53B080-7F86-4AE5-B50B-2BBB1B534286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Paydaşlarımız ve etkileşim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387F3B1C-8F21-4D44-8B7C-D4B64E798B81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F6C8BCC7-C3EB-4579-81E9-B420FFAD7278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BA46B78A-A4CB-46FB-AE96-44405B71CA19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16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B5E0018-9EAE-4C01-BAF4-95B12957B587}"/>
              </a:ext>
            </a:extLst>
          </p:cNvPr>
          <p:cNvSpPr>
            <a:spLocks noGrp="1"/>
          </p:cNvSpPr>
          <p:nvPr/>
        </p:nvSpPr>
        <p:spPr>
          <a:xfrm>
            <a:off x="4476750" y="3333750"/>
            <a:ext cx="3238500" cy="83820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55FC8877-E138-4EE0-B081-7337B23D2496}"/>
              </a:ext>
            </a:extLst>
          </p:cNvPr>
          <p:cNvSpPr>
            <a:spLocks noGrp="1"/>
          </p:cNvSpPr>
          <p:nvPr/>
        </p:nvSpPr>
        <p:spPr>
          <a:xfrm>
            <a:off x="4610100" y="3448050"/>
            <a:ext cx="2971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[Birim adı]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3D364195-0374-4BCD-8ABB-A1720B6E7F1D}"/>
              </a:ext>
            </a:extLst>
          </p:cNvPr>
          <p:cNvSpPr>
            <a:spLocks noGrp="1"/>
          </p:cNvSpPr>
          <p:nvPr/>
        </p:nvSpPr>
        <p:spPr>
          <a:xfrm>
            <a:off x="533400" y="2095500"/>
            <a:ext cx="3048000" cy="6096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CD999518-430F-491B-BBF5-511E3C5ECD3C}"/>
              </a:ext>
            </a:extLst>
          </p:cNvPr>
          <p:cNvSpPr>
            <a:spLocks noGrp="1"/>
          </p:cNvSpPr>
          <p:nvPr/>
        </p:nvSpPr>
        <p:spPr>
          <a:xfrm>
            <a:off x="666750" y="2209800"/>
            <a:ext cx="27813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[Öğrenci / kullanıcı]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03375FC3-A064-44EC-84A2-A192E44F5FDD}"/>
              </a:ext>
            </a:extLst>
          </p:cNvPr>
          <p:cNvSpPr>
            <a:spLocks noGrp="1"/>
          </p:cNvSpPr>
          <p:nvPr/>
        </p:nvSpPr>
        <p:spPr>
          <a:xfrm>
            <a:off x="533400" y="2819400"/>
            <a:ext cx="304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[Etkileşim yolu ve sıklığı]</a:t>
            </a:r>
          </a:p>
        </p:txBody>
      </p:sp>
      <p:cxnSp>
        <p:nvCxnSpPr>
          <p:cNvPr id="38" name="Dirsek Bağlayıcısı 37"/>
          <p:cNvCxnSpPr>
            <a:stCxn id="8" idx="1"/>
            <a:endCxn id="10" idx="3"/>
          </p:cNvCxnSpPr>
          <p:nvPr/>
        </p:nvCxnSpPr>
        <p:spPr>
          <a:xfrm flipH="1" flipV="1">
            <a:off x="3581400" y="2400300"/>
            <a:ext cx="895350" cy="1352550"/>
          </a:xfrm>
          <a:prstGeom prst="bentConnector3">
            <a:avLst>
              <a:gd name="adj1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14" name="Dikdörtgen 13">
            <a:extLst>
              <a:ext uri="{FF2B5EF4-FFF2-40B4-BE49-F238E27FC236}">
                <a16:creationId xmlns:a16="http://schemas.microsoft.com/office/drawing/2014/main" id="{793DBDAA-9E40-42A4-A0EE-5370FBE68854}"/>
              </a:ext>
            </a:extLst>
          </p:cNvPr>
          <p:cNvSpPr>
            <a:spLocks noGrp="1"/>
          </p:cNvSpPr>
          <p:nvPr/>
        </p:nvSpPr>
        <p:spPr>
          <a:xfrm>
            <a:off x="8610600" y="2095500"/>
            <a:ext cx="3048000" cy="6096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808C7158-EA3B-4025-8FAC-6C8F64B0937D}"/>
              </a:ext>
            </a:extLst>
          </p:cNvPr>
          <p:cNvSpPr>
            <a:spLocks noGrp="1"/>
          </p:cNvSpPr>
          <p:nvPr/>
        </p:nvSpPr>
        <p:spPr>
          <a:xfrm>
            <a:off x="8743950" y="2209800"/>
            <a:ext cx="27813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[Akademik / idari birim]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89C5B267-6543-49B6-AD52-35E4B73168BA}"/>
              </a:ext>
            </a:extLst>
          </p:cNvPr>
          <p:cNvSpPr>
            <a:spLocks noGrp="1"/>
          </p:cNvSpPr>
          <p:nvPr/>
        </p:nvSpPr>
        <p:spPr>
          <a:xfrm>
            <a:off x="8610600" y="2819400"/>
            <a:ext cx="304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[Etkileşim yolu ve sıklığı]</a:t>
            </a:r>
          </a:p>
        </p:txBody>
      </p:sp>
      <p:cxnSp>
        <p:nvCxnSpPr>
          <p:cNvPr id="42" name="Dirsek Bağlayıcısı 41"/>
          <p:cNvCxnSpPr>
            <a:stCxn id="8" idx="3"/>
            <a:endCxn id="14" idx="1"/>
          </p:cNvCxnSpPr>
          <p:nvPr/>
        </p:nvCxnSpPr>
        <p:spPr>
          <a:xfrm flipV="1">
            <a:off x="7715250" y="2400300"/>
            <a:ext cx="895350" cy="1352550"/>
          </a:xfrm>
          <a:prstGeom prst="bentConnector3">
            <a:avLst>
              <a:gd name="adj1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18" name="Dikdörtgen 17">
            <a:extLst>
              <a:ext uri="{FF2B5EF4-FFF2-40B4-BE49-F238E27FC236}">
                <a16:creationId xmlns:a16="http://schemas.microsoft.com/office/drawing/2014/main" id="{2D4F23BE-0467-48FC-8E07-3BFF8B391549}"/>
              </a:ext>
            </a:extLst>
          </p:cNvPr>
          <p:cNvSpPr>
            <a:spLocks noGrp="1"/>
          </p:cNvSpPr>
          <p:nvPr/>
        </p:nvSpPr>
        <p:spPr>
          <a:xfrm>
            <a:off x="533400" y="4667250"/>
            <a:ext cx="3048000" cy="6096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A4E1D301-A6FC-450B-91A7-A49C1E6BE6E6}"/>
              </a:ext>
            </a:extLst>
          </p:cNvPr>
          <p:cNvSpPr>
            <a:spLocks noGrp="1"/>
          </p:cNvSpPr>
          <p:nvPr/>
        </p:nvSpPr>
        <p:spPr>
          <a:xfrm>
            <a:off x="666750" y="4781550"/>
            <a:ext cx="27813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[Mezun / çalışan]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F4BF4463-090F-4C9E-BE24-64CEA111048B}"/>
              </a:ext>
            </a:extLst>
          </p:cNvPr>
          <p:cNvSpPr>
            <a:spLocks noGrp="1"/>
          </p:cNvSpPr>
          <p:nvPr/>
        </p:nvSpPr>
        <p:spPr>
          <a:xfrm>
            <a:off x="533400" y="5391150"/>
            <a:ext cx="304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[Etkileşim yolu ve sıklığı]</a:t>
            </a:r>
          </a:p>
        </p:txBody>
      </p:sp>
      <p:cxnSp>
        <p:nvCxnSpPr>
          <p:cNvPr id="46" name="Dirsek Bağlayıcısı 45"/>
          <p:cNvCxnSpPr>
            <a:stCxn id="8" idx="1"/>
            <a:endCxn id="18" idx="3"/>
          </p:cNvCxnSpPr>
          <p:nvPr/>
        </p:nvCxnSpPr>
        <p:spPr>
          <a:xfrm flipH="1">
            <a:off x="3581400" y="3752850"/>
            <a:ext cx="895350" cy="1219200"/>
          </a:xfrm>
          <a:prstGeom prst="bentConnector3">
            <a:avLst>
              <a:gd name="adj1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22" name="Dikdörtgen 21">
            <a:extLst>
              <a:ext uri="{FF2B5EF4-FFF2-40B4-BE49-F238E27FC236}">
                <a16:creationId xmlns:a16="http://schemas.microsoft.com/office/drawing/2014/main" id="{61AAF0EC-8309-43E8-821C-D254A46A55B3}"/>
              </a:ext>
            </a:extLst>
          </p:cNvPr>
          <p:cNvSpPr>
            <a:spLocks noGrp="1"/>
          </p:cNvSpPr>
          <p:nvPr/>
        </p:nvSpPr>
        <p:spPr>
          <a:xfrm>
            <a:off x="8610600" y="4667250"/>
            <a:ext cx="3048000" cy="6096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C81304DE-3165-4D6C-A2A8-1D63AEC344F3}"/>
              </a:ext>
            </a:extLst>
          </p:cNvPr>
          <p:cNvSpPr>
            <a:spLocks noGrp="1"/>
          </p:cNvSpPr>
          <p:nvPr/>
        </p:nvSpPr>
        <p:spPr>
          <a:xfrm>
            <a:off x="8743950" y="4781550"/>
            <a:ext cx="27813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[Dış paydaş]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FD8EA28A-37CE-4343-A204-85D6BAA2DD50}"/>
              </a:ext>
            </a:extLst>
          </p:cNvPr>
          <p:cNvSpPr>
            <a:spLocks noGrp="1"/>
          </p:cNvSpPr>
          <p:nvPr/>
        </p:nvSpPr>
        <p:spPr>
          <a:xfrm>
            <a:off x="8610600" y="5391150"/>
            <a:ext cx="304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[Etkileşim yolu ve sıklığı]</a:t>
            </a:r>
          </a:p>
        </p:txBody>
      </p:sp>
      <p:cxnSp>
        <p:nvCxnSpPr>
          <p:cNvPr id="50" name="Dirsek Bağlayıcısı 49"/>
          <p:cNvCxnSpPr>
            <a:stCxn id="8" idx="3"/>
            <a:endCxn id="22" idx="1"/>
          </p:cNvCxnSpPr>
          <p:nvPr/>
        </p:nvCxnSpPr>
        <p:spPr>
          <a:xfrm>
            <a:off x="7715250" y="3752850"/>
            <a:ext cx="895350" cy="1219200"/>
          </a:xfrm>
          <a:prstGeom prst="bentConnector3">
            <a:avLst>
              <a:gd name="adj1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303507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78A00713-1332-485E-9AB7-2170AA2F676D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PAYDAŞ KATILIMI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1EBF99A3-A2C5-4D19-8B5E-6700DE4A2C96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Geri bildirimden karara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5E44D5F0-D253-4B12-BD1B-0956433CFC94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3CD6EC07-7BBA-413C-9507-4411C71121CC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502AB711-BA86-4F70-9C37-CBE57F60D90D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17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üz Bağlayıcı 7">
            <a:extLst>
              <a:ext uri="{FF2B5EF4-FFF2-40B4-BE49-F238E27FC236}">
                <a16:creationId xmlns:a16="http://schemas.microsoft.com/office/drawing/2014/main" id="{80E18717-BC35-4D6F-B18A-FF0DC3EEA2A8}"/>
              </a:ext>
            </a:extLst>
          </p:cNvPr>
          <p:cNvSpPr>
            <a:spLocks noGrp="1"/>
          </p:cNvSpPr>
          <p:nvPr/>
        </p:nvSpPr>
        <p:spPr>
          <a:xfrm>
            <a:off x="857250" y="2752725"/>
            <a:ext cx="9090660" cy="0"/>
          </a:xfrm>
          <a:prstGeom prst="line">
            <a:avLst/>
          </a:prstGeom>
          <a:noFill/>
          <a:ln w="28575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05D029C-35FB-4071-83FE-73AF0805F80F}"/>
              </a:ext>
            </a:extLst>
          </p:cNvPr>
          <p:cNvSpPr>
            <a:spLocks noGrp="1"/>
          </p:cNvSpPr>
          <p:nvPr/>
        </p:nvSpPr>
        <p:spPr>
          <a:xfrm>
            <a:off x="53340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3C805C62-EE72-4E86-A41A-620893827DCC}"/>
              </a:ext>
            </a:extLst>
          </p:cNvPr>
          <p:cNvSpPr>
            <a:spLocks noGrp="1"/>
          </p:cNvSpPr>
          <p:nvPr/>
        </p:nvSpPr>
        <p:spPr>
          <a:xfrm>
            <a:off x="53340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F1070C9A-D87C-4D3F-8328-50674C161F5B}"/>
              </a:ext>
            </a:extLst>
          </p:cNvPr>
          <p:cNvSpPr>
            <a:spLocks noGrp="1"/>
          </p:cNvSpPr>
          <p:nvPr/>
        </p:nvSpPr>
        <p:spPr>
          <a:xfrm>
            <a:off x="53340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Görüş alma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A9F4AA71-5C49-477B-9587-E1A14ADA5A60}"/>
              </a:ext>
            </a:extLst>
          </p:cNvPr>
          <p:cNvSpPr>
            <a:spLocks noGrp="1"/>
          </p:cNvSpPr>
          <p:nvPr/>
        </p:nvSpPr>
        <p:spPr>
          <a:xfrm>
            <a:off x="53340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[Kanal ve katılımcı grubu]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9F4091F-B690-48B2-B8E7-21325F94DDEE}"/>
              </a:ext>
            </a:extLst>
          </p:cNvPr>
          <p:cNvSpPr>
            <a:spLocks noGrp="1"/>
          </p:cNvSpPr>
          <p:nvPr/>
        </p:nvSpPr>
        <p:spPr>
          <a:xfrm>
            <a:off x="275844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D5754E3C-096C-4732-B054-B2B8FA42B7BB}"/>
              </a:ext>
            </a:extLst>
          </p:cNvPr>
          <p:cNvSpPr>
            <a:spLocks noGrp="1"/>
          </p:cNvSpPr>
          <p:nvPr/>
        </p:nvSpPr>
        <p:spPr>
          <a:xfrm>
            <a:off x="275844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FC021BAD-F1CC-462D-91F6-10DE1B2244B0}"/>
              </a:ext>
            </a:extLst>
          </p:cNvPr>
          <p:cNvSpPr>
            <a:spLocks noGrp="1"/>
          </p:cNvSpPr>
          <p:nvPr/>
        </p:nvSpPr>
        <p:spPr>
          <a:xfrm>
            <a:off x="275844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İnceleme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A9884B8-A9B7-42FB-8F06-351670D01AF9}"/>
              </a:ext>
            </a:extLst>
          </p:cNvPr>
          <p:cNvSpPr>
            <a:spLocks noGrp="1"/>
          </p:cNvSpPr>
          <p:nvPr/>
        </p:nvSpPr>
        <p:spPr>
          <a:xfrm>
            <a:off x="275844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[Analiz yöntemi ve sorumlu]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F4DDF17-17AA-4004-BB49-CBB5DBF53474}"/>
              </a:ext>
            </a:extLst>
          </p:cNvPr>
          <p:cNvSpPr>
            <a:spLocks noGrp="1"/>
          </p:cNvSpPr>
          <p:nvPr/>
        </p:nvSpPr>
        <p:spPr>
          <a:xfrm>
            <a:off x="498348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6D6DE024-6AE9-4819-A83A-BC0DC2BE95E4}"/>
              </a:ext>
            </a:extLst>
          </p:cNvPr>
          <p:cNvSpPr>
            <a:spLocks noGrp="1"/>
          </p:cNvSpPr>
          <p:nvPr/>
        </p:nvSpPr>
        <p:spPr>
          <a:xfrm>
            <a:off x="498348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6AE435B5-5ECE-4613-A2DE-673B6BC0CBC2}"/>
              </a:ext>
            </a:extLst>
          </p:cNvPr>
          <p:cNvSpPr>
            <a:spLocks noGrp="1"/>
          </p:cNvSpPr>
          <p:nvPr/>
        </p:nvSpPr>
        <p:spPr>
          <a:xfrm>
            <a:off x="498348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Karar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3D937588-471A-4CC6-B123-8347016F4EE2}"/>
              </a:ext>
            </a:extLst>
          </p:cNvPr>
          <p:cNvSpPr>
            <a:spLocks noGrp="1"/>
          </p:cNvSpPr>
          <p:nvPr/>
        </p:nvSpPr>
        <p:spPr>
          <a:xfrm>
            <a:off x="498348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[Kurul / yetkili ve karar]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EF728C4-925A-4F5E-91C0-7DAFAE57D3A2}"/>
              </a:ext>
            </a:extLst>
          </p:cNvPr>
          <p:cNvSpPr>
            <a:spLocks noGrp="1"/>
          </p:cNvSpPr>
          <p:nvPr/>
        </p:nvSpPr>
        <p:spPr>
          <a:xfrm>
            <a:off x="720852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E9322972-EF8A-42EA-9F3F-51F08DE9BC93}"/>
              </a:ext>
            </a:extLst>
          </p:cNvPr>
          <p:cNvSpPr>
            <a:spLocks noGrp="1"/>
          </p:cNvSpPr>
          <p:nvPr/>
        </p:nvSpPr>
        <p:spPr>
          <a:xfrm>
            <a:off x="720852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FA8B1F35-33BE-4863-8182-B17E44E11F23}"/>
              </a:ext>
            </a:extLst>
          </p:cNvPr>
          <p:cNvSpPr>
            <a:spLocks noGrp="1"/>
          </p:cNvSpPr>
          <p:nvPr/>
        </p:nvSpPr>
        <p:spPr>
          <a:xfrm>
            <a:off x="720852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Uygulama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B7A00666-C7B2-4B15-B954-EC309CFCD120}"/>
              </a:ext>
            </a:extLst>
          </p:cNvPr>
          <p:cNvSpPr>
            <a:spLocks noGrp="1"/>
          </p:cNvSpPr>
          <p:nvPr/>
        </p:nvSpPr>
        <p:spPr>
          <a:xfrm>
            <a:off x="720852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[Değişiklik ve tarih]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1146A54-7F66-41A6-93BE-8133859F9FA5}"/>
              </a:ext>
            </a:extLst>
          </p:cNvPr>
          <p:cNvSpPr>
            <a:spLocks noGrp="1"/>
          </p:cNvSpPr>
          <p:nvPr/>
        </p:nvSpPr>
        <p:spPr>
          <a:xfrm>
            <a:off x="943356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6D7AAFDD-A808-4857-A3B9-D498C4D89FA9}"/>
              </a:ext>
            </a:extLst>
          </p:cNvPr>
          <p:cNvSpPr>
            <a:spLocks noGrp="1"/>
          </p:cNvSpPr>
          <p:nvPr/>
        </p:nvSpPr>
        <p:spPr>
          <a:xfrm>
            <a:off x="943356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DB5C840C-DE4E-47B8-AD50-CC17C9E4AD2C}"/>
              </a:ext>
            </a:extLst>
          </p:cNvPr>
          <p:cNvSpPr>
            <a:spLocks noGrp="1"/>
          </p:cNvSpPr>
          <p:nvPr/>
        </p:nvSpPr>
        <p:spPr>
          <a:xfrm>
            <a:off x="943356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Geri dönüş</a:t>
            </a: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CAE2B60C-CCFD-4C33-99C3-5FA73082CDEB}"/>
              </a:ext>
            </a:extLst>
          </p:cNvPr>
          <p:cNvSpPr>
            <a:spLocks noGrp="1"/>
          </p:cNvSpPr>
          <p:nvPr/>
        </p:nvSpPr>
        <p:spPr>
          <a:xfrm>
            <a:off x="943356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[Paylaşım ve etki kontrolü]</a:t>
            </a:r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0195B7F8-9B83-42A0-BCFE-54F88B3DC316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Kanıt: [Görüş kaydı, karar, uygulama ve izleme sonucu]</a:t>
            </a:r>
          </a:p>
        </p:txBody>
      </p:sp>
    </p:spTree>
    <p:extLst>
      <p:ext uri="{BB962C8B-B14F-4D97-AF65-F5344CB8AC3E}">
        <p14:creationId xmlns:p14="http://schemas.microsoft.com/office/powerpoint/2010/main" val="943329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0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rand-logo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457200"/>
            <a:ext cx="3286125" cy="536364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rcRect l="28125" r="28125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53D8168B-9C1D-413F-A9AA-9B36D34CC66E}"/>
              </a:ext>
            </a:extLst>
          </p:cNvPr>
          <p:cNvSpPr>
            <a:spLocks noGrp="1"/>
          </p:cNvSpPr>
          <p:nvPr/>
        </p:nvSpPr>
        <p:spPr>
          <a:xfrm>
            <a:off x="533400" y="2076450"/>
            <a:ext cx="53340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325" b="1">
                <a:solidFill>
                  <a:srgbClr val="48C8E8"/>
                </a:solidFill>
                <a:latin typeface="DejaVu Sans"/>
                <a:ea typeface="DejaVu Sans"/>
                <a:cs typeface="DejaVu Sans"/>
              </a:defRPr>
            </a:pPr>
            <a:r>
              <a:rPr sz="5325" b="1">
                <a:solidFill>
                  <a:srgbClr val="48C8E8"/>
                </a:solidFill>
                <a:latin typeface="DejaVu Sans"/>
                <a:ea typeface="DejaVu Sans"/>
                <a:cs typeface="DejaVu Sans"/>
              </a:rPr>
              <a:t>[01]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24D4516F-4724-43C2-A551-2A6202F8EB70}"/>
              </a:ext>
            </a:extLst>
          </p:cNvPr>
          <p:cNvSpPr>
            <a:spLocks noGrp="1"/>
          </p:cNvSpPr>
          <p:nvPr/>
        </p:nvSpPr>
        <p:spPr>
          <a:xfrm>
            <a:off x="533400" y="3209925"/>
            <a:ext cx="56388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[Bölüm</a:t>
            </a:r>
          </a:p>
          <a:p>
            <a:pPr algn="l">
              <a:def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başlığı]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EA9BF332-DD55-41A8-ADFA-1E1AECD3677A}"/>
              </a:ext>
            </a:extLst>
          </p:cNvPr>
          <p:cNvSpPr>
            <a:spLocks noGrp="1"/>
          </p:cNvSpPr>
          <p:nvPr/>
        </p:nvSpPr>
        <p:spPr>
          <a:xfrm>
            <a:off x="533400" y="5514975"/>
            <a:ext cx="54864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D8E5F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D8E5F7"/>
                </a:solidFill>
                <a:latin typeface="DejaVu Sans"/>
                <a:ea typeface="DejaVu Sans"/>
                <a:cs typeface="DejaVu Sans"/>
              </a:rPr>
              <a:t>[Bu bölümün kısa kapsamı]</a:t>
            </a:r>
          </a:p>
        </p:txBody>
      </p:sp>
    </p:spTree>
    <p:extLst>
      <p:ext uri="{BB962C8B-B14F-4D97-AF65-F5344CB8AC3E}">
        <p14:creationId xmlns:p14="http://schemas.microsoft.com/office/powerpoint/2010/main" val="1063566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4F9A2156-CA61-4243-A405-EFBF35AA8E46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KALİTE GÜVENCESİ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6A9D52D6-191F-4657-804F-EBF749A340B0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Kalite döngümüz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3C155A26-63D7-4B46-AC53-07EED3F73616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F445DE63-AB05-48F6-B479-E93C93FBBD0C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E06D5D09-D17D-4B93-B123-6AA27432910B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19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B7497AA-8788-4776-B755-A1AAA8DA2630}"/>
              </a:ext>
            </a:extLst>
          </p:cNvPr>
          <p:cNvSpPr>
            <a:spLocks noGrp="1"/>
          </p:cNvSpPr>
          <p:nvPr/>
        </p:nvSpPr>
        <p:spPr>
          <a:xfrm>
            <a:off x="857250" y="2019300"/>
            <a:ext cx="4000500" cy="1323975"/>
          </a:xfrm>
          <a:prstGeom prst="rect">
            <a:avLst/>
          </a:prstGeom>
          <a:solidFill>
            <a:srgbClr val="F7F9F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D0CB3DA-69A8-49A2-B2CC-7331D9C8546C}"/>
              </a:ext>
            </a:extLst>
          </p:cNvPr>
          <p:cNvSpPr>
            <a:spLocks noGrp="1"/>
          </p:cNvSpPr>
          <p:nvPr/>
        </p:nvSpPr>
        <p:spPr>
          <a:xfrm>
            <a:off x="1047750" y="2190750"/>
            <a:ext cx="36195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PLANLA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95BAFBAC-EDF1-48F4-8052-4AD81CC8E26A}"/>
              </a:ext>
            </a:extLst>
          </p:cNvPr>
          <p:cNvSpPr>
            <a:spLocks noGrp="1"/>
          </p:cNvSpPr>
          <p:nvPr/>
        </p:nvSpPr>
        <p:spPr>
          <a:xfrm>
            <a:off x="1047750" y="2657475"/>
            <a:ext cx="3619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[Hedef, yöntem ve sorumlu]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9BD7E2DA-035D-4A2E-AAD0-E52C83342483}"/>
              </a:ext>
            </a:extLst>
          </p:cNvPr>
          <p:cNvSpPr>
            <a:spLocks noGrp="1"/>
          </p:cNvSpPr>
          <p:nvPr/>
        </p:nvSpPr>
        <p:spPr>
          <a:xfrm>
            <a:off x="7334250" y="2019300"/>
            <a:ext cx="4000500" cy="1323975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E49F0DC0-6A3A-4F02-A528-921945C06E67}"/>
              </a:ext>
            </a:extLst>
          </p:cNvPr>
          <p:cNvSpPr>
            <a:spLocks noGrp="1"/>
          </p:cNvSpPr>
          <p:nvPr/>
        </p:nvSpPr>
        <p:spPr>
          <a:xfrm>
            <a:off x="7524750" y="2190750"/>
            <a:ext cx="36195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UYGULA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931DFD8B-F42A-4DFA-9C6E-4126553B419A}"/>
              </a:ext>
            </a:extLst>
          </p:cNvPr>
          <p:cNvSpPr>
            <a:spLocks noGrp="1"/>
          </p:cNvSpPr>
          <p:nvPr/>
        </p:nvSpPr>
        <p:spPr>
          <a:xfrm>
            <a:off x="7524750" y="2657475"/>
            <a:ext cx="3619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[Faaliyet ve uygulama kaydı]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B2D878B5-346D-4DD6-AF1B-821B37DFF506}"/>
              </a:ext>
            </a:extLst>
          </p:cNvPr>
          <p:cNvSpPr>
            <a:spLocks noGrp="1"/>
          </p:cNvSpPr>
          <p:nvPr/>
        </p:nvSpPr>
        <p:spPr>
          <a:xfrm>
            <a:off x="7334250" y="4191000"/>
            <a:ext cx="4000500" cy="1323975"/>
          </a:xfrm>
          <a:prstGeom prst="rect">
            <a:avLst/>
          </a:prstGeom>
          <a:solidFill>
            <a:srgbClr val="F7F9F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2FBA3C6F-E09C-442D-A939-369CD0ACB5FC}"/>
              </a:ext>
            </a:extLst>
          </p:cNvPr>
          <p:cNvSpPr>
            <a:spLocks noGrp="1"/>
          </p:cNvSpPr>
          <p:nvPr/>
        </p:nvSpPr>
        <p:spPr>
          <a:xfrm>
            <a:off x="7524750" y="4362450"/>
            <a:ext cx="36195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KONTROL ET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F4C01500-386A-4BA4-BC8C-FA3C25F4883B}"/>
              </a:ext>
            </a:extLst>
          </p:cNvPr>
          <p:cNvSpPr>
            <a:spLocks noGrp="1"/>
          </p:cNvSpPr>
          <p:nvPr/>
        </p:nvSpPr>
        <p:spPr>
          <a:xfrm>
            <a:off x="7524750" y="4829175"/>
            <a:ext cx="3619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[Ölçüm, değerlendirme ve bulgu]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B98B08FE-1DFA-4B24-AB1F-A7D113794C5C}"/>
              </a:ext>
            </a:extLst>
          </p:cNvPr>
          <p:cNvSpPr>
            <a:spLocks noGrp="1"/>
          </p:cNvSpPr>
          <p:nvPr/>
        </p:nvSpPr>
        <p:spPr>
          <a:xfrm>
            <a:off x="857250" y="4191000"/>
            <a:ext cx="4000500" cy="1323975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F63D5EE5-5F71-4BF8-A24D-6D6ADCE10481}"/>
              </a:ext>
            </a:extLst>
          </p:cNvPr>
          <p:cNvSpPr>
            <a:spLocks noGrp="1"/>
          </p:cNvSpPr>
          <p:nvPr/>
        </p:nvSpPr>
        <p:spPr>
          <a:xfrm>
            <a:off x="1047750" y="4362450"/>
            <a:ext cx="36195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ÖNLEM AL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1A78BCC5-17DC-435E-AE84-34D84DA75623}"/>
              </a:ext>
            </a:extLst>
          </p:cNvPr>
          <p:cNvSpPr>
            <a:spLocks noGrp="1"/>
          </p:cNvSpPr>
          <p:nvPr/>
        </p:nvSpPr>
        <p:spPr>
          <a:xfrm>
            <a:off x="1047750" y="4829175"/>
            <a:ext cx="3619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[İyileştirme kararı ve takibi]</a:t>
            </a:r>
          </a:p>
        </p:txBody>
      </p:sp>
      <p:cxnSp>
        <p:nvCxnSpPr>
          <p:cNvPr id="45" name="Düz Ok Bağlayıcısı 44"/>
          <p:cNvCxnSpPr>
            <a:stCxn id="8" idx="3"/>
            <a:endCxn id="11" idx="1"/>
          </p:cNvCxnSpPr>
          <p:nvPr/>
        </p:nvCxnSpPr>
        <p:spPr>
          <a:xfrm>
            <a:off x="4857750" y="2681288"/>
            <a:ext cx="2476500" cy="0"/>
          </a:xfrm>
          <a:prstGeom prst="straightConnector1">
            <a:avLst/>
          </a:prstGeom>
          <a:ln w="22860">
            <a:solidFill>
              <a:srgbClr val="48C8E8"/>
            </a:solidFill>
            <a:tailEnd type="triangle" w="sm" len="sm"/>
          </a:ln>
        </p:spPr>
      </p:cxnSp>
      <p:cxnSp>
        <p:nvCxnSpPr>
          <p:cNvPr id="46" name="Düz Ok Bağlayıcısı 45"/>
          <p:cNvCxnSpPr>
            <a:stCxn id="11" idx="2"/>
            <a:endCxn id="14" idx="0"/>
          </p:cNvCxnSpPr>
          <p:nvPr/>
        </p:nvCxnSpPr>
        <p:spPr>
          <a:xfrm>
            <a:off x="9334500" y="3343275"/>
            <a:ext cx="0" cy="847725"/>
          </a:xfrm>
          <a:prstGeom prst="straightConnector1">
            <a:avLst/>
          </a:prstGeom>
          <a:ln w="22860">
            <a:solidFill>
              <a:srgbClr val="48C8E8"/>
            </a:solidFill>
            <a:tailEnd type="triangle" w="sm" len="sm"/>
          </a:ln>
        </p:spPr>
      </p:cxnSp>
      <p:cxnSp>
        <p:nvCxnSpPr>
          <p:cNvPr id="47" name="Düz Ok Bağlayıcısı 46"/>
          <p:cNvCxnSpPr>
            <a:stCxn id="14" idx="1"/>
            <a:endCxn id="17" idx="3"/>
          </p:cNvCxnSpPr>
          <p:nvPr/>
        </p:nvCxnSpPr>
        <p:spPr>
          <a:xfrm flipH="1">
            <a:off x="4857750" y="4852988"/>
            <a:ext cx="2476500" cy="0"/>
          </a:xfrm>
          <a:prstGeom prst="straightConnector1">
            <a:avLst/>
          </a:prstGeom>
          <a:ln w="22860">
            <a:solidFill>
              <a:srgbClr val="48C8E8"/>
            </a:solidFill>
            <a:tailEnd type="triangle" w="sm" len="sm"/>
          </a:ln>
        </p:spPr>
      </p:cxnSp>
      <p:cxnSp>
        <p:nvCxnSpPr>
          <p:cNvPr id="48" name="Düz Ok Bağlayıcısı 47"/>
          <p:cNvCxnSpPr>
            <a:stCxn id="17" idx="0"/>
            <a:endCxn id="8" idx="2"/>
          </p:cNvCxnSpPr>
          <p:nvPr/>
        </p:nvCxnSpPr>
        <p:spPr>
          <a:xfrm flipV="1">
            <a:off x="2857500" y="3343275"/>
            <a:ext cx="0" cy="847725"/>
          </a:xfrm>
          <a:prstGeom prst="straightConnector1">
            <a:avLst/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24" name="Dikdörtgen 23">
            <a:extLst>
              <a:ext uri="{FF2B5EF4-FFF2-40B4-BE49-F238E27FC236}">
                <a16:creationId xmlns:a16="http://schemas.microsoft.com/office/drawing/2014/main" id="{20AD2475-5ADC-4C76-805D-51582873BF0A}"/>
              </a:ext>
            </a:extLst>
          </p:cNvPr>
          <p:cNvSpPr>
            <a:spLocks noGrp="1"/>
          </p:cNvSpPr>
          <p:nvPr/>
        </p:nvSpPr>
        <p:spPr>
          <a:xfrm>
            <a:off x="4638675" y="3543300"/>
            <a:ext cx="2914650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17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[Süreç adı]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7607F5E1-6876-4E73-9815-B786C6B2ABE7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Kanıt: [Plan]  /  [Uygulama]  /  [İzleme]  /  [İyileştirme]</a:t>
            </a:r>
          </a:p>
        </p:txBody>
      </p:sp>
    </p:spTree>
    <p:extLst>
      <p:ext uri="{BB962C8B-B14F-4D97-AF65-F5344CB8AC3E}">
        <p14:creationId xmlns:p14="http://schemas.microsoft.com/office/powerpoint/2010/main" val="898420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5DE47975-01F5-499A-8B78-90575E748C60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SÜREÇ YÖNETİMİ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6AED6C55-4890-4198-9281-7A4EA17FC535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[Süreç adı] iş akışı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11C26DFF-45B1-480A-83DA-5A1B2A9CFC9C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DEE1F269-A8A4-4612-ABDF-181A58DC690A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182585C3-02AB-4C29-8B80-FEA9FF4A91B0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20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60A06BF-A2C8-42F5-8E2A-6C467EA228AA}"/>
              </a:ext>
            </a:extLst>
          </p:cNvPr>
          <p:cNvSpPr>
            <a:spLocks noGrp="1"/>
          </p:cNvSpPr>
          <p:nvPr/>
        </p:nvSpPr>
        <p:spPr>
          <a:xfrm>
            <a:off x="533400" y="2895600"/>
            <a:ext cx="2133600" cy="7620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BB5BDE22-16C0-4A42-AF50-969558788445}"/>
              </a:ext>
            </a:extLst>
          </p:cNvPr>
          <p:cNvSpPr>
            <a:spLocks noGrp="1"/>
          </p:cNvSpPr>
          <p:nvPr/>
        </p:nvSpPr>
        <p:spPr>
          <a:xfrm>
            <a:off x="666750" y="3009900"/>
            <a:ext cx="18669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[Talep / girdi]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FB980A38-E293-4068-8ACA-D451E4289666}"/>
              </a:ext>
            </a:extLst>
          </p:cNvPr>
          <p:cNvSpPr>
            <a:spLocks noGrp="1"/>
          </p:cNvSpPr>
          <p:nvPr/>
        </p:nvSpPr>
        <p:spPr>
          <a:xfrm>
            <a:off x="3219450" y="2895600"/>
            <a:ext cx="2133600" cy="7620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527821EE-4133-4A8C-8216-11355EFDC2D0}"/>
              </a:ext>
            </a:extLst>
          </p:cNvPr>
          <p:cNvSpPr>
            <a:spLocks noGrp="1"/>
          </p:cNvSpPr>
          <p:nvPr/>
        </p:nvSpPr>
        <p:spPr>
          <a:xfrm>
            <a:off x="3352800" y="3009900"/>
            <a:ext cx="18669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[İlk kontrol]</a:t>
            </a:r>
          </a:p>
        </p:txBody>
      </p:sp>
      <p:sp>
        <p:nvSpPr>
          <p:cNvPr id="12" name="Baklava 11">
            <a:extLst>
              <a:ext uri="{FF2B5EF4-FFF2-40B4-BE49-F238E27FC236}">
                <a16:creationId xmlns:a16="http://schemas.microsoft.com/office/drawing/2014/main" id="{ED410CCD-D5BE-47FD-93C9-10465C3CC7CC}"/>
              </a:ext>
            </a:extLst>
          </p:cNvPr>
          <p:cNvSpPr>
            <a:spLocks noGrp="1"/>
          </p:cNvSpPr>
          <p:nvPr/>
        </p:nvSpPr>
        <p:spPr>
          <a:xfrm>
            <a:off x="6000750" y="2571750"/>
            <a:ext cx="2000250" cy="1428750"/>
          </a:xfrm>
          <a:prstGeom prst="diamond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0EEE73D6-E903-4450-9DAD-B0B8A10A92A5}"/>
              </a:ext>
            </a:extLst>
          </p:cNvPr>
          <p:cNvSpPr>
            <a:spLocks noGrp="1"/>
          </p:cNvSpPr>
          <p:nvPr/>
        </p:nvSpPr>
        <p:spPr>
          <a:xfrm>
            <a:off x="6191250" y="3095625"/>
            <a:ext cx="1619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[Uygun mu?]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ED62846F-D565-417F-904F-F58AB085BD92}"/>
              </a:ext>
            </a:extLst>
          </p:cNvPr>
          <p:cNvSpPr>
            <a:spLocks noGrp="1"/>
          </p:cNvSpPr>
          <p:nvPr/>
        </p:nvSpPr>
        <p:spPr>
          <a:xfrm>
            <a:off x="8753475" y="2895600"/>
            <a:ext cx="2905125" cy="7620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F190B8AD-C67B-4C0D-ABAF-1B3539B7E71C}"/>
              </a:ext>
            </a:extLst>
          </p:cNvPr>
          <p:cNvSpPr>
            <a:spLocks noGrp="1"/>
          </p:cNvSpPr>
          <p:nvPr/>
        </p:nvSpPr>
        <p:spPr>
          <a:xfrm>
            <a:off x="8886825" y="3009900"/>
            <a:ext cx="263842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[İşlem ve sonuç]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4009C052-6E65-43DA-AC86-87BFC1635B0D}"/>
              </a:ext>
            </a:extLst>
          </p:cNvPr>
          <p:cNvSpPr>
            <a:spLocks noGrp="1"/>
          </p:cNvSpPr>
          <p:nvPr/>
        </p:nvSpPr>
        <p:spPr>
          <a:xfrm>
            <a:off x="5581650" y="4695825"/>
            <a:ext cx="2952750" cy="685800"/>
          </a:xfrm>
          <a:prstGeom prst="rect">
            <a:avLst/>
          </a:prstGeom>
          <a:solidFill>
            <a:srgbClr val="F7F9F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D58D3F29-94D8-46BF-9529-7D22EA099D36}"/>
              </a:ext>
            </a:extLst>
          </p:cNvPr>
          <p:cNvSpPr>
            <a:spLocks noGrp="1"/>
          </p:cNvSpPr>
          <p:nvPr/>
        </p:nvSpPr>
        <p:spPr>
          <a:xfrm>
            <a:off x="5715000" y="4810125"/>
            <a:ext cx="26860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[Düzeltme / iade]</a:t>
            </a:r>
          </a:p>
        </p:txBody>
      </p:sp>
      <p:cxnSp>
        <p:nvCxnSpPr>
          <p:cNvPr id="42" name="Düz Ok Bağlayıcısı 41"/>
          <p:cNvCxnSpPr>
            <a:stCxn id="8" idx="3"/>
            <a:endCxn id="10" idx="1"/>
          </p:cNvCxnSpPr>
          <p:nvPr/>
        </p:nvCxnSpPr>
        <p:spPr>
          <a:xfrm>
            <a:off x="2667000" y="3276600"/>
            <a:ext cx="552450" cy="0"/>
          </a:xfrm>
          <a:prstGeom prst="straightConnector1">
            <a:avLst/>
          </a:prstGeom>
          <a:ln w="22860">
            <a:solidFill>
              <a:srgbClr val="48C8E8"/>
            </a:solidFill>
            <a:tailEnd type="triangle" w="sm" len="sm"/>
          </a:ln>
        </p:spPr>
      </p:cxnSp>
      <p:cxnSp>
        <p:nvCxnSpPr>
          <p:cNvPr id="43" name="Dirsek Bağlayıcısı 42"/>
          <p:cNvCxnSpPr>
            <a:stCxn id="10" idx="3"/>
            <a:endCxn id="12" idx="1"/>
          </p:cNvCxnSpPr>
          <p:nvPr/>
        </p:nvCxnSpPr>
        <p:spPr>
          <a:xfrm>
            <a:off x="5353050" y="3276600"/>
            <a:ext cx="647700" cy="9525"/>
          </a:xfrm>
          <a:prstGeom prst="bentConnector3">
            <a:avLst>
              <a:gd name="adj1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cxnSp>
        <p:nvCxnSpPr>
          <p:cNvPr id="44" name="Dirsek Bağlayıcısı 43"/>
          <p:cNvCxnSpPr>
            <a:stCxn id="12" idx="3"/>
            <a:endCxn id="14" idx="1"/>
          </p:cNvCxnSpPr>
          <p:nvPr/>
        </p:nvCxnSpPr>
        <p:spPr>
          <a:xfrm flipV="1">
            <a:off x="8001000" y="3276600"/>
            <a:ext cx="752475" cy="9525"/>
          </a:xfrm>
          <a:prstGeom prst="bentConnector3">
            <a:avLst>
              <a:gd name="adj1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cxnSp>
        <p:nvCxnSpPr>
          <p:cNvPr id="45" name="Dirsek Bağlayıcısı 44"/>
          <p:cNvCxnSpPr>
            <a:stCxn id="12" idx="2"/>
            <a:endCxn id="16" idx="0"/>
          </p:cNvCxnSpPr>
          <p:nvPr/>
        </p:nvCxnSpPr>
        <p:spPr>
          <a:xfrm>
            <a:off x="7000875" y="4000500"/>
            <a:ext cx="57150" cy="695325"/>
          </a:xfrm>
          <a:prstGeom prst="bentConnector4">
            <a:avLst>
              <a:gd name="adj1" fmla="val 0"/>
              <a:gd name="adj2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22" name="Dikdörtgen 21">
            <a:extLst>
              <a:ext uri="{FF2B5EF4-FFF2-40B4-BE49-F238E27FC236}">
                <a16:creationId xmlns:a16="http://schemas.microsoft.com/office/drawing/2014/main" id="{6205D59F-3B9C-4C46-BC3D-827CF0F4F69B}"/>
              </a:ext>
            </a:extLst>
          </p:cNvPr>
          <p:cNvSpPr>
            <a:spLocks noGrp="1"/>
          </p:cNvSpPr>
          <p:nvPr/>
        </p:nvSpPr>
        <p:spPr>
          <a:xfrm>
            <a:off x="8115300" y="2590800"/>
            <a:ext cx="952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247F67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47F67"/>
                </a:solidFill>
                <a:latin typeface="DejaVu Sans"/>
                <a:ea typeface="DejaVu Sans"/>
                <a:cs typeface="DejaVu Sans"/>
              </a:rPr>
              <a:t>Evet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674A8A6B-4EB8-43EA-8F88-6179DF0ED380}"/>
              </a:ext>
            </a:extLst>
          </p:cNvPr>
          <p:cNvSpPr>
            <a:spLocks noGrp="1"/>
          </p:cNvSpPr>
          <p:nvPr/>
        </p:nvSpPr>
        <p:spPr>
          <a:xfrm>
            <a:off x="7181850" y="4200525"/>
            <a:ext cx="952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B6585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B65858"/>
                </a:solidFill>
                <a:latin typeface="DejaVu Sans"/>
                <a:ea typeface="DejaVu Sans"/>
                <a:cs typeface="DejaVu Sans"/>
              </a:rPr>
              <a:t>Hayır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8B1793A5-C1C8-4D0D-872D-D54A1574465F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Süreç sahibi: [Rol]  /  Hizmet süresi: [Süre]  /  Dayanak: [Prosedür]</a:t>
            </a:r>
          </a:p>
        </p:txBody>
      </p:sp>
    </p:spTree>
    <p:extLst>
      <p:ext uri="{BB962C8B-B14F-4D97-AF65-F5344CB8AC3E}">
        <p14:creationId xmlns:p14="http://schemas.microsoft.com/office/powerpoint/2010/main" val="1680912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7D851966-B253-4D79-9384-9F18B6D6B8FE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SÜREÇ YÖNETİMİ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A5CF23DC-B8C3-4735-BA01-0BDDF058DAAF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Birimler arası işleyiş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793ACC7C-125A-48DA-8903-A00E64E967F3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D714B35C-AE52-47A0-813E-8F51F5F24FCF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1ADDD0D5-DAB9-4265-AF00-9C0CB2E5E2D5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21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95BBBD4-6957-4AF1-B78C-5B5F8DC5FB7F}"/>
              </a:ext>
            </a:extLst>
          </p:cNvPr>
          <p:cNvSpPr>
            <a:spLocks noGrp="1"/>
          </p:cNvSpPr>
          <p:nvPr/>
        </p:nvSpPr>
        <p:spPr>
          <a:xfrm>
            <a:off x="533400" y="2114550"/>
            <a:ext cx="11125200" cy="1066800"/>
          </a:xfrm>
          <a:prstGeom prst="rect">
            <a:avLst/>
          </a:prstGeom>
          <a:solidFill>
            <a:srgbClr val="F7F9F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D460829F-3186-404C-88C2-80B7EE3AF5B6}"/>
              </a:ext>
            </a:extLst>
          </p:cNvPr>
          <p:cNvSpPr>
            <a:spLocks noGrp="1"/>
          </p:cNvSpPr>
          <p:nvPr/>
        </p:nvSpPr>
        <p:spPr>
          <a:xfrm>
            <a:off x="685800" y="2457450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[Başvuran]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4E86466E-3531-4095-993A-D356B6D82149}"/>
              </a:ext>
            </a:extLst>
          </p:cNvPr>
          <p:cNvSpPr>
            <a:spLocks noGrp="1"/>
          </p:cNvSpPr>
          <p:nvPr/>
        </p:nvSpPr>
        <p:spPr>
          <a:xfrm>
            <a:off x="533400" y="3333750"/>
            <a:ext cx="11125200" cy="10668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DB43203B-C396-4413-B853-75CC7D541C11}"/>
              </a:ext>
            </a:extLst>
          </p:cNvPr>
          <p:cNvSpPr>
            <a:spLocks noGrp="1"/>
          </p:cNvSpPr>
          <p:nvPr/>
        </p:nvSpPr>
        <p:spPr>
          <a:xfrm>
            <a:off x="685800" y="3676650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[Birimimiz]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1B05ECB3-755C-4406-97CF-F0B94DAAF48A}"/>
              </a:ext>
            </a:extLst>
          </p:cNvPr>
          <p:cNvSpPr>
            <a:spLocks noGrp="1"/>
          </p:cNvSpPr>
          <p:nvPr/>
        </p:nvSpPr>
        <p:spPr>
          <a:xfrm>
            <a:off x="533400" y="4552950"/>
            <a:ext cx="11125200" cy="1066800"/>
          </a:xfrm>
          <a:prstGeom prst="rect">
            <a:avLst/>
          </a:prstGeom>
          <a:solidFill>
            <a:srgbClr val="F7F9F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3E01B59C-7464-4BB4-B7C1-EED58501B1EF}"/>
              </a:ext>
            </a:extLst>
          </p:cNvPr>
          <p:cNvSpPr>
            <a:spLocks noGrp="1"/>
          </p:cNvSpPr>
          <p:nvPr/>
        </p:nvSpPr>
        <p:spPr>
          <a:xfrm>
            <a:off x="685800" y="4895850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[Diğer birim]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97D1A9C1-078F-4F50-BE48-524E245F69A2}"/>
              </a:ext>
            </a:extLst>
          </p:cNvPr>
          <p:cNvSpPr>
            <a:spLocks noGrp="1"/>
          </p:cNvSpPr>
          <p:nvPr/>
        </p:nvSpPr>
        <p:spPr>
          <a:xfrm>
            <a:off x="3171825" y="2305050"/>
            <a:ext cx="2238375" cy="6477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D41AA90F-0134-42F8-9F69-287A60A68BF0}"/>
              </a:ext>
            </a:extLst>
          </p:cNvPr>
          <p:cNvSpPr>
            <a:spLocks noGrp="1"/>
          </p:cNvSpPr>
          <p:nvPr/>
        </p:nvSpPr>
        <p:spPr>
          <a:xfrm>
            <a:off x="3305175" y="2419350"/>
            <a:ext cx="19716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[Başvuru]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A10FD78-F813-46FE-8C15-2817403B725D}"/>
              </a:ext>
            </a:extLst>
          </p:cNvPr>
          <p:cNvSpPr>
            <a:spLocks noGrp="1"/>
          </p:cNvSpPr>
          <p:nvPr/>
        </p:nvSpPr>
        <p:spPr>
          <a:xfrm>
            <a:off x="5553075" y="3514725"/>
            <a:ext cx="2476500" cy="647700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27E9EDBA-238C-41ED-9280-921AEE1D38A0}"/>
              </a:ext>
            </a:extLst>
          </p:cNvPr>
          <p:cNvSpPr>
            <a:spLocks noGrp="1"/>
          </p:cNvSpPr>
          <p:nvPr/>
        </p:nvSpPr>
        <p:spPr>
          <a:xfrm>
            <a:off x="5686425" y="3629025"/>
            <a:ext cx="2209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[Değerlendirme]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830EB43C-CCC9-423B-932B-CE47FBB14CD3}"/>
              </a:ext>
            </a:extLst>
          </p:cNvPr>
          <p:cNvSpPr>
            <a:spLocks noGrp="1"/>
          </p:cNvSpPr>
          <p:nvPr/>
        </p:nvSpPr>
        <p:spPr>
          <a:xfrm>
            <a:off x="8601075" y="4733925"/>
            <a:ext cx="2743200" cy="64770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9298FFEE-978D-45D6-AB8C-19893E64CA36}"/>
              </a:ext>
            </a:extLst>
          </p:cNvPr>
          <p:cNvSpPr>
            <a:spLocks noGrp="1"/>
          </p:cNvSpPr>
          <p:nvPr/>
        </p:nvSpPr>
        <p:spPr>
          <a:xfrm>
            <a:off x="8734425" y="4848225"/>
            <a:ext cx="2476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[Onay / işlem]</a:t>
            </a:r>
          </a:p>
        </p:txBody>
      </p:sp>
      <p:cxnSp>
        <p:nvCxnSpPr>
          <p:cNvPr id="42" name="Dirsek Bağlayıcısı 41"/>
          <p:cNvCxnSpPr>
            <a:stCxn id="14" idx="3"/>
            <a:endCxn id="16" idx="1"/>
          </p:cNvCxnSpPr>
          <p:nvPr/>
        </p:nvCxnSpPr>
        <p:spPr>
          <a:xfrm>
            <a:off x="5410200" y="2628900"/>
            <a:ext cx="142875" cy="1209675"/>
          </a:xfrm>
          <a:prstGeom prst="bentConnector3">
            <a:avLst>
              <a:gd name="adj1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cxnSp>
        <p:nvCxnSpPr>
          <p:cNvPr id="43" name="Dirsek Bağlayıcısı 42"/>
          <p:cNvCxnSpPr>
            <a:stCxn id="16" idx="3"/>
            <a:endCxn id="18" idx="1"/>
          </p:cNvCxnSpPr>
          <p:nvPr/>
        </p:nvCxnSpPr>
        <p:spPr>
          <a:xfrm>
            <a:off x="8029575" y="3838575"/>
            <a:ext cx="571500" cy="1219200"/>
          </a:xfrm>
          <a:prstGeom prst="bentConnector3">
            <a:avLst>
              <a:gd name="adj1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22" name="Dikdörtgen 21">
            <a:extLst>
              <a:ext uri="{FF2B5EF4-FFF2-40B4-BE49-F238E27FC236}">
                <a16:creationId xmlns:a16="http://schemas.microsoft.com/office/drawing/2014/main" id="{8789D894-99B3-410F-A3EF-69AA067C2E7F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Aktarım noktası: [Kayıt / sistem]  /  Toplam süre: [Süre]</a:t>
            </a:r>
          </a:p>
        </p:txBody>
      </p:sp>
    </p:spTree>
    <p:extLst>
      <p:ext uri="{BB962C8B-B14F-4D97-AF65-F5344CB8AC3E}">
        <p14:creationId xmlns:p14="http://schemas.microsoft.com/office/powerpoint/2010/main" val="1888017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C552C764-9D42-4303-84D5-A256A93D38BE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İZLEME VE DEĞERLENDİRME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0AE53122-488E-47D8-A492-5D578982C35A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Performans göstergeleri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1AC86988-1AAA-4565-AE49-94CABE9BBFE9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1D8C250A-2B3A-4349-B446-846AD3941C21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4B516D4C-38E8-4EB3-8787-BD5C3E2FD026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22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7" name="Tablo 16"/>
          <p:cNvGraphicFramePr/>
          <p:nvPr/>
        </p:nvGraphicFramePr>
        <p:xfrm>
          <a:off x="533400" y="2133600"/>
          <a:ext cx="11125200" cy="3409950"/>
        </p:xfrm>
        <a:graphic>
          <a:graphicData uri="http://schemas.openxmlformats.org/drawingml/2006/table">
            <a:tbl>
              <a:tblPr/>
              <a:tblGrid>
                <a:gridCol w="393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9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8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199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Gösterge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Hedef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Gerçekleşme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Değerlendirme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[Gösterge 1 / birim]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[Değer]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[Değer]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[Hedefe göre durum]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[Gösterge 2 / birim]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[Değer]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[Değer]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[Hedefe göre durum]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[Gösterge 3 / birim]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[Değer]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[Değer]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[Hedefe göre durum]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[Gösterge 4 / birim]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[Değer]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[Değer]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[Hedefe göre durum]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D8602EF5-FDC8-4A01-B558-3D999A54CB45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Dönem: [Dönem]  /  Kaynak: [İzleme raporu]  /  Veri sorumlusu: [Rol]</a:t>
            </a:r>
          </a:p>
        </p:txBody>
      </p:sp>
    </p:spTree>
    <p:extLst>
      <p:ext uri="{BB962C8B-B14F-4D97-AF65-F5344CB8AC3E}">
        <p14:creationId xmlns:p14="http://schemas.microsoft.com/office/powerpoint/2010/main" val="53902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17DFF6F9-2522-43C9-9AAF-1ACA122B7948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İZLEME VE DEĞERLENDİRME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F24EE05E-1314-449C-BB7B-67DB60BC68D7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[Gösterge adı] ölçüm kartı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93EC8533-6705-4F59-9661-86CF36B0D339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F14BF00C-7080-41E9-8D3F-D9F748C10B66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6528665A-DC47-46E2-98E3-5FDCE1BDBFDF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23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275DFD9-4E8C-424C-8084-2BD9B15FB92B}"/>
              </a:ext>
            </a:extLst>
          </p:cNvPr>
          <p:cNvSpPr>
            <a:spLocks noGrp="1"/>
          </p:cNvSpPr>
          <p:nvPr/>
        </p:nvSpPr>
        <p:spPr>
          <a:xfrm>
            <a:off x="533400" y="2314575"/>
            <a:ext cx="4238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1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[Değer]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0F11D0B-9F0A-4FF8-A522-470BDCD0AB04}"/>
              </a:ext>
            </a:extLst>
          </p:cNvPr>
          <p:cNvSpPr>
            <a:spLocks noGrp="1"/>
          </p:cNvSpPr>
          <p:nvPr/>
        </p:nvSpPr>
        <p:spPr>
          <a:xfrm>
            <a:off x="533400" y="3505200"/>
            <a:ext cx="4429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ve dönem]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E7B31FF5-32C5-47A1-80B5-97461C7C90B5}"/>
              </a:ext>
            </a:extLst>
          </p:cNvPr>
          <p:cNvSpPr>
            <a:spLocks noGrp="1"/>
          </p:cNvSpPr>
          <p:nvPr/>
        </p:nvSpPr>
        <p:spPr>
          <a:xfrm>
            <a:off x="533400" y="4495800"/>
            <a:ext cx="447675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Hedef: [Değer]</a:t>
            </a:r>
          </a:p>
          <a:p>
            <a:pPr algn="l">
              <a:defRPr sz="172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Değişim: [Önceki döneme göre]</a:t>
            </a:r>
          </a:p>
        </p:txBody>
      </p:sp>
      <p:graphicFrame>
        <p:nvGraphicFramePr>
          <p:cNvPr id="22" name="Tablo 21"/>
          <p:cNvGraphicFramePr/>
          <p:nvPr/>
        </p:nvGraphicFramePr>
        <p:xfrm>
          <a:off x="5524500" y="2124075"/>
          <a:ext cx="6134100" cy="3543300"/>
        </p:xfrm>
        <a:graphic>
          <a:graphicData uri="http://schemas.openxmlformats.org/drawingml/2006/table">
            <a:tbl>
              <a:tblPr/>
              <a:tblGrid>
                <a:gridCol w="2453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0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866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Ölçüm tanımı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[Tanım / formül]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Veri kaynağı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[Sistem / kayıt]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İzleme sıklığı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[Aylık / dönemlik]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Sorumlu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[Rol / birim]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Yorum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[Sonucun kısa açıklaması]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2115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DCB66508-71AD-4EBC-8F4F-CADCA9B15B1C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RİSK YÖNETİMİ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29DBB7EA-6558-4C63-8C2C-3CAA33977DE6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Riskler ve alınan önlemler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04E879FE-3916-4C3A-AD21-F7A0CF55C09E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84CF0D76-EF53-4DE1-8501-B1AB16A60C4F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013BB371-F62D-4C56-A060-1FC3A5780EAC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24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1C71F30-E1E1-4353-857C-32CA667BA9A9}"/>
              </a:ext>
            </a:extLst>
          </p:cNvPr>
          <p:cNvSpPr>
            <a:spLocks noGrp="1"/>
          </p:cNvSpPr>
          <p:nvPr/>
        </p:nvSpPr>
        <p:spPr>
          <a:xfrm>
            <a:off x="533400" y="1981200"/>
            <a:ext cx="3810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OLASILIK × ETKİ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6515EEB-B819-4F11-9AD7-3582AD63F3E8}"/>
              </a:ext>
            </a:extLst>
          </p:cNvPr>
          <p:cNvSpPr>
            <a:spLocks noGrp="1"/>
          </p:cNvSpPr>
          <p:nvPr/>
        </p:nvSpPr>
        <p:spPr>
          <a:xfrm>
            <a:off x="1219200" y="2524125"/>
            <a:ext cx="1314450" cy="857250"/>
          </a:xfrm>
          <a:prstGeom prst="rect">
            <a:avLst/>
          </a:prstGeom>
          <a:solidFill>
            <a:srgbClr val="FBF0DB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BE30D88-504F-48C6-B269-73371A89AB25}"/>
              </a:ext>
            </a:extLst>
          </p:cNvPr>
          <p:cNvSpPr>
            <a:spLocks noGrp="1"/>
          </p:cNvSpPr>
          <p:nvPr/>
        </p:nvSpPr>
        <p:spPr>
          <a:xfrm>
            <a:off x="1219200" y="2762250"/>
            <a:ext cx="13144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454C60A-902B-4766-A65C-4D92606D4D14}"/>
              </a:ext>
            </a:extLst>
          </p:cNvPr>
          <p:cNvSpPr>
            <a:spLocks noGrp="1"/>
          </p:cNvSpPr>
          <p:nvPr/>
        </p:nvSpPr>
        <p:spPr>
          <a:xfrm>
            <a:off x="2552700" y="2524125"/>
            <a:ext cx="1314450" cy="857250"/>
          </a:xfrm>
          <a:prstGeom prst="rect">
            <a:avLst/>
          </a:prstGeom>
          <a:solidFill>
            <a:srgbClr val="FBF0DB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0969CECB-9E82-43F7-BBA0-311CE065658D}"/>
              </a:ext>
            </a:extLst>
          </p:cNvPr>
          <p:cNvSpPr>
            <a:spLocks noGrp="1"/>
          </p:cNvSpPr>
          <p:nvPr/>
        </p:nvSpPr>
        <p:spPr>
          <a:xfrm>
            <a:off x="2552700" y="2762250"/>
            <a:ext cx="13144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997A0ED5-444D-4764-BD8B-284F74770AE2}"/>
              </a:ext>
            </a:extLst>
          </p:cNvPr>
          <p:cNvSpPr>
            <a:spLocks noGrp="1"/>
          </p:cNvSpPr>
          <p:nvPr/>
        </p:nvSpPr>
        <p:spPr>
          <a:xfrm>
            <a:off x="3886200" y="2524125"/>
            <a:ext cx="1314450" cy="857250"/>
          </a:xfrm>
          <a:prstGeom prst="rect">
            <a:avLst/>
          </a:prstGeom>
          <a:solidFill>
            <a:srgbClr val="F3DDDD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E3B6D854-202C-433E-B30C-99F3C913E107}"/>
              </a:ext>
            </a:extLst>
          </p:cNvPr>
          <p:cNvSpPr>
            <a:spLocks noGrp="1"/>
          </p:cNvSpPr>
          <p:nvPr/>
        </p:nvSpPr>
        <p:spPr>
          <a:xfrm>
            <a:off x="3886200" y="2762250"/>
            <a:ext cx="13144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65C75DDF-D0BD-48C3-B057-40F5BCC3A56B}"/>
              </a:ext>
            </a:extLst>
          </p:cNvPr>
          <p:cNvSpPr>
            <a:spLocks noGrp="1"/>
          </p:cNvSpPr>
          <p:nvPr/>
        </p:nvSpPr>
        <p:spPr>
          <a:xfrm>
            <a:off x="1219200" y="3400425"/>
            <a:ext cx="1314450" cy="857250"/>
          </a:xfrm>
          <a:prstGeom prst="rect">
            <a:avLst/>
          </a:prstGeom>
          <a:solidFill>
            <a:srgbClr val="E8F3F0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C8031960-520B-4A12-8F2D-570A41D515A1}"/>
              </a:ext>
            </a:extLst>
          </p:cNvPr>
          <p:cNvSpPr>
            <a:spLocks noGrp="1"/>
          </p:cNvSpPr>
          <p:nvPr/>
        </p:nvSpPr>
        <p:spPr>
          <a:xfrm>
            <a:off x="1219200" y="3638550"/>
            <a:ext cx="13144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B5B7924D-694C-4F20-9CF8-A0A82343A007}"/>
              </a:ext>
            </a:extLst>
          </p:cNvPr>
          <p:cNvSpPr>
            <a:spLocks noGrp="1"/>
          </p:cNvSpPr>
          <p:nvPr/>
        </p:nvSpPr>
        <p:spPr>
          <a:xfrm>
            <a:off x="2552700" y="3400425"/>
            <a:ext cx="1314450" cy="857250"/>
          </a:xfrm>
          <a:prstGeom prst="rect">
            <a:avLst/>
          </a:prstGeom>
          <a:solidFill>
            <a:srgbClr val="FBF0DB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49153257-339B-4BB2-A3DB-466E090BDA21}"/>
              </a:ext>
            </a:extLst>
          </p:cNvPr>
          <p:cNvSpPr>
            <a:spLocks noGrp="1"/>
          </p:cNvSpPr>
          <p:nvPr/>
        </p:nvSpPr>
        <p:spPr>
          <a:xfrm>
            <a:off x="2552700" y="3638550"/>
            <a:ext cx="13144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2C68EB00-5A89-40EF-8B01-A8C2B7FE4345}"/>
              </a:ext>
            </a:extLst>
          </p:cNvPr>
          <p:cNvSpPr>
            <a:spLocks noGrp="1"/>
          </p:cNvSpPr>
          <p:nvPr/>
        </p:nvSpPr>
        <p:spPr>
          <a:xfrm>
            <a:off x="3886200" y="3400425"/>
            <a:ext cx="1314450" cy="857250"/>
          </a:xfrm>
          <a:prstGeom prst="rect">
            <a:avLst/>
          </a:prstGeom>
          <a:solidFill>
            <a:srgbClr val="FBF0DB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C65094A3-27C1-46E9-80BD-BF4A476D1499}"/>
              </a:ext>
            </a:extLst>
          </p:cNvPr>
          <p:cNvSpPr>
            <a:spLocks noGrp="1"/>
          </p:cNvSpPr>
          <p:nvPr/>
        </p:nvSpPr>
        <p:spPr>
          <a:xfrm>
            <a:off x="3886200" y="3638550"/>
            <a:ext cx="13144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08F89287-74C0-45B7-9BDB-FB90E67FEF57}"/>
              </a:ext>
            </a:extLst>
          </p:cNvPr>
          <p:cNvSpPr>
            <a:spLocks noGrp="1"/>
          </p:cNvSpPr>
          <p:nvPr/>
        </p:nvSpPr>
        <p:spPr>
          <a:xfrm>
            <a:off x="1219200" y="4276725"/>
            <a:ext cx="1314450" cy="857250"/>
          </a:xfrm>
          <a:prstGeom prst="rect">
            <a:avLst/>
          </a:prstGeom>
          <a:solidFill>
            <a:srgbClr val="E8F3F0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6BBA5B1A-3552-420A-8ECD-FC1C801366B2}"/>
              </a:ext>
            </a:extLst>
          </p:cNvPr>
          <p:cNvSpPr>
            <a:spLocks noGrp="1"/>
          </p:cNvSpPr>
          <p:nvPr/>
        </p:nvSpPr>
        <p:spPr>
          <a:xfrm>
            <a:off x="1219200" y="4514850"/>
            <a:ext cx="13144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6F050CB6-130A-4BB7-BB01-7FB4760414A4}"/>
              </a:ext>
            </a:extLst>
          </p:cNvPr>
          <p:cNvSpPr>
            <a:spLocks noGrp="1"/>
          </p:cNvSpPr>
          <p:nvPr/>
        </p:nvSpPr>
        <p:spPr>
          <a:xfrm>
            <a:off x="2552700" y="4276725"/>
            <a:ext cx="1314450" cy="857250"/>
          </a:xfrm>
          <a:prstGeom prst="rect">
            <a:avLst/>
          </a:prstGeom>
          <a:solidFill>
            <a:srgbClr val="E8F3F0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6CD24529-0301-45C0-8D33-73BE6064BDE6}"/>
              </a:ext>
            </a:extLst>
          </p:cNvPr>
          <p:cNvSpPr>
            <a:spLocks noGrp="1"/>
          </p:cNvSpPr>
          <p:nvPr/>
        </p:nvSpPr>
        <p:spPr>
          <a:xfrm>
            <a:off x="2552700" y="4514850"/>
            <a:ext cx="13144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480A7A14-9EB6-4324-85B9-580C8F89F4B5}"/>
              </a:ext>
            </a:extLst>
          </p:cNvPr>
          <p:cNvSpPr>
            <a:spLocks noGrp="1"/>
          </p:cNvSpPr>
          <p:nvPr/>
        </p:nvSpPr>
        <p:spPr>
          <a:xfrm>
            <a:off x="3886200" y="4276725"/>
            <a:ext cx="1314450" cy="857250"/>
          </a:xfrm>
          <a:prstGeom prst="rect">
            <a:avLst/>
          </a:prstGeom>
          <a:solidFill>
            <a:srgbClr val="FBF0DB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5A47FF1C-E398-4EA4-8375-AFFDAF84ABCB}"/>
              </a:ext>
            </a:extLst>
          </p:cNvPr>
          <p:cNvSpPr>
            <a:spLocks noGrp="1"/>
          </p:cNvSpPr>
          <p:nvPr/>
        </p:nvSpPr>
        <p:spPr>
          <a:xfrm>
            <a:off x="3886200" y="4514850"/>
            <a:ext cx="13144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C5A77A3E-6891-4993-8DC0-8AE7CC2F322E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1912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Olasılık</a:t>
            </a: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50E81B0A-5FBE-4A6B-86E6-0D914165F2DD}"/>
              </a:ext>
            </a:extLst>
          </p:cNvPr>
          <p:cNvSpPr>
            <a:spLocks noGrp="1"/>
          </p:cNvSpPr>
          <p:nvPr/>
        </p:nvSpPr>
        <p:spPr>
          <a:xfrm>
            <a:off x="800100" y="2781300"/>
            <a:ext cx="3429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8DCEFDDE-A79D-40C1-8E13-979ACC65813E}"/>
              </a:ext>
            </a:extLst>
          </p:cNvPr>
          <p:cNvSpPr>
            <a:spLocks noGrp="1"/>
          </p:cNvSpPr>
          <p:nvPr/>
        </p:nvSpPr>
        <p:spPr>
          <a:xfrm>
            <a:off x="800100" y="3657600"/>
            <a:ext cx="3429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4C5BAF5C-9393-4028-84E2-1F41BF6048C4}"/>
              </a:ext>
            </a:extLst>
          </p:cNvPr>
          <p:cNvSpPr>
            <a:spLocks noGrp="1"/>
          </p:cNvSpPr>
          <p:nvPr/>
        </p:nvSpPr>
        <p:spPr>
          <a:xfrm>
            <a:off x="800100" y="4533900"/>
            <a:ext cx="3429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8019ED15-38D6-46A9-9301-15D2D8A7A9F7}"/>
              </a:ext>
            </a:extLst>
          </p:cNvPr>
          <p:cNvSpPr>
            <a:spLocks noGrp="1"/>
          </p:cNvSpPr>
          <p:nvPr/>
        </p:nvSpPr>
        <p:spPr>
          <a:xfrm>
            <a:off x="1219200" y="5257800"/>
            <a:ext cx="13144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32" name="Dikdörtgen 31">
            <a:extLst>
              <a:ext uri="{FF2B5EF4-FFF2-40B4-BE49-F238E27FC236}">
                <a16:creationId xmlns:a16="http://schemas.microsoft.com/office/drawing/2014/main" id="{4A296F36-E05F-44DC-90AB-179D5AF8AF5B}"/>
              </a:ext>
            </a:extLst>
          </p:cNvPr>
          <p:cNvSpPr>
            <a:spLocks noGrp="1"/>
          </p:cNvSpPr>
          <p:nvPr/>
        </p:nvSpPr>
        <p:spPr>
          <a:xfrm>
            <a:off x="2552700" y="5257800"/>
            <a:ext cx="13144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3" name="Dikdörtgen 32">
            <a:extLst>
              <a:ext uri="{FF2B5EF4-FFF2-40B4-BE49-F238E27FC236}">
                <a16:creationId xmlns:a16="http://schemas.microsoft.com/office/drawing/2014/main" id="{6D9FF401-D7F8-4838-8307-DDAE992DCEE9}"/>
              </a:ext>
            </a:extLst>
          </p:cNvPr>
          <p:cNvSpPr>
            <a:spLocks noGrp="1"/>
          </p:cNvSpPr>
          <p:nvPr/>
        </p:nvSpPr>
        <p:spPr>
          <a:xfrm>
            <a:off x="3886200" y="5257800"/>
            <a:ext cx="13144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4" name="Dikdörtgen 33">
            <a:extLst>
              <a:ext uri="{FF2B5EF4-FFF2-40B4-BE49-F238E27FC236}">
                <a16:creationId xmlns:a16="http://schemas.microsoft.com/office/drawing/2014/main" id="{D88EE81E-F095-4F6C-9727-EFD29965567A}"/>
              </a:ext>
            </a:extLst>
          </p:cNvPr>
          <p:cNvSpPr>
            <a:spLocks noGrp="1"/>
          </p:cNvSpPr>
          <p:nvPr/>
        </p:nvSpPr>
        <p:spPr>
          <a:xfrm>
            <a:off x="2828925" y="5629275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Etki</a:t>
            </a:r>
          </a:p>
        </p:txBody>
      </p:sp>
      <p:graphicFrame>
        <p:nvGraphicFramePr>
          <p:cNvPr id="70" name="Tablo 69"/>
          <p:cNvGraphicFramePr/>
          <p:nvPr/>
        </p:nvGraphicFramePr>
        <p:xfrm>
          <a:off x="6115050" y="2314575"/>
          <a:ext cx="5543550" cy="3286124"/>
        </p:xfrm>
        <a:graphic>
          <a:graphicData uri="http://schemas.openxmlformats.org/drawingml/2006/table">
            <a:tbl>
              <a:tblPr/>
              <a:tblGrid>
                <a:gridCol w="2091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1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Risk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Önlem ve sorumlu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[Risk 1]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[Önlem / rol]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[Risk 2]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[Önlem / rol]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[Risk 3]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[Önlem / rol]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850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D9407141-D724-459A-9923-C22B9AB0A33D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İYİLEŞTİRME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4ADB8565-2D03-46BD-B991-229E6701CCC8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Bir iyileştirme örneği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E73E463E-210E-4FB8-AFF2-09551D297B28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241BA6CA-83AA-4042-B0CA-CB54EF2CC4E0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AA1270A6-1958-44A0-A95D-2FF7AA4D9752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25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D305BA1-0AB9-423E-A50B-F8917A791097}"/>
              </a:ext>
            </a:extLst>
          </p:cNvPr>
          <p:cNvSpPr>
            <a:spLocks noGrp="1"/>
          </p:cNvSpPr>
          <p:nvPr/>
        </p:nvSpPr>
        <p:spPr>
          <a:xfrm>
            <a:off x="533400" y="2095500"/>
            <a:ext cx="3476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ÖNCE</a:t>
            </a:r>
          </a:p>
        </p:txBody>
      </p:sp>
      <p:sp>
        <p:nvSpPr>
          <p:cNvPr id="9" name="Düz Bağlayıcı 8">
            <a:extLst>
              <a:ext uri="{FF2B5EF4-FFF2-40B4-BE49-F238E27FC236}">
                <a16:creationId xmlns:a16="http://schemas.microsoft.com/office/drawing/2014/main" id="{3A151466-741D-449D-A549-0B1088601991}"/>
              </a:ext>
            </a:extLst>
          </p:cNvPr>
          <p:cNvSpPr>
            <a:spLocks noGrp="1"/>
          </p:cNvSpPr>
          <p:nvPr/>
        </p:nvSpPr>
        <p:spPr>
          <a:xfrm>
            <a:off x="533400" y="2495550"/>
            <a:ext cx="3457575" cy="0"/>
          </a:xfrm>
          <a:prstGeom prst="line">
            <a:avLst/>
          </a:prstGeom>
          <a:noFill/>
          <a:ln w="38100">
            <a:solidFill>
              <a:srgbClr val="16306C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7981742F-945E-4500-9DF7-27895BB7AB87}"/>
              </a:ext>
            </a:extLst>
          </p:cNvPr>
          <p:cNvSpPr>
            <a:spLocks noGrp="1"/>
          </p:cNvSpPr>
          <p:nvPr/>
        </p:nvSpPr>
        <p:spPr>
          <a:xfrm>
            <a:off x="533400" y="2800350"/>
            <a:ext cx="3476625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[Tespit edilen sorun]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CF68960D-4D3B-4DE6-A916-2124B8B65DBD}"/>
              </a:ext>
            </a:extLst>
          </p:cNvPr>
          <p:cNvSpPr>
            <a:spLocks noGrp="1"/>
          </p:cNvSpPr>
          <p:nvPr/>
        </p:nvSpPr>
        <p:spPr>
          <a:xfrm>
            <a:off x="533400" y="4352925"/>
            <a:ext cx="3476625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[Başlangıç değeri ve dönem]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B5823F67-8782-45B1-B740-E0AEF4D932F5}"/>
              </a:ext>
            </a:extLst>
          </p:cNvPr>
          <p:cNvSpPr>
            <a:spLocks noGrp="1"/>
          </p:cNvSpPr>
          <p:nvPr/>
        </p:nvSpPr>
        <p:spPr>
          <a:xfrm>
            <a:off x="4362450" y="2095500"/>
            <a:ext cx="3476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UYGULAMA</a:t>
            </a:r>
          </a:p>
        </p:txBody>
      </p:sp>
      <p:sp>
        <p:nvSpPr>
          <p:cNvPr id="13" name="Düz Bağlayıcı 12">
            <a:extLst>
              <a:ext uri="{FF2B5EF4-FFF2-40B4-BE49-F238E27FC236}">
                <a16:creationId xmlns:a16="http://schemas.microsoft.com/office/drawing/2014/main" id="{4753D4D7-1296-4DEE-A793-0B83C498C189}"/>
              </a:ext>
            </a:extLst>
          </p:cNvPr>
          <p:cNvSpPr>
            <a:spLocks noGrp="1"/>
          </p:cNvSpPr>
          <p:nvPr/>
        </p:nvSpPr>
        <p:spPr>
          <a:xfrm>
            <a:off x="4362450" y="2495550"/>
            <a:ext cx="3457575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C92F7177-D5D3-4321-8B1F-724B514F4EA0}"/>
              </a:ext>
            </a:extLst>
          </p:cNvPr>
          <p:cNvSpPr>
            <a:spLocks noGrp="1"/>
          </p:cNvSpPr>
          <p:nvPr/>
        </p:nvSpPr>
        <p:spPr>
          <a:xfrm>
            <a:off x="4362450" y="2800350"/>
            <a:ext cx="3476625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[Yapılan değişiklik]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DE4A83A9-8879-47CC-8385-A8CDE69B643C}"/>
              </a:ext>
            </a:extLst>
          </p:cNvPr>
          <p:cNvSpPr>
            <a:spLocks noGrp="1"/>
          </p:cNvSpPr>
          <p:nvPr/>
        </p:nvSpPr>
        <p:spPr>
          <a:xfrm>
            <a:off x="4362450" y="4352925"/>
            <a:ext cx="3476625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[Karar, sorumlu ve tarih]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F591E932-89F7-4710-99B6-0F64ADE04C60}"/>
              </a:ext>
            </a:extLst>
          </p:cNvPr>
          <p:cNvSpPr>
            <a:spLocks noGrp="1"/>
          </p:cNvSpPr>
          <p:nvPr/>
        </p:nvSpPr>
        <p:spPr>
          <a:xfrm>
            <a:off x="8191500" y="2095500"/>
            <a:ext cx="3476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SONRA</a:t>
            </a:r>
          </a:p>
        </p:txBody>
      </p:sp>
      <p:sp>
        <p:nvSpPr>
          <p:cNvPr id="17" name="Düz Bağlayıcı 16">
            <a:extLst>
              <a:ext uri="{FF2B5EF4-FFF2-40B4-BE49-F238E27FC236}">
                <a16:creationId xmlns:a16="http://schemas.microsoft.com/office/drawing/2014/main" id="{C58809EB-1850-4B41-B671-6770611BB1C3}"/>
              </a:ext>
            </a:extLst>
          </p:cNvPr>
          <p:cNvSpPr>
            <a:spLocks noGrp="1"/>
          </p:cNvSpPr>
          <p:nvPr/>
        </p:nvSpPr>
        <p:spPr>
          <a:xfrm>
            <a:off x="8191500" y="2495550"/>
            <a:ext cx="3457575" cy="0"/>
          </a:xfrm>
          <a:prstGeom prst="line">
            <a:avLst/>
          </a:prstGeom>
          <a:noFill/>
          <a:ln w="38100">
            <a:solidFill>
              <a:srgbClr val="16306C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4092712E-5378-4B42-B44E-3D5F31B6572C}"/>
              </a:ext>
            </a:extLst>
          </p:cNvPr>
          <p:cNvSpPr>
            <a:spLocks noGrp="1"/>
          </p:cNvSpPr>
          <p:nvPr/>
        </p:nvSpPr>
        <p:spPr>
          <a:xfrm>
            <a:off x="8191500" y="2800350"/>
            <a:ext cx="3476625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[Ölçülen sonuç]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F3B3CD15-006F-4131-A291-C9A0D332143A}"/>
              </a:ext>
            </a:extLst>
          </p:cNvPr>
          <p:cNvSpPr>
            <a:spLocks noGrp="1"/>
          </p:cNvSpPr>
          <p:nvPr/>
        </p:nvSpPr>
        <p:spPr>
          <a:xfrm>
            <a:off x="8191500" y="4352925"/>
            <a:ext cx="3476625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[Sonuç değeri ve izleme dönemi]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A69F2BC5-A1FF-4986-9336-BD5CBBB93A13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Kanıt: [Sorun kaydı]  /  [Karar]  /  [Uygulama]  /  [Sonuç]</a:t>
            </a:r>
          </a:p>
        </p:txBody>
      </p:sp>
    </p:spTree>
    <p:extLst>
      <p:ext uri="{BB962C8B-B14F-4D97-AF65-F5344CB8AC3E}">
        <p14:creationId xmlns:p14="http://schemas.microsoft.com/office/powerpoint/2010/main" val="20954144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F2306DCB-425D-41FE-8F1D-E5012CA8A2C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İYİLEŞTİRME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F1278DE4-77D5-440A-92A7-924DFCEF8027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Önceki geri bildirimlere yanıtımız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3D5B2AAE-20F3-4972-84C6-F367D6451AF9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E08E6815-15A8-49A6-98DF-ED051DD6BBCE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AF510031-46F8-43C8-8E9B-2397B7FF2DA4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26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7" name="Tablo 16"/>
          <p:cNvGraphicFramePr/>
          <p:nvPr/>
        </p:nvGraphicFramePr>
        <p:xfrm>
          <a:off x="533400" y="2124075"/>
          <a:ext cx="11125200" cy="3276600"/>
        </p:xfrm>
        <a:graphic>
          <a:graphicData uri="http://schemas.openxmlformats.org/drawingml/2006/table">
            <a:tbl>
              <a:tblPr/>
              <a:tblGrid>
                <a:gridCol w="3405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6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2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Geri bildirim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Yapılan çalışma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Durum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Kanıt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[Öneri / bulgu]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[Uygulama ve tarih]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[Tamamlandı]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[K-01]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[Öneri / bulgu]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[Uygulama ve tarih]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[Sürüyor]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[K-02]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[Öneri / bulgu]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[Planlanan adım]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[Planlandı]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[K-03]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85163E3E-D9A0-4E21-B521-A3597C1A67D4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Geri bildirimin kaynağı: [Rapor / toplantı]  /  Tarih: [Tarih]</a:t>
            </a:r>
          </a:p>
        </p:txBody>
      </p:sp>
    </p:spTree>
    <p:extLst>
      <p:ext uri="{BB962C8B-B14F-4D97-AF65-F5344CB8AC3E}">
        <p14:creationId xmlns:p14="http://schemas.microsoft.com/office/powerpoint/2010/main" val="892875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2992A08B-153F-456A-94C2-42E77DFCE1FB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KANITA DAYALI YÖNETİM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7521CC69-5521-4BCD-A1BF-5575D942A694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Kararın dayanağı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4EEF29A7-314D-4445-A165-FF6665C83520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EE4005E5-D2EA-4B55-BB20-00491B1C0E41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6F28B101-7FF5-4301-9792-EC306B209E0F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27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4E25E7A-50C8-4FF3-BDBD-88FAF5088194}"/>
              </a:ext>
            </a:extLst>
          </p:cNvPr>
          <p:cNvSpPr>
            <a:spLocks noGrp="1"/>
          </p:cNvSpPr>
          <p:nvPr/>
        </p:nvSpPr>
        <p:spPr>
          <a:xfrm>
            <a:off x="533400" y="2219325"/>
            <a:ext cx="25812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Düz Bağlayıcı 8">
            <a:extLst>
              <a:ext uri="{FF2B5EF4-FFF2-40B4-BE49-F238E27FC236}">
                <a16:creationId xmlns:a16="http://schemas.microsoft.com/office/drawing/2014/main" id="{0E737F58-E449-4D18-B669-02B3144B662C}"/>
              </a:ext>
            </a:extLst>
          </p:cNvPr>
          <p:cNvSpPr>
            <a:spLocks noGrp="1"/>
          </p:cNvSpPr>
          <p:nvPr/>
        </p:nvSpPr>
        <p:spPr>
          <a:xfrm>
            <a:off x="533400" y="2981325"/>
            <a:ext cx="2581275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AEA3A4D2-3DCA-49D8-AD0E-11429CE093A0}"/>
              </a:ext>
            </a:extLst>
          </p:cNvPr>
          <p:cNvSpPr>
            <a:spLocks noGrp="1"/>
          </p:cNvSpPr>
          <p:nvPr/>
        </p:nvSpPr>
        <p:spPr>
          <a:xfrm>
            <a:off x="533400" y="3238500"/>
            <a:ext cx="25812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Bulgu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40CC124-1293-47FF-AFCA-0A318ABAE9B0}"/>
              </a:ext>
            </a:extLst>
          </p:cNvPr>
          <p:cNvSpPr>
            <a:spLocks noGrp="1"/>
          </p:cNvSpPr>
          <p:nvPr/>
        </p:nvSpPr>
        <p:spPr>
          <a:xfrm>
            <a:off x="533400" y="4000500"/>
            <a:ext cx="25812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[Veri veya geri bildirimin gösterdiği ihtiyaç]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B475E5B5-F1B9-4992-86C3-337B30DE804A}"/>
              </a:ext>
            </a:extLst>
          </p:cNvPr>
          <p:cNvSpPr>
            <a:spLocks noGrp="1"/>
          </p:cNvSpPr>
          <p:nvPr/>
        </p:nvSpPr>
        <p:spPr>
          <a:xfrm>
            <a:off x="3381375" y="2219325"/>
            <a:ext cx="25812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Düz Bağlayıcı 12">
            <a:extLst>
              <a:ext uri="{FF2B5EF4-FFF2-40B4-BE49-F238E27FC236}">
                <a16:creationId xmlns:a16="http://schemas.microsoft.com/office/drawing/2014/main" id="{ADB99D3A-85DC-4E47-8FAD-585F5EE7A159}"/>
              </a:ext>
            </a:extLst>
          </p:cNvPr>
          <p:cNvSpPr>
            <a:spLocks noGrp="1"/>
          </p:cNvSpPr>
          <p:nvPr/>
        </p:nvSpPr>
        <p:spPr>
          <a:xfrm>
            <a:off x="3381375" y="2981325"/>
            <a:ext cx="2581275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2E74136E-DB5A-4128-A80C-01CBDB462170}"/>
              </a:ext>
            </a:extLst>
          </p:cNvPr>
          <p:cNvSpPr>
            <a:spLocks noGrp="1"/>
          </p:cNvSpPr>
          <p:nvPr/>
        </p:nvSpPr>
        <p:spPr>
          <a:xfrm>
            <a:off x="3381375" y="3238500"/>
            <a:ext cx="25812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Değerlendirme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C5FE2134-2394-4F8C-A636-258729A5C65F}"/>
              </a:ext>
            </a:extLst>
          </p:cNvPr>
          <p:cNvSpPr>
            <a:spLocks noGrp="1"/>
          </p:cNvSpPr>
          <p:nvPr/>
        </p:nvSpPr>
        <p:spPr>
          <a:xfrm>
            <a:off x="3381375" y="4000500"/>
            <a:ext cx="25812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[Neden analizi ve ele alınan seçenekler]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3A5F1275-0542-4F1C-860F-96349C4491F9}"/>
              </a:ext>
            </a:extLst>
          </p:cNvPr>
          <p:cNvSpPr>
            <a:spLocks noGrp="1"/>
          </p:cNvSpPr>
          <p:nvPr/>
        </p:nvSpPr>
        <p:spPr>
          <a:xfrm>
            <a:off x="6229350" y="2219325"/>
            <a:ext cx="25812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Düz Bağlayıcı 16">
            <a:extLst>
              <a:ext uri="{FF2B5EF4-FFF2-40B4-BE49-F238E27FC236}">
                <a16:creationId xmlns:a16="http://schemas.microsoft.com/office/drawing/2014/main" id="{F084D970-DC7E-4AC8-BE92-E76212F2FC39}"/>
              </a:ext>
            </a:extLst>
          </p:cNvPr>
          <p:cNvSpPr>
            <a:spLocks noGrp="1"/>
          </p:cNvSpPr>
          <p:nvPr/>
        </p:nvSpPr>
        <p:spPr>
          <a:xfrm>
            <a:off x="6229350" y="2981325"/>
            <a:ext cx="2581275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C4591808-C0E1-481E-8660-F298C6510DA7}"/>
              </a:ext>
            </a:extLst>
          </p:cNvPr>
          <p:cNvSpPr>
            <a:spLocks noGrp="1"/>
          </p:cNvSpPr>
          <p:nvPr/>
        </p:nvSpPr>
        <p:spPr>
          <a:xfrm>
            <a:off x="6229350" y="3238500"/>
            <a:ext cx="25812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Karar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890AA7CA-5E01-4828-B878-24D56EABE867}"/>
              </a:ext>
            </a:extLst>
          </p:cNvPr>
          <p:cNvSpPr>
            <a:spLocks noGrp="1"/>
          </p:cNvSpPr>
          <p:nvPr/>
        </p:nvSpPr>
        <p:spPr>
          <a:xfrm>
            <a:off x="6229350" y="4000500"/>
            <a:ext cx="25812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[Alınan karar, yetkili ve tarih]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17CA03F6-AEC4-47A9-B1CE-E11CFC5D99FA}"/>
              </a:ext>
            </a:extLst>
          </p:cNvPr>
          <p:cNvSpPr>
            <a:spLocks noGrp="1"/>
          </p:cNvSpPr>
          <p:nvPr/>
        </p:nvSpPr>
        <p:spPr>
          <a:xfrm>
            <a:off x="9077325" y="2219325"/>
            <a:ext cx="25812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Düz Bağlayıcı 20">
            <a:extLst>
              <a:ext uri="{FF2B5EF4-FFF2-40B4-BE49-F238E27FC236}">
                <a16:creationId xmlns:a16="http://schemas.microsoft.com/office/drawing/2014/main" id="{53858596-10AA-4972-87AF-AAE049633EB7}"/>
              </a:ext>
            </a:extLst>
          </p:cNvPr>
          <p:cNvSpPr>
            <a:spLocks noGrp="1"/>
          </p:cNvSpPr>
          <p:nvPr/>
        </p:nvSpPr>
        <p:spPr>
          <a:xfrm>
            <a:off x="9077325" y="2981325"/>
            <a:ext cx="2581275" cy="0"/>
          </a:xfrm>
          <a:prstGeom prst="line">
            <a:avLst/>
          </a:prstGeom>
          <a:noFill/>
          <a:ln w="3810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16D0055F-4D89-4944-AE8D-E446DE2FCDA1}"/>
              </a:ext>
            </a:extLst>
          </p:cNvPr>
          <p:cNvSpPr>
            <a:spLocks noGrp="1"/>
          </p:cNvSpPr>
          <p:nvPr/>
        </p:nvSpPr>
        <p:spPr>
          <a:xfrm>
            <a:off x="9077325" y="3238500"/>
            <a:ext cx="25812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İzleme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44422138-BE8B-47DC-8ACB-0B57761F4CD8}"/>
              </a:ext>
            </a:extLst>
          </p:cNvPr>
          <p:cNvSpPr>
            <a:spLocks noGrp="1"/>
          </p:cNvSpPr>
          <p:nvPr/>
        </p:nvSpPr>
        <p:spPr>
          <a:xfrm>
            <a:off x="9077325" y="4000500"/>
            <a:ext cx="25812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[Uygulama kaydı ve sonuç ölçümü]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DABC889E-94E2-4D00-84E5-BC846530B576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Kanıt zinciri: [K-01]  /  [K-02]  /  [K-03]  /  [K-04]</a:t>
            </a:r>
          </a:p>
        </p:txBody>
      </p:sp>
    </p:spTree>
    <p:extLst>
      <p:ext uri="{BB962C8B-B14F-4D97-AF65-F5344CB8AC3E}">
        <p14:creationId xmlns:p14="http://schemas.microsoft.com/office/powerpoint/2010/main" val="706039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3D27829A-0FA5-47EA-A03F-833995C403A8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PLANLAMA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2BC1747D-791B-4305-8906-819B2EEC173E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[Dönem] uygulama takvimi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7D3CF057-EEBB-47C2-A697-C6DBF80EAF52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611FE962-A872-4B40-A1F6-B4F05BAA90BB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1CBB5DF8-E326-430A-8FE3-F103AA45F76F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28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üz Bağlayıcı 7">
            <a:extLst>
              <a:ext uri="{FF2B5EF4-FFF2-40B4-BE49-F238E27FC236}">
                <a16:creationId xmlns:a16="http://schemas.microsoft.com/office/drawing/2014/main" id="{06D669FA-076E-4DC9-AF7A-6B14AFC20FE4}"/>
              </a:ext>
            </a:extLst>
          </p:cNvPr>
          <p:cNvSpPr>
            <a:spLocks noGrp="1"/>
          </p:cNvSpPr>
          <p:nvPr/>
        </p:nvSpPr>
        <p:spPr>
          <a:xfrm>
            <a:off x="857250" y="2838450"/>
            <a:ext cx="8534400" cy="0"/>
          </a:xfrm>
          <a:prstGeom prst="line">
            <a:avLst/>
          </a:prstGeom>
          <a:noFill/>
          <a:ln w="28575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0EDB67E-6C00-4089-92F9-AEB114EA185F}"/>
              </a:ext>
            </a:extLst>
          </p:cNvPr>
          <p:cNvSpPr>
            <a:spLocks noGrp="1"/>
          </p:cNvSpPr>
          <p:nvPr/>
        </p:nvSpPr>
        <p:spPr>
          <a:xfrm>
            <a:off x="533400" y="2562225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9CB18FE5-FE28-4EE2-9FBE-24391EF060A4}"/>
              </a:ext>
            </a:extLst>
          </p:cNvPr>
          <p:cNvSpPr>
            <a:spLocks noGrp="1"/>
          </p:cNvSpPr>
          <p:nvPr/>
        </p:nvSpPr>
        <p:spPr>
          <a:xfrm>
            <a:off x="533400" y="2714625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[T1]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436A1FAD-A112-4E47-8280-30E2DAB2D862}"/>
              </a:ext>
            </a:extLst>
          </p:cNvPr>
          <p:cNvSpPr>
            <a:spLocks noGrp="1"/>
          </p:cNvSpPr>
          <p:nvPr/>
        </p:nvSpPr>
        <p:spPr>
          <a:xfrm>
            <a:off x="533400" y="3400425"/>
            <a:ext cx="25336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[Başlangıç]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6371340D-840C-4259-B640-A631239A49E6}"/>
              </a:ext>
            </a:extLst>
          </p:cNvPr>
          <p:cNvSpPr>
            <a:spLocks noGrp="1"/>
          </p:cNvSpPr>
          <p:nvPr/>
        </p:nvSpPr>
        <p:spPr>
          <a:xfrm>
            <a:off x="533400" y="4162425"/>
            <a:ext cx="25336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[Faaliyet ve sorumlu]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22BA194-9669-435A-AE9E-01762D5A9372}"/>
              </a:ext>
            </a:extLst>
          </p:cNvPr>
          <p:cNvSpPr>
            <a:spLocks noGrp="1"/>
          </p:cNvSpPr>
          <p:nvPr/>
        </p:nvSpPr>
        <p:spPr>
          <a:xfrm>
            <a:off x="3314700" y="2562225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DE0F9773-0EA9-4B0E-8EE8-93E60A5DB1A2}"/>
              </a:ext>
            </a:extLst>
          </p:cNvPr>
          <p:cNvSpPr>
            <a:spLocks noGrp="1"/>
          </p:cNvSpPr>
          <p:nvPr/>
        </p:nvSpPr>
        <p:spPr>
          <a:xfrm>
            <a:off x="3314700" y="2714625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[T2]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99257619-710F-4368-A19E-5628C7646322}"/>
              </a:ext>
            </a:extLst>
          </p:cNvPr>
          <p:cNvSpPr>
            <a:spLocks noGrp="1"/>
          </p:cNvSpPr>
          <p:nvPr/>
        </p:nvSpPr>
        <p:spPr>
          <a:xfrm>
            <a:off x="3314700" y="3400425"/>
            <a:ext cx="25336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[Uygulama]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28566881-70FB-4959-A279-41601BC2CB47}"/>
              </a:ext>
            </a:extLst>
          </p:cNvPr>
          <p:cNvSpPr>
            <a:spLocks noGrp="1"/>
          </p:cNvSpPr>
          <p:nvPr/>
        </p:nvSpPr>
        <p:spPr>
          <a:xfrm>
            <a:off x="3314700" y="4162425"/>
            <a:ext cx="25336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[Faaliyet ve sorumlu]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AA8D790-B40E-4F65-BF4B-596FF169EE8C}"/>
              </a:ext>
            </a:extLst>
          </p:cNvPr>
          <p:cNvSpPr>
            <a:spLocks noGrp="1"/>
          </p:cNvSpPr>
          <p:nvPr/>
        </p:nvSpPr>
        <p:spPr>
          <a:xfrm>
            <a:off x="6096000" y="2562225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EE94B980-0D02-4641-8C13-1915E90DAA28}"/>
              </a:ext>
            </a:extLst>
          </p:cNvPr>
          <p:cNvSpPr>
            <a:spLocks noGrp="1"/>
          </p:cNvSpPr>
          <p:nvPr/>
        </p:nvSpPr>
        <p:spPr>
          <a:xfrm>
            <a:off x="6096000" y="2714625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[T3]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E87CA2FD-686F-4291-BAF8-3AD2F96126C9}"/>
              </a:ext>
            </a:extLst>
          </p:cNvPr>
          <p:cNvSpPr>
            <a:spLocks noGrp="1"/>
          </p:cNvSpPr>
          <p:nvPr/>
        </p:nvSpPr>
        <p:spPr>
          <a:xfrm>
            <a:off x="6096000" y="3400425"/>
            <a:ext cx="25336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[İzleme]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0B903AE7-A90C-4B5F-9CB8-51670EFB8518}"/>
              </a:ext>
            </a:extLst>
          </p:cNvPr>
          <p:cNvSpPr>
            <a:spLocks noGrp="1"/>
          </p:cNvSpPr>
          <p:nvPr/>
        </p:nvSpPr>
        <p:spPr>
          <a:xfrm>
            <a:off x="6096000" y="4162425"/>
            <a:ext cx="25336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[Kontrol noktası ve kayıt]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3C58F47-059C-426E-9CA8-2DE5DEFE5E9C}"/>
              </a:ext>
            </a:extLst>
          </p:cNvPr>
          <p:cNvSpPr>
            <a:spLocks noGrp="1"/>
          </p:cNvSpPr>
          <p:nvPr/>
        </p:nvSpPr>
        <p:spPr>
          <a:xfrm>
            <a:off x="8877300" y="2562225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2A1B7324-C802-459C-A8A1-54A5EFF17917}"/>
              </a:ext>
            </a:extLst>
          </p:cNvPr>
          <p:cNvSpPr>
            <a:spLocks noGrp="1"/>
          </p:cNvSpPr>
          <p:nvPr/>
        </p:nvSpPr>
        <p:spPr>
          <a:xfrm>
            <a:off x="8877300" y="2714625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[T4]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9E4ED5EC-CB21-4961-89C1-8ABE3CEDA7D8}"/>
              </a:ext>
            </a:extLst>
          </p:cNvPr>
          <p:cNvSpPr>
            <a:spLocks noGrp="1"/>
          </p:cNvSpPr>
          <p:nvPr/>
        </p:nvSpPr>
        <p:spPr>
          <a:xfrm>
            <a:off x="8877300" y="3400425"/>
            <a:ext cx="25336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[Değerlendirme]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230DBA7B-4917-44AF-B9CD-663BF4D5594A}"/>
              </a:ext>
            </a:extLst>
          </p:cNvPr>
          <p:cNvSpPr>
            <a:spLocks noGrp="1"/>
          </p:cNvSpPr>
          <p:nvPr/>
        </p:nvSpPr>
        <p:spPr>
          <a:xfrm>
            <a:off x="8877300" y="4162425"/>
            <a:ext cx="25336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[Sonuç ve takip kararı]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21ED9F49-01A6-4317-9E62-15EC9ABEE6B4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Başlangıç: [Tarih]  /  Bitiş: [Tarih]  /  Takvim sorumlusu: [Rol]</a:t>
            </a:r>
          </a:p>
        </p:txBody>
      </p:sp>
    </p:spTree>
    <p:extLst>
      <p:ext uri="{BB962C8B-B14F-4D97-AF65-F5344CB8AC3E}">
        <p14:creationId xmlns:p14="http://schemas.microsoft.com/office/powerpoint/2010/main" val="13762456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566AA9FD-6797-4BFE-A020-DD83D8EFA17A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PLANLAMA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7565B913-9A6C-4311-AB29-8570734CDE87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Öncelikli eylem planı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69B204E4-4563-4674-AFA4-05550F9A469C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385861A5-30D6-4BE4-92A8-7B67DD9A3D66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76E17EEE-2719-4E81-BF86-1B03C7432FF5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29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7" name="Tablo 16"/>
          <p:cNvGraphicFramePr/>
          <p:nvPr/>
        </p:nvGraphicFramePr>
        <p:xfrm>
          <a:off x="533400" y="2105025"/>
          <a:ext cx="11125200" cy="3524250"/>
        </p:xfrm>
        <a:graphic>
          <a:graphicData uri="http://schemas.openxmlformats.org/drawingml/2006/table">
            <a:tbl>
              <a:tblPr/>
              <a:tblGrid>
                <a:gridCol w="370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9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93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Eylem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Sorumlu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Son tarih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Başarı ölçütü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[Somut eylem 1]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[Rol / birim]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[Tarih]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[Ölçülebilir sonuç]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[Somut eylem 2]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[Rol / birim]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[Tarih]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[Ölçülebilir sonuç]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[Somut eylem 3]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[Rol / birim]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[Tarih]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[Ölçülebilir sonuç]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[Somut eylem 4]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[Rol / birim]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[Tarih]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[Ölçülebilir sonuç]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2088AEB4-B5C7-4820-A223-974D8EF36D6E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İzleme toplantısı: [Tarih]  /  Planın dayanağı: [Karar / bulgu]</a:t>
            </a:r>
          </a:p>
        </p:txBody>
      </p:sp>
    </p:spTree>
    <p:extLst>
      <p:ext uri="{BB962C8B-B14F-4D97-AF65-F5344CB8AC3E}">
        <p14:creationId xmlns:p14="http://schemas.microsoft.com/office/powerpoint/2010/main" val="2512196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31A87557-0A89-4078-A93F-F4F746CAC0FD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GÖREV DAĞILIMI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1B3C57C8-30DD-445B-8357-EED34A2B6703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Görev ve sorumluluk matrisi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616A8256-3157-4BE1-A5FB-7D6B9DF1B1F5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2F19929E-B059-4701-8FA9-254A78E770F6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0C513C1F-14FE-414B-9C88-C88AD8C1C47C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30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7" name="Tablo 16"/>
          <p:cNvGraphicFramePr/>
          <p:nvPr/>
        </p:nvGraphicFramePr>
        <p:xfrm>
          <a:off x="533400" y="2133600"/>
          <a:ext cx="11125200" cy="2933700"/>
        </p:xfrm>
        <a:graphic>
          <a:graphicData uri="http://schemas.openxmlformats.org/drawingml/2006/table">
            <a:tbl>
              <a:tblPr/>
              <a:tblGrid>
                <a:gridCol w="3452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8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8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8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8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342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Faaliyet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[Rol 1]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[Rol 2]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[Rol 3]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[Rol 4]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[Faaliyet 1]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 / A]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 / A]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[C / I]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[C / I]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[Faaliyet 2]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 / A]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 / A]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[C / I]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[C / I]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[Faaliyet 3]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 / A]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[R / A]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[C / I]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[C / I]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D55A3F51-D44A-4DFA-8C62-280C051144CE}"/>
              </a:ext>
            </a:extLst>
          </p:cNvPr>
          <p:cNvSpPr>
            <a:spLocks noGrp="1"/>
          </p:cNvSpPr>
          <p:nvPr/>
        </p:nvSpPr>
        <p:spPr>
          <a:xfrm>
            <a:off x="533400" y="5400675"/>
            <a:ext cx="111252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R  Yürüten       A  Nihai sorumlu       C  Görüşü alınan       I  Bilgilendirilen</a:t>
            </a:r>
          </a:p>
        </p:txBody>
      </p:sp>
    </p:spTree>
    <p:extLst>
      <p:ext uri="{BB962C8B-B14F-4D97-AF65-F5344CB8AC3E}">
        <p14:creationId xmlns:p14="http://schemas.microsoft.com/office/powerpoint/2010/main" val="1998968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9250267F-1478-48D6-B093-3D9C84342B15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GZFT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C20C406D-D706-44F5-9E44-8E6641900869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Güçlü yönler ve gelişim alanları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B3630D41-D494-45E2-9FA5-AB4F966A420B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E1DDC81B-35E7-40B4-BFCC-6B57874AE1A2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587E6AA3-5629-40BE-BFE7-68023AED743C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31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üz Bağlayıcı 7">
            <a:extLst>
              <a:ext uri="{FF2B5EF4-FFF2-40B4-BE49-F238E27FC236}">
                <a16:creationId xmlns:a16="http://schemas.microsoft.com/office/drawing/2014/main" id="{487FE2BA-480C-4EA9-B5C6-CAF16EBC4C6C}"/>
              </a:ext>
            </a:extLst>
          </p:cNvPr>
          <p:cNvSpPr>
            <a:spLocks noGrp="1"/>
          </p:cNvSpPr>
          <p:nvPr/>
        </p:nvSpPr>
        <p:spPr>
          <a:xfrm>
            <a:off x="6096000" y="2076450"/>
            <a:ext cx="0" cy="3667125"/>
          </a:xfrm>
          <a:prstGeom prst="line">
            <a:avLst/>
          </a:prstGeom>
          <a:noFill/>
          <a:ln w="1905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9" name="Düz Bağlayıcı 8">
            <a:extLst>
              <a:ext uri="{FF2B5EF4-FFF2-40B4-BE49-F238E27FC236}">
                <a16:creationId xmlns:a16="http://schemas.microsoft.com/office/drawing/2014/main" id="{7B8FE5DF-B355-4E12-93C4-25B717CE88AF}"/>
              </a:ext>
            </a:extLst>
          </p:cNvPr>
          <p:cNvSpPr>
            <a:spLocks noGrp="1"/>
          </p:cNvSpPr>
          <p:nvPr/>
        </p:nvSpPr>
        <p:spPr>
          <a:xfrm>
            <a:off x="533400" y="3905250"/>
            <a:ext cx="11125200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3133B699-14C3-4140-915E-20E059E3C0D6}"/>
              </a:ext>
            </a:extLst>
          </p:cNvPr>
          <p:cNvSpPr>
            <a:spLocks noGrp="1"/>
          </p:cNvSpPr>
          <p:nvPr/>
        </p:nvSpPr>
        <p:spPr>
          <a:xfrm>
            <a:off x="533400" y="2095500"/>
            <a:ext cx="51054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GÜÇLÜ YÖNLER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F1698C8A-0E4A-4542-80B6-1C66BF7427D6}"/>
              </a:ext>
            </a:extLst>
          </p:cNvPr>
          <p:cNvSpPr>
            <a:spLocks noGrp="1"/>
          </p:cNvSpPr>
          <p:nvPr/>
        </p:nvSpPr>
        <p:spPr>
          <a:xfrm>
            <a:off x="533400" y="2552700"/>
            <a:ext cx="51054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[Kanıtla desteklenen yetkinlik]</a:t>
            </a:r>
          </a:p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[İkinci güçlü yön]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F69D02AB-814A-49C9-B129-D2176D0DC138}"/>
              </a:ext>
            </a:extLst>
          </p:cNvPr>
          <p:cNvSpPr>
            <a:spLocks noGrp="1"/>
          </p:cNvSpPr>
          <p:nvPr/>
        </p:nvSpPr>
        <p:spPr>
          <a:xfrm>
            <a:off x="6486525" y="2095500"/>
            <a:ext cx="51054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GELİŞİME AÇIK YÖNLER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95016587-5B3D-4142-B470-6B8639A340D3}"/>
              </a:ext>
            </a:extLst>
          </p:cNvPr>
          <p:cNvSpPr>
            <a:spLocks noGrp="1"/>
          </p:cNvSpPr>
          <p:nvPr/>
        </p:nvSpPr>
        <p:spPr>
          <a:xfrm>
            <a:off x="6486525" y="2552700"/>
            <a:ext cx="51054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[Mevcut iç sınırlılık]</a:t>
            </a:r>
          </a:p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[İyileştirme gerektiren alan]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79F8C889-E7E0-4E2E-867A-181E359BABFA}"/>
              </a:ext>
            </a:extLst>
          </p:cNvPr>
          <p:cNvSpPr>
            <a:spLocks noGrp="1"/>
          </p:cNvSpPr>
          <p:nvPr/>
        </p:nvSpPr>
        <p:spPr>
          <a:xfrm>
            <a:off x="533400" y="4267200"/>
            <a:ext cx="51054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FIRSATLAR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400E3A73-48E2-4B17-A19C-CB14E9229702}"/>
              </a:ext>
            </a:extLst>
          </p:cNvPr>
          <p:cNvSpPr>
            <a:spLocks noGrp="1"/>
          </p:cNvSpPr>
          <p:nvPr/>
        </p:nvSpPr>
        <p:spPr>
          <a:xfrm>
            <a:off x="533400" y="4724400"/>
            <a:ext cx="51054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[Dış çevredeki fırsat]</a:t>
            </a:r>
          </a:p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[Değerlendirme yaklaşımı]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5EB5E1C2-BB65-481A-904E-F5E14B258295}"/>
              </a:ext>
            </a:extLst>
          </p:cNvPr>
          <p:cNvSpPr>
            <a:spLocks noGrp="1"/>
          </p:cNvSpPr>
          <p:nvPr/>
        </p:nvSpPr>
        <p:spPr>
          <a:xfrm>
            <a:off x="6486525" y="4267200"/>
            <a:ext cx="51054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TEHDİTLER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85678AFB-A15D-4051-8C50-30E59F492AED}"/>
              </a:ext>
            </a:extLst>
          </p:cNvPr>
          <p:cNvSpPr>
            <a:spLocks noGrp="1"/>
          </p:cNvSpPr>
          <p:nvPr/>
        </p:nvSpPr>
        <p:spPr>
          <a:xfrm>
            <a:off x="6486525" y="4724400"/>
            <a:ext cx="51054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[Dış çevreden kaynaklanan risk]</a:t>
            </a:r>
          </a:p>
          <a:p>
            <a:pPr algn="l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[İzleme veya önlem]</a:t>
            </a:r>
          </a:p>
        </p:txBody>
      </p:sp>
    </p:spTree>
    <p:extLst>
      <p:ext uri="{BB962C8B-B14F-4D97-AF65-F5344CB8AC3E}">
        <p14:creationId xmlns:p14="http://schemas.microsoft.com/office/powerpoint/2010/main" val="13365676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E4176CAC-45DB-42CA-86C1-DA57A3D1F900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AKADEMİK BİRİMLER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A0C721F2-A067-497E-941B-262C64270899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Eğitim ve öğrenme deneyimi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60E99D30-6B1F-4F6D-AA69-7BF1EC5E0CD8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F3C3B980-95D2-405D-B24A-9D0BA474C27A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FE2BE93B-4EA1-4220-B954-7D9F943F19E4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32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üz Bağlayıcı 7">
            <a:extLst>
              <a:ext uri="{FF2B5EF4-FFF2-40B4-BE49-F238E27FC236}">
                <a16:creationId xmlns:a16="http://schemas.microsoft.com/office/drawing/2014/main" id="{9CFDD06C-C5D3-4BD4-A536-2F01E3F82D1F}"/>
              </a:ext>
            </a:extLst>
          </p:cNvPr>
          <p:cNvSpPr>
            <a:spLocks noGrp="1"/>
          </p:cNvSpPr>
          <p:nvPr/>
        </p:nvSpPr>
        <p:spPr>
          <a:xfrm>
            <a:off x="857250" y="2752725"/>
            <a:ext cx="9090660" cy="0"/>
          </a:xfrm>
          <a:prstGeom prst="line">
            <a:avLst/>
          </a:prstGeom>
          <a:noFill/>
          <a:ln w="28575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6CC489A-AE26-40BD-9900-D1758D50F069}"/>
              </a:ext>
            </a:extLst>
          </p:cNvPr>
          <p:cNvSpPr>
            <a:spLocks noGrp="1"/>
          </p:cNvSpPr>
          <p:nvPr/>
        </p:nvSpPr>
        <p:spPr>
          <a:xfrm>
            <a:off x="53340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6C68CDB-39DD-494D-B47C-A757D48809A9}"/>
              </a:ext>
            </a:extLst>
          </p:cNvPr>
          <p:cNvSpPr>
            <a:spLocks noGrp="1"/>
          </p:cNvSpPr>
          <p:nvPr/>
        </p:nvSpPr>
        <p:spPr>
          <a:xfrm>
            <a:off x="53340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8D99B29C-A952-4F3F-B172-4B66BEF1BB22}"/>
              </a:ext>
            </a:extLst>
          </p:cNvPr>
          <p:cNvSpPr>
            <a:spLocks noGrp="1"/>
          </p:cNvSpPr>
          <p:nvPr/>
        </p:nvSpPr>
        <p:spPr>
          <a:xfrm>
            <a:off x="53340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Program tasarımı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2E801433-AB73-42A1-A841-3AB9531A084D}"/>
              </a:ext>
            </a:extLst>
          </p:cNvPr>
          <p:cNvSpPr>
            <a:spLocks noGrp="1"/>
          </p:cNvSpPr>
          <p:nvPr/>
        </p:nvSpPr>
        <p:spPr>
          <a:xfrm>
            <a:off x="53340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[İhtiyaç ve çıktıların tanımı]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194E765-8826-43EE-BF08-25F31FC9DB1E}"/>
              </a:ext>
            </a:extLst>
          </p:cNvPr>
          <p:cNvSpPr>
            <a:spLocks noGrp="1"/>
          </p:cNvSpPr>
          <p:nvPr/>
        </p:nvSpPr>
        <p:spPr>
          <a:xfrm>
            <a:off x="275844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65778AB7-C42E-4A06-990A-00460FFCD409}"/>
              </a:ext>
            </a:extLst>
          </p:cNvPr>
          <p:cNvSpPr>
            <a:spLocks noGrp="1"/>
          </p:cNvSpPr>
          <p:nvPr/>
        </p:nvSpPr>
        <p:spPr>
          <a:xfrm>
            <a:off x="275844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4355A829-3536-4E83-B38C-C09F23EAE6BA}"/>
              </a:ext>
            </a:extLst>
          </p:cNvPr>
          <p:cNvSpPr>
            <a:spLocks noGrp="1"/>
          </p:cNvSpPr>
          <p:nvPr/>
        </p:nvSpPr>
        <p:spPr>
          <a:xfrm>
            <a:off x="275844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Öğrenme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B6140402-F5FE-42B1-8F16-910B78EEC417}"/>
              </a:ext>
            </a:extLst>
          </p:cNvPr>
          <p:cNvSpPr>
            <a:spLocks noGrp="1"/>
          </p:cNvSpPr>
          <p:nvPr/>
        </p:nvSpPr>
        <p:spPr>
          <a:xfrm>
            <a:off x="275844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[Yöntem ve uygulamalar]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85A635A-DBBA-4729-8518-5D8B42512B8B}"/>
              </a:ext>
            </a:extLst>
          </p:cNvPr>
          <p:cNvSpPr>
            <a:spLocks noGrp="1"/>
          </p:cNvSpPr>
          <p:nvPr/>
        </p:nvSpPr>
        <p:spPr>
          <a:xfrm>
            <a:off x="498348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FC329217-51EC-4642-8B0B-B57AF7867D4B}"/>
              </a:ext>
            </a:extLst>
          </p:cNvPr>
          <p:cNvSpPr>
            <a:spLocks noGrp="1"/>
          </p:cNvSpPr>
          <p:nvPr/>
        </p:nvSpPr>
        <p:spPr>
          <a:xfrm>
            <a:off x="498348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6E8CFCA9-B932-458E-AF82-D7927FDEBBD6}"/>
              </a:ext>
            </a:extLst>
          </p:cNvPr>
          <p:cNvSpPr>
            <a:spLocks noGrp="1"/>
          </p:cNvSpPr>
          <p:nvPr/>
        </p:nvSpPr>
        <p:spPr>
          <a:xfrm>
            <a:off x="498348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Ölçme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B900D8D1-377C-46D2-B966-E8626EABD32A}"/>
              </a:ext>
            </a:extLst>
          </p:cNvPr>
          <p:cNvSpPr>
            <a:spLocks noGrp="1"/>
          </p:cNvSpPr>
          <p:nvPr/>
        </p:nvSpPr>
        <p:spPr>
          <a:xfrm>
            <a:off x="498348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[Ölçme araçları]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90E547C-249F-429D-9768-174532E37753}"/>
              </a:ext>
            </a:extLst>
          </p:cNvPr>
          <p:cNvSpPr>
            <a:spLocks noGrp="1"/>
          </p:cNvSpPr>
          <p:nvPr/>
        </p:nvSpPr>
        <p:spPr>
          <a:xfrm>
            <a:off x="720852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BD6F640C-DA1F-4395-930E-1168E55B90E6}"/>
              </a:ext>
            </a:extLst>
          </p:cNvPr>
          <p:cNvSpPr>
            <a:spLocks noGrp="1"/>
          </p:cNvSpPr>
          <p:nvPr/>
        </p:nvSpPr>
        <p:spPr>
          <a:xfrm>
            <a:off x="720852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A2F9E8EB-F958-4E4C-9DC7-B1EAEECE4A42}"/>
              </a:ext>
            </a:extLst>
          </p:cNvPr>
          <p:cNvSpPr>
            <a:spLocks noGrp="1"/>
          </p:cNvSpPr>
          <p:nvPr/>
        </p:nvSpPr>
        <p:spPr>
          <a:xfrm>
            <a:off x="720852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Geri bildirim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ABA44588-31DB-4C38-B14C-FA5946B70D3B}"/>
              </a:ext>
            </a:extLst>
          </p:cNvPr>
          <p:cNvSpPr>
            <a:spLocks noGrp="1"/>
          </p:cNvSpPr>
          <p:nvPr/>
        </p:nvSpPr>
        <p:spPr>
          <a:xfrm>
            <a:off x="720852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[Öğrenci ve paydaş görüşü]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0C17AE9-ECBC-4793-B7E7-7EF3D5024A98}"/>
              </a:ext>
            </a:extLst>
          </p:cNvPr>
          <p:cNvSpPr>
            <a:spLocks noGrp="1"/>
          </p:cNvSpPr>
          <p:nvPr/>
        </p:nvSpPr>
        <p:spPr>
          <a:xfrm>
            <a:off x="943356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F029B9D9-750E-4BC9-B819-723585864311}"/>
              </a:ext>
            </a:extLst>
          </p:cNvPr>
          <p:cNvSpPr>
            <a:spLocks noGrp="1"/>
          </p:cNvSpPr>
          <p:nvPr/>
        </p:nvSpPr>
        <p:spPr>
          <a:xfrm>
            <a:off x="943356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958B16C1-0C70-4A51-AE75-8FAD03308361}"/>
              </a:ext>
            </a:extLst>
          </p:cNvPr>
          <p:cNvSpPr>
            <a:spLocks noGrp="1"/>
          </p:cNvSpPr>
          <p:nvPr/>
        </p:nvSpPr>
        <p:spPr>
          <a:xfrm>
            <a:off x="943356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Güncelleme</a:t>
            </a: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179E64AB-F9F5-4FC3-AAED-32C28A005C6C}"/>
              </a:ext>
            </a:extLst>
          </p:cNvPr>
          <p:cNvSpPr>
            <a:spLocks noGrp="1"/>
          </p:cNvSpPr>
          <p:nvPr/>
        </p:nvSpPr>
        <p:spPr>
          <a:xfrm>
            <a:off x="943356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[Program iyileştirmesi]</a:t>
            </a:r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F2968321-4BBA-4F69-BFF4-DF3BF2FEDCFE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Kanıt: [Program dosyası, ders bilgi paketi, kurul kararı]</a:t>
            </a:r>
          </a:p>
        </p:txBody>
      </p:sp>
    </p:spTree>
    <p:extLst>
      <p:ext uri="{BB962C8B-B14F-4D97-AF65-F5344CB8AC3E}">
        <p14:creationId xmlns:p14="http://schemas.microsoft.com/office/powerpoint/2010/main" val="7012831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CE529D4F-BACC-405A-8EA6-7B6071D652EA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AKADEMİK BİRİMLER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A37B4AAE-5BC3-44DC-B73B-6643092A9D21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Çıktılar ve değerlendirme uyumu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E699F45C-135A-41BC-8502-A0EA8AAE9546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80A8D211-753D-4D22-92B0-260C36B031CA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E3D4ADD5-D56A-45D2-972E-2379DD399EBF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33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7" name="Tablo 16"/>
          <p:cNvGraphicFramePr/>
          <p:nvPr/>
        </p:nvGraphicFramePr>
        <p:xfrm>
          <a:off x="533400" y="2124075"/>
          <a:ext cx="11125200" cy="3286124"/>
        </p:xfrm>
        <a:graphic>
          <a:graphicData uri="http://schemas.openxmlformats.org/drawingml/2006/table">
            <a:tbl>
              <a:tblPr/>
              <a:tblGrid>
                <a:gridCol w="2730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1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8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34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Program çıktısı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Ders / faaliyet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Ölçme aracı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Değerlendirme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[Çıktı 1]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[Ders / uygulama]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[Araç / rubrik]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[Sonuç / karar]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[Çıktı 2]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[Ders / uygulama]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[Araç / rubrik]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[Sonuç / karar]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[Çıktı 3]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[Ders / uygulama]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[Araç / rubrik]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[Sonuç / karar]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2AEF47F5-A572-4639-87CB-0A6A06A82F9D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Kapsam: [Program ve dönem]  /  Kanıt: [İlişki matrisi ve değerlendirme raporu]</a:t>
            </a:r>
          </a:p>
        </p:txBody>
      </p:sp>
    </p:spTree>
    <p:extLst>
      <p:ext uri="{BB962C8B-B14F-4D97-AF65-F5344CB8AC3E}">
        <p14:creationId xmlns:p14="http://schemas.microsoft.com/office/powerpoint/2010/main" val="912634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2F3913E9-C321-485A-86FD-2D672405C7F6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AKADEMİK VE DESTEK BİRİMLERİ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98C16ABB-BA65-4DCC-9EF9-A525AE8B3AF5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Öğrenciyi ve kullanıcıyı destekleyen yapı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55B2A319-2E2D-40C2-9284-BFBED2D37ABB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3B1B7DD3-B824-4886-9BE0-3217457730B4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A26CE2DF-45FB-40FA-B02A-2BB4FF0D7D90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34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üz Bağlayıcı 7">
            <a:extLst>
              <a:ext uri="{FF2B5EF4-FFF2-40B4-BE49-F238E27FC236}">
                <a16:creationId xmlns:a16="http://schemas.microsoft.com/office/drawing/2014/main" id="{BF73CD1E-D51A-463B-B3BC-6F2F4468B453}"/>
              </a:ext>
            </a:extLst>
          </p:cNvPr>
          <p:cNvSpPr>
            <a:spLocks noGrp="1"/>
          </p:cNvSpPr>
          <p:nvPr/>
        </p:nvSpPr>
        <p:spPr>
          <a:xfrm>
            <a:off x="533400" y="2124075"/>
            <a:ext cx="5191125" cy="0"/>
          </a:xfrm>
          <a:prstGeom prst="line">
            <a:avLst/>
          </a:prstGeom>
          <a:noFill/>
          <a:ln w="28575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0D8C3F3C-E543-4041-9A9E-D9FEFA11AA59}"/>
              </a:ext>
            </a:extLst>
          </p:cNvPr>
          <p:cNvSpPr>
            <a:spLocks noGrp="1"/>
          </p:cNvSpPr>
          <p:nvPr/>
        </p:nvSpPr>
        <p:spPr>
          <a:xfrm>
            <a:off x="533400" y="2305050"/>
            <a:ext cx="51911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Akademik / mesleki destek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472D9215-AC27-43AE-8F0F-3D5978442896}"/>
              </a:ext>
            </a:extLst>
          </p:cNvPr>
          <p:cNvSpPr>
            <a:spLocks noGrp="1"/>
          </p:cNvSpPr>
          <p:nvPr/>
        </p:nvSpPr>
        <p:spPr>
          <a:xfrm>
            <a:off x="533400" y="3067050"/>
            <a:ext cx="519112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[Danışmanlık, yönlendirme veya gelişim hizmeti]</a:t>
            </a:r>
          </a:p>
        </p:txBody>
      </p:sp>
      <p:sp>
        <p:nvSpPr>
          <p:cNvPr id="11" name="Düz Bağlayıcı 10">
            <a:extLst>
              <a:ext uri="{FF2B5EF4-FFF2-40B4-BE49-F238E27FC236}">
                <a16:creationId xmlns:a16="http://schemas.microsoft.com/office/drawing/2014/main" id="{FBAEB3F4-268B-4678-95B4-D3EBAE18952C}"/>
              </a:ext>
            </a:extLst>
          </p:cNvPr>
          <p:cNvSpPr>
            <a:spLocks noGrp="1"/>
          </p:cNvSpPr>
          <p:nvPr/>
        </p:nvSpPr>
        <p:spPr>
          <a:xfrm>
            <a:off x="6457950" y="2124075"/>
            <a:ext cx="5191125" cy="0"/>
          </a:xfrm>
          <a:prstGeom prst="line">
            <a:avLst/>
          </a:prstGeom>
          <a:noFill/>
          <a:ln w="28575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E2E03735-E01B-4F87-8F55-1B2CA4B8BB0D}"/>
              </a:ext>
            </a:extLst>
          </p:cNvPr>
          <p:cNvSpPr>
            <a:spLocks noGrp="1"/>
          </p:cNvSpPr>
          <p:nvPr/>
        </p:nvSpPr>
        <p:spPr>
          <a:xfrm>
            <a:off x="6457950" y="2305050"/>
            <a:ext cx="51911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Erişim ve kapsayıcılık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8295A02A-CE84-47E0-942E-1A0A0C5230A1}"/>
              </a:ext>
            </a:extLst>
          </p:cNvPr>
          <p:cNvSpPr>
            <a:spLocks noGrp="1"/>
          </p:cNvSpPr>
          <p:nvPr/>
        </p:nvSpPr>
        <p:spPr>
          <a:xfrm>
            <a:off x="6457950" y="3067050"/>
            <a:ext cx="519112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[Erişilebilirlik ve özel ihtiyaçlara yönelik uygulama]</a:t>
            </a:r>
          </a:p>
        </p:txBody>
      </p:sp>
      <p:sp>
        <p:nvSpPr>
          <p:cNvPr id="14" name="Düz Bağlayıcı 13">
            <a:extLst>
              <a:ext uri="{FF2B5EF4-FFF2-40B4-BE49-F238E27FC236}">
                <a16:creationId xmlns:a16="http://schemas.microsoft.com/office/drawing/2014/main" id="{4C0CEF31-959C-493F-8DE9-01F668E66628}"/>
              </a:ext>
            </a:extLst>
          </p:cNvPr>
          <p:cNvSpPr>
            <a:spLocks noGrp="1"/>
          </p:cNvSpPr>
          <p:nvPr/>
        </p:nvSpPr>
        <p:spPr>
          <a:xfrm>
            <a:off x="533400" y="4076700"/>
            <a:ext cx="5191125" cy="0"/>
          </a:xfrm>
          <a:prstGeom prst="line">
            <a:avLst/>
          </a:prstGeom>
          <a:noFill/>
          <a:ln w="28575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6239AC9F-2A5E-43EA-ACC4-53A8637DD37C}"/>
              </a:ext>
            </a:extLst>
          </p:cNvPr>
          <p:cNvSpPr>
            <a:spLocks noGrp="1"/>
          </p:cNvSpPr>
          <p:nvPr/>
        </p:nvSpPr>
        <p:spPr>
          <a:xfrm>
            <a:off x="533400" y="4257675"/>
            <a:ext cx="51911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İyi oluş ve sosyal yaşam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DAA61915-C93B-47BC-B889-2BDE12274574}"/>
              </a:ext>
            </a:extLst>
          </p:cNvPr>
          <p:cNvSpPr>
            <a:spLocks noGrp="1"/>
          </p:cNvSpPr>
          <p:nvPr/>
        </p:nvSpPr>
        <p:spPr>
          <a:xfrm>
            <a:off x="533400" y="5019675"/>
            <a:ext cx="519112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[Destek, sosyal katılım veya sağlıklı ortam uygulaması]</a:t>
            </a:r>
          </a:p>
        </p:txBody>
      </p:sp>
      <p:sp>
        <p:nvSpPr>
          <p:cNvPr id="17" name="Düz Bağlayıcı 16">
            <a:extLst>
              <a:ext uri="{FF2B5EF4-FFF2-40B4-BE49-F238E27FC236}">
                <a16:creationId xmlns:a16="http://schemas.microsoft.com/office/drawing/2014/main" id="{C6CAE98E-7685-458D-8C92-B0238D8F11C3}"/>
              </a:ext>
            </a:extLst>
          </p:cNvPr>
          <p:cNvSpPr>
            <a:spLocks noGrp="1"/>
          </p:cNvSpPr>
          <p:nvPr/>
        </p:nvSpPr>
        <p:spPr>
          <a:xfrm>
            <a:off x="6457950" y="4076700"/>
            <a:ext cx="5191125" cy="0"/>
          </a:xfrm>
          <a:prstGeom prst="line">
            <a:avLst/>
          </a:prstGeom>
          <a:noFill/>
          <a:ln w="28575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4945A2F6-CF72-496F-85DA-513DDD5A4344}"/>
              </a:ext>
            </a:extLst>
          </p:cNvPr>
          <p:cNvSpPr>
            <a:spLocks noGrp="1"/>
          </p:cNvSpPr>
          <p:nvPr/>
        </p:nvSpPr>
        <p:spPr>
          <a:xfrm>
            <a:off x="6457950" y="4257675"/>
            <a:ext cx="51911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Kariyer ve mezun ilişkileri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E07987B1-D494-4D84-9B71-81AF3C1986CC}"/>
              </a:ext>
            </a:extLst>
          </p:cNvPr>
          <p:cNvSpPr>
            <a:spLocks noGrp="1"/>
          </p:cNvSpPr>
          <p:nvPr/>
        </p:nvSpPr>
        <p:spPr>
          <a:xfrm>
            <a:off x="6457950" y="5019675"/>
            <a:ext cx="519112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[İş yaşamına geçiş veya mezun izleme uygulaması]</a:t>
            </a:r>
          </a:p>
        </p:txBody>
      </p:sp>
    </p:spTree>
    <p:extLst>
      <p:ext uri="{BB962C8B-B14F-4D97-AF65-F5344CB8AC3E}">
        <p14:creationId xmlns:p14="http://schemas.microsoft.com/office/powerpoint/2010/main" val="1066061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33BFC26A-95B7-4121-9681-C4559A4259EE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ARAŞTIRMA VE GELİŞTİRME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430EE0D3-9B84-497D-BEE9-FF14DA95493A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Araştırma ve proje üretim süreci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9BE125C3-AD8C-4ACE-9AF3-864599567BFF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4A6DB84D-E557-4BAB-9CA2-3BF5442C256C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7572A46C-CF6A-4FB6-B485-7905D8DB7BCD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35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EAE9368-D49C-454D-8D62-5BEF263FC0DE}"/>
              </a:ext>
            </a:extLst>
          </p:cNvPr>
          <p:cNvSpPr>
            <a:spLocks noGrp="1"/>
          </p:cNvSpPr>
          <p:nvPr/>
        </p:nvSpPr>
        <p:spPr>
          <a:xfrm>
            <a:off x="533400" y="2019300"/>
            <a:ext cx="2190750" cy="581025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C780856-99E6-4F13-BD23-89E51ABA7CEE}"/>
              </a:ext>
            </a:extLst>
          </p:cNvPr>
          <p:cNvSpPr>
            <a:spLocks noGrp="1"/>
          </p:cNvSpPr>
          <p:nvPr/>
        </p:nvSpPr>
        <p:spPr>
          <a:xfrm>
            <a:off x="723900" y="2171700"/>
            <a:ext cx="1809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Fikir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F52DE753-7F96-465F-ACA4-09E816277B46}"/>
              </a:ext>
            </a:extLst>
          </p:cNvPr>
          <p:cNvSpPr>
            <a:spLocks noGrp="1"/>
          </p:cNvSpPr>
          <p:nvPr/>
        </p:nvSpPr>
        <p:spPr>
          <a:xfrm>
            <a:off x="3209925" y="2124075"/>
            <a:ext cx="8286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[İhtiyaç / araştırma sorusu]</a:t>
            </a:r>
          </a:p>
        </p:txBody>
      </p:sp>
      <p:sp>
        <p:nvSpPr>
          <p:cNvPr id="11" name="Düz Bağlayıcı 10">
            <a:extLst>
              <a:ext uri="{FF2B5EF4-FFF2-40B4-BE49-F238E27FC236}">
                <a16:creationId xmlns:a16="http://schemas.microsoft.com/office/drawing/2014/main" id="{880BADA7-DCAC-439C-9695-8CC3CAA12A6A}"/>
              </a:ext>
            </a:extLst>
          </p:cNvPr>
          <p:cNvSpPr>
            <a:spLocks noGrp="1"/>
          </p:cNvSpPr>
          <p:nvPr/>
        </p:nvSpPr>
        <p:spPr>
          <a:xfrm>
            <a:off x="3209925" y="2619375"/>
            <a:ext cx="8448675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0064DDD1-27CA-4D63-9606-85523B0844C6}"/>
              </a:ext>
            </a:extLst>
          </p:cNvPr>
          <p:cNvSpPr>
            <a:spLocks noGrp="1"/>
          </p:cNvSpPr>
          <p:nvPr/>
        </p:nvSpPr>
        <p:spPr>
          <a:xfrm>
            <a:off x="533400" y="2762250"/>
            <a:ext cx="2190750" cy="581025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4CCDBA37-5477-4A98-A76B-154002699C17}"/>
              </a:ext>
            </a:extLst>
          </p:cNvPr>
          <p:cNvSpPr>
            <a:spLocks noGrp="1"/>
          </p:cNvSpPr>
          <p:nvPr/>
        </p:nvSpPr>
        <p:spPr>
          <a:xfrm>
            <a:off x="723900" y="2914650"/>
            <a:ext cx="1809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Destek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C07412B7-759C-4090-BEB0-2BAB44898E85}"/>
              </a:ext>
            </a:extLst>
          </p:cNvPr>
          <p:cNvSpPr>
            <a:spLocks noGrp="1"/>
          </p:cNvSpPr>
          <p:nvPr/>
        </p:nvSpPr>
        <p:spPr>
          <a:xfrm>
            <a:off x="3209925" y="2867025"/>
            <a:ext cx="8286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[Çağrı, kaynak ve başvuru]</a:t>
            </a:r>
          </a:p>
        </p:txBody>
      </p:sp>
      <p:sp>
        <p:nvSpPr>
          <p:cNvPr id="15" name="Düz Bağlayıcı 14">
            <a:extLst>
              <a:ext uri="{FF2B5EF4-FFF2-40B4-BE49-F238E27FC236}">
                <a16:creationId xmlns:a16="http://schemas.microsoft.com/office/drawing/2014/main" id="{8E169501-3785-4AA5-B797-C832A5EC539F}"/>
              </a:ext>
            </a:extLst>
          </p:cNvPr>
          <p:cNvSpPr>
            <a:spLocks noGrp="1"/>
          </p:cNvSpPr>
          <p:nvPr/>
        </p:nvSpPr>
        <p:spPr>
          <a:xfrm>
            <a:off x="3209925" y="3362325"/>
            <a:ext cx="8448675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C92D5DE-E881-4B00-8E6F-0BFC800646BD}"/>
              </a:ext>
            </a:extLst>
          </p:cNvPr>
          <p:cNvSpPr>
            <a:spLocks noGrp="1"/>
          </p:cNvSpPr>
          <p:nvPr/>
        </p:nvSpPr>
        <p:spPr>
          <a:xfrm>
            <a:off x="533400" y="3505200"/>
            <a:ext cx="2190750" cy="581025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B50CEFD8-7DCD-4E2A-A4A4-E5917DC8D7F8}"/>
              </a:ext>
            </a:extLst>
          </p:cNvPr>
          <p:cNvSpPr>
            <a:spLocks noGrp="1"/>
          </p:cNvSpPr>
          <p:nvPr/>
        </p:nvSpPr>
        <p:spPr>
          <a:xfrm>
            <a:off x="723900" y="3657600"/>
            <a:ext cx="1809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Yürütme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E28D5273-18BB-4B92-B2DE-C070D51687A3}"/>
              </a:ext>
            </a:extLst>
          </p:cNvPr>
          <p:cNvSpPr>
            <a:spLocks noGrp="1"/>
          </p:cNvSpPr>
          <p:nvPr/>
        </p:nvSpPr>
        <p:spPr>
          <a:xfrm>
            <a:off x="3209925" y="3609975"/>
            <a:ext cx="8286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[Proje yönetimi ve izleme]</a:t>
            </a:r>
          </a:p>
        </p:txBody>
      </p:sp>
      <p:sp>
        <p:nvSpPr>
          <p:cNvPr id="19" name="Düz Bağlayıcı 18">
            <a:extLst>
              <a:ext uri="{FF2B5EF4-FFF2-40B4-BE49-F238E27FC236}">
                <a16:creationId xmlns:a16="http://schemas.microsoft.com/office/drawing/2014/main" id="{00F61AB8-44DF-484D-9C4C-2DCE6C0FECAD}"/>
              </a:ext>
            </a:extLst>
          </p:cNvPr>
          <p:cNvSpPr>
            <a:spLocks noGrp="1"/>
          </p:cNvSpPr>
          <p:nvPr/>
        </p:nvSpPr>
        <p:spPr>
          <a:xfrm>
            <a:off x="3209925" y="4105275"/>
            <a:ext cx="8448675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F4C9B7B0-493A-4104-AC67-967C64FBBF6D}"/>
              </a:ext>
            </a:extLst>
          </p:cNvPr>
          <p:cNvSpPr>
            <a:spLocks noGrp="1"/>
          </p:cNvSpPr>
          <p:nvPr/>
        </p:nvSpPr>
        <p:spPr>
          <a:xfrm>
            <a:off x="533400" y="4248150"/>
            <a:ext cx="2190750" cy="581025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FD8E4EC9-78D8-4F36-88B8-DA80E9DD6A37}"/>
              </a:ext>
            </a:extLst>
          </p:cNvPr>
          <p:cNvSpPr>
            <a:spLocks noGrp="1"/>
          </p:cNvSpPr>
          <p:nvPr/>
        </p:nvSpPr>
        <p:spPr>
          <a:xfrm>
            <a:off x="723900" y="4400550"/>
            <a:ext cx="1809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Çıktı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5AC60DFA-2BE2-4316-9498-E62E67079C2D}"/>
              </a:ext>
            </a:extLst>
          </p:cNvPr>
          <p:cNvSpPr>
            <a:spLocks noGrp="1"/>
          </p:cNvSpPr>
          <p:nvPr/>
        </p:nvSpPr>
        <p:spPr>
          <a:xfrm>
            <a:off x="3209925" y="4352925"/>
            <a:ext cx="8286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[Yayın, ürün veya yöntem]</a:t>
            </a:r>
          </a:p>
        </p:txBody>
      </p:sp>
      <p:sp>
        <p:nvSpPr>
          <p:cNvPr id="23" name="Düz Bağlayıcı 22">
            <a:extLst>
              <a:ext uri="{FF2B5EF4-FFF2-40B4-BE49-F238E27FC236}">
                <a16:creationId xmlns:a16="http://schemas.microsoft.com/office/drawing/2014/main" id="{74B25BFC-AA0B-4D6C-967D-0209B7BFA211}"/>
              </a:ext>
            </a:extLst>
          </p:cNvPr>
          <p:cNvSpPr>
            <a:spLocks noGrp="1"/>
          </p:cNvSpPr>
          <p:nvPr/>
        </p:nvSpPr>
        <p:spPr>
          <a:xfrm>
            <a:off x="3209925" y="4848225"/>
            <a:ext cx="8448675" cy="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EFF7DC4F-F36F-4123-B1CD-4DBA55644866}"/>
              </a:ext>
            </a:extLst>
          </p:cNvPr>
          <p:cNvSpPr>
            <a:spLocks noGrp="1"/>
          </p:cNvSpPr>
          <p:nvPr/>
        </p:nvSpPr>
        <p:spPr>
          <a:xfrm>
            <a:off x="533400" y="4991100"/>
            <a:ext cx="2190750" cy="581025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40BEC2E7-11F7-465F-9BA0-A9739C6893F9}"/>
              </a:ext>
            </a:extLst>
          </p:cNvPr>
          <p:cNvSpPr>
            <a:spLocks noGrp="1"/>
          </p:cNvSpPr>
          <p:nvPr/>
        </p:nvSpPr>
        <p:spPr>
          <a:xfrm>
            <a:off x="723900" y="5143500"/>
            <a:ext cx="1809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Etki</a:t>
            </a: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8279A9A0-EBA4-47FF-BA1A-6E32A645E54C}"/>
              </a:ext>
            </a:extLst>
          </p:cNvPr>
          <p:cNvSpPr>
            <a:spLocks noGrp="1"/>
          </p:cNvSpPr>
          <p:nvPr/>
        </p:nvSpPr>
        <p:spPr>
          <a:xfrm>
            <a:off x="3209925" y="5095875"/>
            <a:ext cx="8286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[Kullanım ve sonuç izleme]</a:t>
            </a: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CD3F5A91-3ECA-443C-8301-98B9C6BE9617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Kanıt: [Proje kayıtları, çıktılar ve etki izleme bilgisi]</a:t>
            </a:r>
          </a:p>
        </p:txBody>
      </p:sp>
    </p:spTree>
    <p:extLst>
      <p:ext uri="{BB962C8B-B14F-4D97-AF65-F5344CB8AC3E}">
        <p14:creationId xmlns:p14="http://schemas.microsoft.com/office/powerpoint/2010/main" val="1961960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B8960FF9-6F63-4527-ABBC-13583F922A74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İŞ BİRLİKLERİ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39C65410-0FFE-4952-9273-F7635CA2924D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İş birlikleri ve ortak üretim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23B7A89C-3448-4A84-B00C-14DA91BC8A4C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B4526B92-8110-413F-97EF-87ABA3C83770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A3B2B0D2-2760-4D3A-9793-766D4597DB92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36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28128865-6123-4A38-B067-632E5A96ABCD}"/>
              </a:ext>
            </a:extLst>
          </p:cNvPr>
          <p:cNvSpPr>
            <a:spLocks noGrp="1"/>
          </p:cNvSpPr>
          <p:nvPr/>
        </p:nvSpPr>
        <p:spPr>
          <a:xfrm>
            <a:off x="533400" y="3143250"/>
            <a:ext cx="2714625" cy="981075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23614A0-CD7C-4676-BDFA-49C647645B2A}"/>
              </a:ext>
            </a:extLst>
          </p:cNvPr>
          <p:cNvSpPr>
            <a:spLocks noGrp="1"/>
          </p:cNvSpPr>
          <p:nvPr/>
        </p:nvSpPr>
        <p:spPr>
          <a:xfrm>
            <a:off x="666750" y="3257550"/>
            <a:ext cx="24479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[Ortak amaç]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FAC79FE5-91CF-42D1-844B-37ED0AD20FCE}"/>
              </a:ext>
            </a:extLst>
          </p:cNvPr>
          <p:cNvSpPr>
            <a:spLocks noGrp="1"/>
          </p:cNvSpPr>
          <p:nvPr/>
        </p:nvSpPr>
        <p:spPr>
          <a:xfrm>
            <a:off x="4476750" y="2085975"/>
            <a:ext cx="2667000" cy="62865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01127D01-4607-41FD-BFA2-5087E338C973}"/>
              </a:ext>
            </a:extLst>
          </p:cNvPr>
          <p:cNvSpPr>
            <a:spLocks noGrp="1"/>
          </p:cNvSpPr>
          <p:nvPr/>
        </p:nvSpPr>
        <p:spPr>
          <a:xfrm>
            <a:off x="4610100" y="2200275"/>
            <a:ext cx="240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[Ortak 1]</a:t>
            </a:r>
          </a:p>
        </p:txBody>
      </p:sp>
      <p:cxnSp>
        <p:nvCxnSpPr>
          <p:cNvPr id="33" name="Dirsek Bağlayıcısı 32"/>
          <p:cNvCxnSpPr>
            <a:stCxn id="8" idx="3"/>
            <a:endCxn id="10" idx="1"/>
          </p:cNvCxnSpPr>
          <p:nvPr/>
        </p:nvCxnSpPr>
        <p:spPr>
          <a:xfrm flipV="1">
            <a:off x="3248025" y="2400300"/>
            <a:ext cx="1228725" cy="1233488"/>
          </a:xfrm>
          <a:prstGeom prst="bentConnector3">
            <a:avLst>
              <a:gd name="adj1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13" name="Dikdörtgen 12">
            <a:extLst>
              <a:ext uri="{FF2B5EF4-FFF2-40B4-BE49-F238E27FC236}">
                <a16:creationId xmlns:a16="http://schemas.microsoft.com/office/drawing/2014/main" id="{2EFD1013-C1F7-49D6-B1DA-FAE8E811CF96}"/>
              </a:ext>
            </a:extLst>
          </p:cNvPr>
          <p:cNvSpPr>
            <a:spLocks noGrp="1"/>
          </p:cNvSpPr>
          <p:nvPr/>
        </p:nvSpPr>
        <p:spPr>
          <a:xfrm>
            <a:off x="7639050" y="2209800"/>
            <a:ext cx="390525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[Faaliyet ve somut çıktı]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42C4A16B-0653-43F6-96A6-AF9ED05A1848}"/>
              </a:ext>
            </a:extLst>
          </p:cNvPr>
          <p:cNvSpPr>
            <a:spLocks noGrp="1"/>
          </p:cNvSpPr>
          <p:nvPr/>
        </p:nvSpPr>
        <p:spPr>
          <a:xfrm>
            <a:off x="4476750" y="3476625"/>
            <a:ext cx="2667000" cy="62865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DFCBE567-5DE0-4301-991A-CE9BB4EEC00D}"/>
              </a:ext>
            </a:extLst>
          </p:cNvPr>
          <p:cNvSpPr>
            <a:spLocks noGrp="1"/>
          </p:cNvSpPr>
          <p:nvPr/>
        </p:nvSpPr>
        <p:spPr>
          <a:xfrm>
            <a:off x="4610100" y="3590925"/>
            <a:ext cx="240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[Ortak 2]</a:t>
            </a:r>
          </a:p>
        </p:txBody>
      </p:sp>
      <p:cxnSp>
        <p:nvCxnSpPr>
          <p:cNvPr id="37" name="Dirsek Bağlayıcısı 36"/>
          <p:cNvCxnSpPr>
            <a:stCxn id="8" idx="3"/>
            <a:endCxn id="14" idx="1"/>
          </p:cNvCxnSpPr>
          <p:nvPr/>
        </p:nvCxnSpPr>
        <p:spPr>
          <a:xfrm>
            <a:off x="3248025" y="3633788"/>
            <a:ext cx="1228725" cy="157163"/>
          </a:xfrm>
          <a:prstGeom prst="bentConnector3">
            <a:avLst>
              <a:gd name="adj1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17" name="Dikdörtgen 16">
            <a:extLst>
              <a:ext uri="{FF2B5EF4-FFF2-40B4-BE49-F238E27FC236}">
                <a16:creationId xmlns:a16="http://schemas.microsoft.com/office/drawing/2014/main" id="{5781EB93-8C45-45E4-92EE-79B87831CAA1}"/>
              </a:ext>
            </a:extLst>
          </p:cNvPr>
          <p:cNvSpPr>
            <a:spLocks noGrp="1"/>
          </p:cNvSpPr>
          <p:nvPr/>
        </p:nvSpPr>
        <p:spPr>
          <a:xfrm>
            <a:off x="7639050" y="3600450"/>
            <a:ext cx="390525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[Faaliyet ve somut çıktı]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9863B9A9-95AB-43F0-B255-39D7A1CD7282}"/>
              </a:ext>
            </a:extLst>
          </p:cNvPr>
          <p:cNvSpPr>
            <a:spLocks noGrp="1"/>
          </p:cNvSpPr>
          <p:nvPr/>
        </p:nvSpPr>
        <p:spPr>
          <a:xfrm>
            <a:off x="4476750" y="4867275"/>
            <a:ext cx="2667000" cy="62865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803C2E44-FFF1-4936-B740-269C8E12EF77}"/>
              </a:ext>
            </a:extLst>
          </p:cNvPr>
          <p:cNvSpPr>
            <a:spLocks noGrp="1"/>
          </p:cNvSpPr>
          <p:nvPr/>
        </p:nvSpPr>
        <p:spPr>
          <a:xfrm>
            <a:off x="4610100" y="4981575"/>
            <a:ext cx="240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[Ortak 3]</a:t>
            </a:r>
          </a:p>
        </p:txBody>
      </p:sp>
      <p:cxnSp>
        <p:nvCxnSpPr>
          <p:cNvPr id="41" name="Dirsek Bağlayıcısı 40"/>
          <p:cNvCxnSpPr>
            <a:stCxn id="8" idx="3"/>
            <a:endCxn id="18" idx="1"/>
          </p:cNvCxnSpPr>
          <p:nvPr/>
        </p:nvCxnSpPr>
        <p:spPr>
          <a:xfrm>
            <a:off x="3248025" y="3633788"/>
            <a:ext cx="1228725" cy="1547813"/>
          </a:xfrm>
          <a:prstGeom prst="bentConnector3">
            <a:avLst>
              <a:gd name="adj1" fmla="val 50000"/>
            </a:avLst>
          </a:prstGeom>
          <a:ln w="22860">
            <a:solidFill>
              <a:srgbClr val="48C8E8"/>
            </a:solidFill>
            <a:tailEnd type="triangle" w="sm" len="sm"/>
          </a:ln>
        </p:spPr>
      </p:cxnSp>
      <p:sp>
        <p:nvSpPr>
          <p:cNvPr id="21" name="Dikdörtgen 20">
            <a:extLst>
              <a:ext uri="{FF2B5EF4-FFF2-40B4-BE49-F238E27FC236}">
                <a16:creationId xmlns:a16="http://schemas.microsoft.com/office/drawing/2014/main" id="{681C7D0D-C984-4F5A-8625-02ACA804A171}"/>
              </a:ext>
            </a:extLst>
          </p:cNvPr>
          <p:cNvSpPr>
            <a:spLocks noGrp="1"/>
          </p:cNvSpPr>
          <p:nvPr/>
        </p:nvSpPr>
        <p:spPr>
          <a:xfrm>
            <a:off x="7639050" y="4991100"/>
            <a:ext cx="390525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[Faaliyet ve somut çıktı]</a:t>
            </a:r>
          </a:p>
        </p:txBody>
      </p:sp>
    </p:spTree>
    <p:extLst>
      <p:ext uri="{BB962C8B-B14F-4D97-AF65-F5344CB8AC3E}">
        <p14:creationId xmlns:p14="http://schemas.microsoft.com/office/powerpoint/2010/main" val="917717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7CD1EC25-B8A4-4741-8F08-BF8A4E81226C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TOPLUMSAL KATKI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62A86A08-31D5-4263-9F07-4DA49DD28E23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Toplumsal katkının sonuçları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5F184DDC-6EBC-4DFA-BF3C-174E46E76ABC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DAC25844-9FB0-4A8D-AC86-A5F3F19919C9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77242B64-22EA-4657-A2CB-E60922AE1E31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37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üz Bağlayıcı 7">
            <a:extLst>
              <a:ext uri="{FF2B5EF4-FFF2-40B4-BE49-F238E27FC236}">
                <a16:creationId xmlns:a16="http://schemas.microsoft.com/office/drawing/2014/main" id="{F862E947-89BB-45C3-A6F0-F2AE5625D333}"/>
              </a:ext>
            </a:extLst>
          </p:cNvPr>
          <p:cNvSpPr>
            <a:spLocks noGrp="1"/>
          </p:cNvSpPr>
          <p:nvPr/>
        </p:nvSpPr>
        <p:spPr>
          <a:xfrm>
            <a:off x="857250" y="2752725"/>
            <a:ext cx="9090660" cy="0"/>
          </a:xfrm>
          <a:prstGeom prst="line">
            <a:avLst/>
          </a:prstGeom>
          <a:noFill/>
          <a:ln w="28575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083DC2-E54F-49B0-83CE-EA45D751CCC2}"/>
              </a:ext>
            </a:extLst>
          </p:cNvPr>
          <p:cNvSpPr>
            <a:spLocks noGrp="1"/>
          </p:cNvSpPr>
          <p:nvPr/>
        </p:nvSpPr>
        <p:spPr>
          <a:xfrm>
            <a:off x="53340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01EDBA7C-5BB1-47D5-8CED-64CCBEF8D823}"/>
              </a:ext>
            </a:extLst>
          </p:cNvPr>
          <p:cNvSpPr>
            <a:spLocks noGrp="1"/>
          </p:cNvSpPr>
          <p:nvPr/>
        </p:nvSpPr>
        <p:spPr>
          <a:xfrm>
            <a:off x="53340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474A7F1D-3012-4078-8381-FF323EF2372F}"/>
              </a:ext>
            </a:extLst>
          </p:cNvPr>
          <p:cNvSpPr>
            <a:spLocks noGrp="1"/>
          </p:cNvSpPr>
          <p:nvPr/>
        </p:nvSpPr>
        <p:spPr>
          <a:xfrm>
            <a:off x="53340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İhtiyaç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9CECACA7-0112-4A09-9D65-5E2DD7577C04}"/>
              </a:ext>
            </a:extLst>
          </p:cNvPr>
          <p:cNvSpPr>
            <a:spLocks noGrp="1"/>
          </p:cNvSpPr>
          <p:nvPr/>
        </p:nvSpPr>
        <p:spPr>
          <a:xfrm>
            <a:off x="53340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[Hedef grubun ihtiyacı]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AC9CD71-8016-4BF5-B024-4A6DB7DF06A4}"/>
              </a:ext>
            </a:extLst>
          </p:cNvPr>
          <p:cNvSpPr>
            <a:spLocks noGrp="1"/>
          </p:cNvSpPr>
          <p:nvPr/>
        </p:nvSpPr>
        <p:spPr>
          <a:xfrm>
            <a:off x="275844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C549D1D6-7E75-4733-B295-47D8F5CC19EA}"/>
              </a:ext>
            </a:extLst>
          </p:cNvPr>
          <p:cNvSpPr>
            <a:spLocks noGrp="1"/>
          </p:cNvSpPr>
          <p:nvPr/>
        </p:nvSpPr>
        <p:spPr>
          <a:xfrm>
            <a:off x="275844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DCFCA493-CD9D-46F2-8A9D-E30799846B90}"/>
              </a:ext>
            </a:extLst>
          </p:cNvPr>
          <p:cNvSpPr>
            <a:spLocks noGrp="1"/>
          </p:cNvSpPr>
          <p:nvPr/>
        </p:nvSpPr>
        <p:spPr>
          <a:xfrm>
            <a:off x="275844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Kaynak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92B7CD82-5B4C-4824-8B24-799AEFE59C18}"/>
              </a:ext>
            </a:extLst>
          </p:cNvPr>
          <p:cNvSpPr>
            <a:spLocks noGrp="1"/>
          </p:cNvSpPr>
          <p:nvPr/>
        </p:nvSpPr>
        <p:spPr>
          <a:xfrm>
            <a:off x="275844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[İnsan, zaman ve destek]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2E405FD-451B-4FFE-9DEB-A6C9D5E70D5E}"/>
              </a:ext>
            </a:extLst>
          </p:cNvPr>
          <p:cNvSpPr>
            <a:spLocks noGrp="1"/>
          </p:cNvSpPr>
          <p:nvPr/>
        </p:nvSpPr>
        <p:spPr>
          <a:xfrm>
            <a:off x="498348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9269601C-B9AB-4455-A783-E5C4EA84F5A4}"/>
              </a:ext>
            </a:extLst>
          </p:cNvPr>
          <p:cNvSpPr>
            <a:spLocks noGrp="1"/>
          </p:cNvSpPr>
          <p:nvPr/>
        </p:nvSpPr>
        <p:spPr>
          <a:xfrm>
            <a:off x="498348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BFB62767-F68A-47D1-86B7-3FAD03AAAC94}"/>
              </a:ext>
            </a:extLst>
          </p:cNvPr>
          <p:cNvSpPr>
            <a:spLocks noGrp="1"/>
          </p:cNvSpPr>
          <p:nvPr/>
        </p:nvSpPr>
        <p:spPr>
          <a:xfrm>
            <a:off x="498348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Faaliyet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A6B6CB6C-CF9A-46F0-9766-B6C9BA99D8E5}"/>
              </a:ext>
            </a:extLst>
          </p:cNvPr>
          <p:cNvSpPr>
            <a:spLocks noGrp="1"/>
          </p:cNvSpPr>
          <p:nvPr/>
        </p:nvSpPr>
        <p:spPr>
          <a:xfrm>
            <a:off x="498348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[Uygulanan çalışma]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3DA9872-3C9B-4DA7-914E-4276C89ECD7B}"/>
              </a:ext>
            </a:extLst>
          </p:cNvPr>
          <p:cNvSpPr>
            <a:spLocks noGrp="1"/>
          </p:cNvSpPr>
          <p:nvPr/>
        </p:nvSpPr>
        <p:spPr>
          <a:xfrm>
            <a:off x="720852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644D7C99-BB0F-4230-892C-12F8F8AC62B9}"/>
              </a:ext>
            </a:extLst>
          </p:cNvPr>
          <p:cNvSpPr>
            <a:spLocks noGrp="1"/>
          </p:cNvSpPr>
          <p:nvPr/>
        </p:nvSpPr>
        <p:spPr>
          <a:xfrm>
            <a:off x="720852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D10C3159-7808-4FE0-945B-0951D35D4886}"/>
              </a:ext>
            </a:extLst>
          </p:cNvPr>
          <p:cNvSpPr>
            <a:spLocks noGrp="1"/>
          </p:cNvSpPr>
          <p:nvPr/>
        </p:nvSpPr>
        <p:spPr>
          <a:xfrm>
            <a:off x="720852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Çıktı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D31966E9-5B1D-492F-BC3A-E4907C213DB0}"/>
              </a:ext>
            </a:extLst>
          </p:cNvPr>
          <p:cNvSpPr>
            <a:spLocks noGrp="1"/>
          </p:cNvSpPr>
          <p:nvPr/>
        </p:nvSpPr>
        <p:spPr>
          <a:xfrm>
            <a:off x="720852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[Üretilen doğrudan çıktı]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ABC688B-1DB5-49BD-BDDC-3453E1B0E38F}"/>
              </a:ext>
            </a:extLst>
          </p:cNvPr>
          <p:cNvSpPr>
            <a:spLocks noGrp="1"/>
          </p:cNvSpPr>
          <p:nvPr/>
        </p:nvSpPr>
        <p:spPr>
          <a:xfrm>
            <a:off x="9433560" y="2476500"/>
            <a:ext cx="552450" cy="552450"/>
          </a:xfrm>
          <a:prstGeom prst="ellipse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82D54F55-A143-44BF-BA99-67BC0D7AF050}"/>
              </a:ext>
            </a:extLst>
          </p:cNvPr>
          <p:cNvSpPr>
            <a:spLocks noGrp="1"/>
          </p:cNvSpPr>
          <p:nvPr/>
        </p:nvSpPr>
        <p:spPr>
          <a:xfrm>
            <a:off x="9433560" y="262890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57DFB771-7B85-4FA0-B4D7-F9A3171165CD}"/>
              </a:ext>
            </a:extLst>
          </p:cNvPr>
          <p:cNvSpPr>
            <a:spLocks noGrp="1"/>
          </p:cNvSpPr>
          <p:nvPr/>
        </p:nvSpPr>
        <p:spPr>
          <a:xfrm>
            <a:off x="9433560" y="3314700"/>
            <a:ext cx="197739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Sonuç</a:t>
            </a: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BCF06E04-21BF-4B32-9B99-8A4E5B22D1D5}"/>
              </a:ext>
            </a:extLst>
          </p:cNvPr>
          <p:cNvSpPr>
            <a:spLocks noGrp="1"/>
          </p:cNvSpPr>
          <p:nvPr/>
        </p:nvSpPr>
        <p:spPr>
          <a:xfrm>
            <a:off x="9433560" y="4076700"/>
            <a:ext cx="197739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[Hedef gruptaki değişim]</a:t>
            </a:r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9A86B4CA-286B-47BF-AFE6-D6AC4C9C4E69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Kanıt: [İhtiyaç analizi, faaliyet kaydı ve sonuç değerlendirmesi]</a:t>
            </a:r>
          </a:p>
        </p:txBody>
      </p:sp>
    </p:spTree>
    <p:extLst>
      <p:ext uri="{BB962C8B-B14F-4D97-AF65-F5344CB8AC3E}">
        <p14:creationId xmlns:p14="http://schemas.microsoft.com/office/powerpoint/2010/main" val="20038098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B9510147-BDD8-4CFD-9535-07DD5E7AD1B9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İDARİ VE DESTEK BİRİMLERİ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7EFAFD18-D0CC-47F6-BE8B-6D353779822C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Dijital hizmetlerin işleyişi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FF0BE1F1-9E56-4281-BCC3-D91FA5D14646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511FF76F-CFBA-49A6-A205-15DD78A6BC9C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C9982F1C-D2DF-47FB-AB0D-04BE338B229A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38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A11FB07C-D368-4167-9D66-C1F9F7690AE6}"/>
              </a:ext>
            </a:extLst>
          </p:cNvPr>
          <p:cNvSpPr>
            <a:spLocks noGrp="1"/>
          </p:cNvSpPr>
          <p:nvPr/>
        </p:nvSpPr>
        <p:spPr>
          <a:xfrm>
            <a:off x="533400" y="2095500"/>
            <a:ext cx="2343150" cy="638175"/>
          </a:xfrm>
          <a:prstGeom prst="rect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20DCB6D-E169-4641-BDD4-4B56E93EB5F9}"/>
              </a:ext>
            </a:extLst>
          </p:cNvPr>
          <p:cNvSpPr>
            <a:spLocks noGrp="1"/>
          </p:cNvSpPr>
          <p:nvPr/>
        </p:nvSpPr>
        <p:spPr>
          <a:xfrm>
            <a:off x="695325" y="2276475"/>
            <a:ext cx="20002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KULLANICI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7A49F130-2B30-47F1-8C36-97AAE15009FD}"/>
              </a:ext>
            </a:extLst>
          </p:cNvPr>
          <p:cNvSpPr>
            <a:spLocks noGrp="1"/>
          </p:cNvSpPr>
          <p:nvPr/>
        </p:nvSpPr>
        <p:spPr>
          <a:xfrm>
            <a:off x="3333750" y="2238375"/>
            <a:ext cx="8191500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[Öğrenci / personel / dış kullanıcı]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009AD9F3-7952-4CA4-990F-935BDD9ED393}"/>
              </a:ext>
            </a:extLst>
          </p:cNvPr>
          <p:cNvSpPr>
            <a:spLocks noGrp="1"/>
          </p:cNvSpPr>
          <p:nvPr/>
        </p:nvSpPr>
        <p:spPr>
          <a:xfrm>
            <a:off x="533400" y="2962275"/>
            <a:ext cx="2343150" cy="638175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72777D69-D6D5-4758-BECC-21CBADEDC457}"/>
              </a:ext>
            </a:extLst>
          </p:cNvPr>
          <p:cNvSpPr>
            <a:spLocks noGrp="1"/>
          </p:cNvSpPr>
          <p:nvPr/>
        </p:nvSpPr>
        <p:spPr>
          <a:xfrm>
            <a:off x="695325" y="3143250"/>
            <a:ext cx="20002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ERİŞİM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B06901A0-E6A8-411E-A211-7697DD2E5421}"/>
              </a:ext>
            </a:extLst>
          </p:cNvPr>
          <p:cNvSpPr>
            <a:spLocks noGrp="1"/>
          </p:cNvSpPr>
          <p:nvPr/>
        </p:nvSpPr>
        <p:spPr>
          <a:xfrm>
            <a:off x="3333750" y="3105150"/>
            <a:ext cx="8191500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[Portal / başvuru kanalı / destek]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1B40FC3B-1ADB-48ED-A368-80344DBE4EE8}"/>
              </a:ext>
            </a:extLst>
          </p:cNvPr>
          <p:cNvSpPr>
            <a:spLocks noGrp="1"/>
          </p:cNvSpPr>
          <p:nvPr/>
        </p:nvSpPr>
        <p:spPr>
          <a:xfrm>
            <a:off x="533400" y="3829050"/>
            <a:ext cx="2343150" cy="638175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FF372281-C1A8-47FA-B16D-1234D8266A32}"/>
              </a:ext>
            </a:extLst>
          </p:cNvPr>
          <p:cNvSpPr>
            <a:spLocks noGrp="1"/>
          </p:cNvSpPr>
          <p:nvPr/>
        </p:nvSpPr>
        <p:spPr>
          <a:xfrm>
            <a:off x="695325" y="4010025"/>
            <a:ext cx="20002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İŞLEM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D25C1107-9887-4743-AD5A-4FAE123920BD}"/>
              </a:ext>
            </a:extLst>
          </p:cNvPr>
          <p:cNvSpPr>
            <a:spLocks noGrp="1"/>
          </p:cNvSpPr>
          <p:nvPr/>
        </p:nvSpPr>
        <p:spPr>
          <a:xfrm>
            <a:off x="3333750" y="3971925"/>
            <a:ext cx="8191500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[İş akışı, yetki ve kayıt]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5AA7B426-DF73-4629-9C54-C4FFD13E29C9}"/>
              </a:ext>
            </a:extLst>
          </p:cNvPr>
          <p:cNvSpPr>
            <a:spLocks noGrp="1"/>
          </p:cNvSpPr>
          <p:nvPr/>
        </p:nvSpPr>
        <p:spPr>
          <a:xfrm>
            <a:off x="533400" y="4695825"/>
            <a:ext cx="2343150" cy="638175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088186AC-F3FE-4D03-97F3-4FFBAFD5EE62}"/>
              </a:ext>
            </a:extLst>
          </p:cNvPr>
          <p:cNvSpPr>
            <a:spLocks noGrp="1"/>
          </p:cNvSpPr>
          <p:nvPr/>
        </p:nvSpPr>
        <p:spPr>
          <a:xfrm>
            <a:off x="695325" y="4876800"/>
            <a:ext cx="20002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İZLEME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6DA0D5B7-943B-4594-9714-DDC7A5EE5035}"/>
              </a:ext>
            </a:extLst>
          </p:cNvPr>
          <p:cNvSpPr>
            <a:spLocks noGrp="1"/>
          </p:cNvSpPr>
          <p:nvPr/>
        </p:nvSpPr>
        <p:spPr>
          <a:xfrm>
            <a:off x="3333750" y="4838700"/>
            <a:ext cx="8191500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[Hizmet düzeyi, veri kalitesi ve iyileştirme]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2753D5A0-0E13-4DCA-8985-2D4440E6B2B8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Sistem sahibi: [Birim]  /  Kanıt: [Hizmet kaydı ve izleme raporu]</a:t>
            </a:r>
          </a:p>
        </p:txBody>
      </p:sp>
    </p:spTree>
    <p:extLst>
      <p:ext uri="{BB962C8B-B14F-4D97-AF65-F5344CB8AC3E}">
        <p14:creationId xmlns:p14="http://schemas.microsoft.com/office/powerpoint/2010/main" val="1690192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02BDDB40-3A2C-4152-9011-C9385EEE9A55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İDARİ VE DESTEK BİRİMLERİ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F9252F51-4516-4624-AF89-677399103E11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Hizmet taleplerinin yönetimi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A917066B-1ADF-4A17-BC40-8C3304D12E5A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1CA633D3-421D-4585-96AC-AC4A250721D5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13AC7AA7-9E31-4E6B-B563-1D861FFD4461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39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Yamuk 7">
            <a:extLst>
              <a:ext uri="{FF2B5EF4-FFF2-40B4-BE49-F238E27FC236}">
                <a16:creationId xmlns:a16="http://schemas.microsoft.com/office/drawing/2014/main" id="{A76824B7-2FD3-4572-8E24-848CF25B3949}"/>
              </a:ext>
            </a:extLst>
          </p:cNvPr>
          <p:cNvSpPr>
            <a:spLocks noGrp="1"/>
          </p:cNvSpPr>
          <p:nvPr/>
        </p:nvSpPr>
        <p:spPr>
          <a:xfrm rot="10800000">
            <a:off x="533400" y="2019300"/>
            <a:ext cx="6191250" cy="752475"/>
          </a:xfrm>
          <a:prstGeom prst="trapezoid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9D7B814-89BA-4E57-89C8-0A54F51524AE}"/>
              </a:ext>
            </a:extLst>
          </p:cNvPr>
          <p:cNvSpPr>
            <a:spLocks noGrp="1"/>
          </p:cNvSpPr>
          <p:nvPr/>
        </p:nvSpPr>
        <p:spPr>
          <a:xfrm>
            <a:off x="533400" y="2200275"/>
            <a:ext cx="61912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[Sayı]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F476EBD-DD52-41A7-B87F-1604BE0EA8E8}"/>
              </a:ext>
            </a:extLst>
          </p:cNvPr>
          <p:cNvSpPr>
            <a:spLocks noGrp="1"/>
          </p:cNvSpPr>
          <p:nvPr/>
        </p:nvSpPr>
        <p:spPr>
          <a:xfrm>
            <a:off x="7515225" y="2209800"/>
            <a:ext cx="4143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Alınan talepler</a:t>
            </a:r>
          </a:p>
        </p:txBody>
      </p:sp>
      <p:sp>
        <p:nvSpPr>
          <p:cNvPr id="11" name="Yamuk 10">
            <a:extLst>
              <a:ext uri="{FF2B5EF4-FFF2-40B4-BE49-F238E27FC236}">
                <a16:creationId xmlns:a16="http://schemas.microsoft.com/office/drawing/2014/main" id="{4F7D0A2C-CF2F-4A89-8DB5-3199DF841726}"/>
              </a:ext>
            </a:extLst>
          </p:cNvPr>
          <p:cNvSpPr>
            <a:spLocks noGrp="1"/>
          </p:cNvSpPr>
          <p:nvPr/>
        </p:nvSpPr>
        <p:spPr>
          <a:xfrm rot="10800000">
            <a:off x="1057275" y="2952750"/>
            <a:ext cx="5143500" cy="752475"/>
          </a:xfrm>
          <a:prstGeom prst="trapezoid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6FD97D33-0833-49F2-8F9F-F04393EB62E2}"/>
              </a:ext>
            </a:extLst>
          </p:cNvPr>
          <p:cNvSpPr>
            <a:spLocks noGrp="1"/>
          </p:cNvSpPr>
          <p:nvPr/>
        </p:nvSpPr>
        <p:spPr>
          <a:xfrm>
            <a:off x="1057275" y="3133725"/>
            <a:ext cx="5143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[Sayı]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65B88B57-42E3-4332-A2AB-BE5330494CD2}"/>
              </a:ext>
            </a:extLst>
          </p:cNvPr>
          <p:cNvSpPr>
            <a:spLocks noGrp="1"/>
          </p:cNvSpPr>
          <p:nvPr/>
        </p:nvSpPr>
        <p:spPr>
          <a:xfrm>
            <a:off x="7515225" y="3143250"/>
            <a:ext cx="4143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İncelenen talepler</a:t>
            </a:r>
          </a:p>
        </p:txBody>
      </p:sp>
      <p:sp>
        <p:nvSpPr>
          <p:cNvPr id="14" name="Yamuk 13">
            <a:extLst>
              <a:ext uri="{FF2B5EF4-FFF2-40B4-BE49-F238E27FC236}">
                <a16:creationId xmlns:a16="http://schemas.microsoft.com/office/drawing/2014/main" id="{D4A6FAF8-5891-49DC-B3AB-617A671293E2}"/>
              </a:ext>
            </a:extLst>
          </p:cNvPr>
          <p:cNvSpPr>
            <a:spLocks noGrp="1"/>
          </p:cNvSpPr>
          <p:nvPr/>
        </p:nvSpPr>
        <p:spPr>
          <a:xfrm rot="10800000">
            <a:off x="1581150" y="3886200"/>
            <a:ext cx="4095750" cy="752475"/>
          </a:xfrm>
          <a:prstGeom prst="trapezoid">
            <a:avLst/>
          </a:prstGeom>
          <a:solidFill>
            <a:srgbClr val="16306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87657905-B2C7-4551-85D3-3F66F3B64783}"/>
              </a:ext>
            </a:extLst>
          </p:cNvPr>
          <p:cNvSpPr>
            <a:spLocks noGrp="1"/>
          </p:cNvSpPr>
          <p:nvPr/>
        </p:nvSpPr>
        <p:spPr>
          <a:xfrm>
            <a:off x="1581150" y="4067175"/>
            <a:ext cx="4095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[Sayı]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5559153E-87A8-41C0-8EDD-571C6D6E1E92}"/>
              </a:ext>
            </a:extLst>
          </p:cNvPr>
          <p:cNvSpPr>
            <a:spLocks noGrp="1"/>
          </p:cNvSpPr>
          <p:nvPr/>
        </p:nvSpPr>
        <p:spPr>
          <a:xfrm>
            <a:off x="7515225" y="4076700"/>
            <a:ext cx="4143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Çözümlenen talepler</a:t>
            </a:r>
          </a:p>
        </p:txBody>
      </p:sp>
      <p:sp>
        <p:nvSpPr>
          <p:cNvPr id="17" name="Yamuk 16">
            <a:extLst>
              <a:ext uri="{FF2B5EF4-FFF2-40B4-BE49-F238E27FC236}">
                <a16:creationId xmlns:a16="http://schemas.microsoft.com/office/drawing/2014/main" id="{CADB6AAE-B976-4626-AADB-B3156D34B727}"/>
              </a:ext>
            </a:extLst>
          </p:cNvPr>
          <p:cNvSpPr>
            <a:spLocks noGrp="1"/>
          </p:cNvSpPr>
          <p:nvPr/>
        </p:nvSpPr>
        <p:spPr>
          <a:xfrm rot="10800000">
            <a:off x="2105025" y="4819650"/>
            <a:ext cx="3048000" cy="752475"/>
          </a:xfrm>
          <a:prstGeom prst="trapezoid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B1C199E4-63D6-4265-AA33-8A2DDC7B638A}"/>
              </a:ext>
            </a:extLst>
          </p:cNvPr>
          <p:cNvSpPr>
            <a:spLocks noGrp="1"/>
          </p:cNvSpPr>
          <p:nvPr/>
        </p:nvSpPr>
        <p:spPr>
          <a:xfrm>
            <a:off x="2105025" y="5000625"/>
            <a:ext cx="3048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[Sayı]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98EC3454-15BC-461F-894B-5ABDCB43C2E0}"/>
              </a:ext>
            </a:extLst>
          </p:cNvPr>
          <p:cNvSpPr>
            <a:spLocks noGrp="1"/>
          </p:cNvSpPr>
          <p:nvPr/>
        </p:nvSpPr>
        <p:spPr>
          <a:xfrm>
            <a:off x="7515225" y="5010150"/>
            <a:ext cx="4143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Kapanışı doğrulanan talepler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B8BBEF4B-FBD4-46D5-8ED4-988AE1DC8D23}"/>
              </a:ext>
            </a:extLst>
          </p:cNvPr>
          <p:cNvSpPr>
            <a:spLocks noGrp="1"/>
          </p:cNvSpPr>
          <p:nvPr/>
        </p:nvSpPr>
        <p:spPr>
          <a:xfrm>
            <a:off x="533400" y="6057900"/>
            <a:ext cx="11125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Kohort: [Aynı dönemde alınan talepler]  /  Son izleme tarihi: [Tarih]</a:t>
            </a:r>
          </a:p>
        </p:txBody>
      </p:sp>
    </p:spTree>
    <p:extLst>
      <p:ext uri="{BB962C8B-B14F-4D97-AF65-F5344CB8AC3E}">
        <p14:creationId xmlns:p14="http://schemas.microsoft.com/office/powerpoint/2010/main" val="16942930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4163090A-4469-493E-9730-9BA71527BB15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İDARİ VE DESTEK BİRİMLERİ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6A968485-31C9-4BC1-A9CF-17AD9AE13E7A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Kaynak kullanımı ve öncelikler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5D25884F-1373-4B87-A538-FCC18BAD99F3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D301886F-B77C-4024-8807-B53A18E66A52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B565B0BC-ECD0-404C-B2C0-660470A77924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40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9" name="Chart"/>
          <p:cNvGraphicFramePr/>
          <p:nvPr/>
        </p:nvGraphicFramePr>
        <p:xfrm>
          <a:off x="533400" y="2228850"/>
          <a:ext cx="6858000" cy="320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1B957EF0-19EA-415F-86E6-F0B35DF386E2}"/>
              </a:ext>
            </a:extLst>
          </p:cNvPr>
          <p:cNvSpPr>
            <a:spLocks noGrp="1"/>
          </p:cNvSpPr>
          <p:nvPr/>
        </p:nvSpPr>
        <p:spPr>
          <a:xfrm>
            <a:off x="8086725" y="2247900"/>
            <a:ext cx="35718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Dağılımın gerekçesi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F08A953A-8A41-4D0D-A497-A0702BC94FD9}"/>
              </a:ext>
            </a:extLst>
          </p:cNvPr>
          <p:cNvSpPr>
            <a:spLocks noGrp="1"/>
          </p:cNvSpPr>
          <p:nvPr/>
        </p:nvSpPr>
        <p:spPr>
          <a:xfrm>
            <a:off x="8086725" y="3009900"/>
            <a:ext cx="3571875" cy="2305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[Kaynakların hangi ihtiyaca göre ayrıldığını açıklayın.]</a:t>
            </a:r>
          </a:p>
          <a:p>
            <a:endParaRPr sz="1650" b="0">
              <a:solidFill>
                <a:srgbClr val="53617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[İzlenen sonuç veya kullanım ölçütü]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492C8401-DCB9-47A6-832B-5E65177AB50D}"/>
              </a:ext>
            </a:extLst>
          </p:cNvPr>
          <p:cNvSpPr>
            <a:spLocks noGrp="1"/>
          </p:cNvSpPr>
          <p:nvPr/>
        </p:nvSpPr>
        <p:spPr>
          <a:xfrm>
            <a:off x="533400" y="5810250"/>
            <a:ext cx="111252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B87824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7824"/>
                </a:solidFill>
                <a:latin typeface="DejaVu Sans"/>
                <a:ea typeface="DejaVu Sans"/>
                <a:cs typeface="DejaVu Sans"/>
              </a:rPr>
              <a:t>ÖRNEK VERİ  /  Sunumdan önce kendi verinizle değiştirin</a:t>
            </a:r>
          </a:p>
        </p:txBody>
      </p:sp>
    </p:spTree>
    <p:extLst>
      <p:ext uri="{BB962C8B-B14F-4D97-AF65-F5344CB8AC3E}">
        <p14:creationId xmlns:p14="http://schemas.microsoft.com/office/powerpoint/2010/main" val="20153149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2216D7C9-7719-44CA-908B-FCF2E0F47DF5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GRAFİK DÜZENİ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124E8206-40B2-422E-BD55-A2FD98DDC6C9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[Göstergenin dönemsel değişimi]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A05B7A26-776D-4DCB-9364-FE2B31FA0DF3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A29F963F-F1FD-44D0-94D1-1A05F8528900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0965327A-68CE-433C-AB49-EFAF068DEA55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41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9" name="Chart"/>
          <p:cNvGraphicFramePr/>
          <p:nvPr/>
        </p:nvGraphicFramePr>
        <p:xfrm>
          <a:off x="533400" y="2076450"/>
          <a:ext cx="7524750" cy="347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68B6C58F-9EFA-4E4E-8565-5AD2B47C79BC}"/>
              </a:ext>
            </a:extLst>
          </p:cNvPr>
          <p:cNvSpPr>
            <a:spLocks noGrp="1"/>
          </p:cNvSpPr>
          <p:nvPr/>
        </p:nvSpPr>
        <p:spPr>
          <a:xfrm>
            <a:off x="8705850" y="2200275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[Ana bulgu]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75D0CC29-C7DE-4C3A-8F0B-7D1C54EA8B80}"/>
              </a:ext>
            </a:extLst>
          </p:cNvPr>
          <p:cNvSpPr>
            <a:spLocks noGrp="1"/>
          </p:cNvSpPr>
          <p:nvPr/>
        </p:nvSpPr>
        <p:spPr>
          <a:xfrm>
            <a:off x="8705850" y="2962275"/>
            <a:ext cx="2952750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[Değişimin yönü ve büyüklüğü]</a:t>
            </a:r>
          </a:p>
          <a:p>
            <a:endParaRPr sz="1650" b="0">
              <a:solidFill>
                <a:srgbClr val="53617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[Olası neden ve izleme kararı]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C27F9D4D-6CAC-4207-A23E-25BB3D9C79CB}"/>
              </a:ext>
            </a:extLst>
          </p:cNvPr>
          <p:cNvSpPr>
            <a:spLocks noGrp="1"/>
          </p:cNvSpPr>
          <p:nvPr/>
        </p:nvSpPr>
        <p:spPr>
          <a:xfrm>
            <a:off x="533400" y="5810250"/>
            <a:ext cx="111252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B87824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7824"/>
                </a:solidFill>
                <a:latin typeface="DejaVu Sans"/>
                <a:ea typeface="DejaVu Sans"/>
                <a:cs typeface="DejaVu Sans"/>
              </a:rPr>
              <a:t>ÖRNEK VERİ  /  Sunumdan önce kendi verinizle değiştirin</a:t>
            </a:r>
          </a:p>
        </p:txBody>
      </p:sp>
    </p:spTree>
    <p:extLst>
      <p:ext uri="{BB962C8B-B14F-4D97-AF65-F5344CB8AC3E}">
        <p14:creationId xmlns:p14="http://schemas.microsoft.com/office/powerpoint/2010/main" val="1646656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3110DC8B-C389-465A-8E90-79BC1E6873D2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GRAFİK DÜZENİ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857A1424-C072-4C2D-8043-7A04D668C764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[Hedef ve gerçekleşme karşılaştırması]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B515D94D-229D-4AFB-BA7A-19790534ED90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1DBA53F2-19BD-4A1F-A1A9-ECB654EA2B4F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A2A0B92F-D9E4-4CD9-BBEC-A92246023440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42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9" name="Chart"/>
          <p:cNvGraphicFramePr/>
          <p:nvPr/>
        </p:nvGraphicFramePr>
        <p:xfrm>
          <a:off x="533400" y="2076450"/>
          <a:ext cx="7524750" cy="347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FC80B3E0-821C-4075-8D6C-81188DF75BA2}"/>
              </a:ext>
            </a:extLst>
          </p:cNvPr>
          <p:cNvSpPr>
            <a:spLocks noGrp="1"/>
          </p:cNvSpPr>
          <p:nvPr/>
        </p:nvSpPr>
        <p:spPr>
          <a:xfrm>
            <a:off x="8705850" y="2200275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[Sapmanın açıklaması]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C030E47F-7FE7-474B-837B-530E4027C546}"/>
              </a:ext>
            </a:extLst>
          </p:cNvPr>
          <p:cNvSpPr>
            <a:spLocks noGrp="1"/>
          </p:cNvSpPr>
          <p:nvPr/>
        </p:nvSpPr>
        <p:spPr>
          <a:xfrm>
            <a:off x="8705850" y="2962275"/>
            <a:ext cx="2952750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[Hedef ile sonuç arasındaki fark]</a:t>
            </a:r>
          </a:p>
          <a:p>
            <a:endParaRPr sz="1650" b="0">
              <a:solidFill>
                <a:srgbClr val="53617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[Alınan veya planlanan önlem]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4FC7C236-77B9-4FBC-B65B-ADC518AB24B5}"/>
              </a:ext>
            </a:extLst>
          </p:cNvPr>
          <p:cNvSpPr>
            <a:spLocks noGrp="1"/>
          </p:cNvSpPr>
          <p:nvPr/>
        </p:nvSpPr>
        <p:spPr>
          <a:xfrm>
            <a:off x="533400" y="5810250"/>
            <a:ext cx="111252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B87824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7824"/>
                </a:solidFill>
                <a:latin typeface="DejaVu Sans"/>
                <a:ea typeface="DejaVu Sans"/>
                <a:cs typeface="DejaVu Sans"/>
              </a:rPr>
              <a:t>ÖRNEK VERİ  /  Sunumdan önce kendi verinizle değiştirin</a:t>
            </a:r>
          </a:p>
        </p:txBody>
      </p:sp>
    </p:spTree>
    <p:extLst>
      <p:ext uri="{BB962C8B-B14F-4D97-AF65-F5344CB8AC3E}">
        <p14:creationId xmlns:p14="http://schemas.microsoft.com/office/powerpoint/2010/main" val="2037048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43682548-A329-4B23-B307-351C78DDFD8F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GRAFİK DÜZENİ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0940FBEE-3469-46A9-8FBD-00017D8F7968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[Dağılımın görünümü]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2FCAE4FC-44E5-41F8-92DA-819620C6F463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E17E9B08-E55E-425D-8DA6-65B4F779041E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F70BCD6B-D264-48EC-BCF3-96B788E35125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43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20" name="Chart"/>
          <p:cNvGraphicFramePr/>
          <p:nvPr/>
        </p:nvGraphicFramePr>
        <p:xfrm>
          <a:off x="533400" y="1990725"/>
          <a:ext cx="5953125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439C43C6-C20A-45AF-85A5-DBF9006C5FFE}"/>
              </a:ext>
            </a:extLst>
          </p:cNvPr>
          <p:cNvSpPr>
            <a:spLocks noGrp="1"/>
          </p:cNvSpPr>
          <p:nvPr/>
        </p:nvSpPr>
        <p:spPr>
          <a:xfrm>
            <a:off x="7381875" y="2238375"/>
            <a:ext cx="4191000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[Toplam]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7FA78A8-F804-41BC-BC65-091D56F2F13D}"/>
              </a:ext>
            </a:extLst>
          </p:cNvPr>
          <p:cNvSpPr>
            <a:spLocks noGrp="1"/>
          </p:cNvSpPr>
          <p:nvPr/>
        </p:nvSpPr>
        <p:spPr>
          <a:xfrm>
            <a:off x="7381875" y="3257550"/>
            <a:ext cx="4191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[Dağılımın tanımı]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E371DD54-FA92-4DC5-8166-9C894733EAF9}"/>
              </a:ext>
            </a:extLst>
          </p:cNvPr>
          <p:cNvSpPr>
            <a:spLocks noGrp="1"/>
          </p:cNvSpPr>
          <p:nvPr/>
        </p:nvSpPr>
        <p:spPr>
          <a:xfrm>
            <a:off x="7381875" y="4019550"/>
            <a:ext cx="419100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[Kategorileri ve sayım kapsamını açıklayın.]</a:t>
            </a:r>
          </a:p>
          <a:p>
            <a:endParaRPr sz="1650" b="0">
              <a:solidFill>
                <a:srgbClr val="53617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[Dönem ve ana bulgu]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AFA1FBDE-2E64-443E-81E2-2E90DBCB0C07}"/>
              </a:ext>
            </a:extLst>
          </p:cNvPr>
          <p:cNvSpPr>
            <a:spLocks noGrp="1"/>
          </p:cNvSpPr>
          <p:nvPr/>
        </p:nvSpPr>
        <p:spPr>
          <a:xfrm>
            <a:off x="533400" y="5810250"/>
            <a:ext cx="111252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B87824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87824"/>
                </a:solidFill>
                <a:latin typeface="DejaVu Sans"/>
                <a:ea typeface="DejaVu Sans"/>
                <a:cs typeface="DejaVu Sans"/>
              </a:rPr>
              <a:t>ÖRNEK VERİ  /  Sunumdan önce kendi verinizle değiştirin</a:t>
            </a:r>
          </a:p>
        </p:txBody>
      </p:sp>
    </p:spTree>
    <p:extLst>
      <p:ext uri="{BB962C8B-B14F-4D97-AF65-F5344CB8AC3E}">
        <p14:creationId xmlns:p14="http://schemas.microsoft.com/office/powerpoint/2010/main" val="8939075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3C4FEBDE-8B80-4D9C-B248-D1360C6F7AE0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KARŞILAŞTIRMA DÜZENİ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198679F3-1072-4FAE-879E-15DCC3A1DFDE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[Seçenek veya dönem karşılaştırması]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9FA9209D-016B-46B5-AC37-08B4BAD5F672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7A8452EC-FC9B-43BF-8903-9718268D24F5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EC70B443-DE51-42B1-80C6-5FEFED327733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44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7" name="Tablo 16"/>
          <p:cNvGraphicFramePr/>
          <p:nvPr/>
        </p:nvGraphicFramePr>
        <p:xfrm>
          <a:off x="533400" y="2114550"/>
          <a:ext cx="11125199" cy="3267075"/>
        </p:xfrm>
        <a:graphic>
          <a:graphicData uri="http://schemas.openxmlformats.org/drawingml/2006/table">
            <a:tbl>
              <a:tblPr/>
              <a:tblGrid>
                <a:gridCol w="2713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5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5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341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Ölçüt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[Seçenek / dönem A]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[Seçenek / dönem B]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415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[Ölçüt 1]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[Açıklama / değer]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[Açıklama / değer]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15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[Ölçüt 2]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[Açıklama / değer]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[Açıklama / değer]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415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[Ölçüt 3]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[Açıklama / değer]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[Açıklama / değer]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415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[Ölçüt 4]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[Açıklama / değer]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[Açıklama / değer]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95FDF07E-C06B-495C-902C-E3BB49B88D89}"/>
              </a:ext>
            </a:extLst>
          </p:cNvPr>
          <p:cNvSpPr>
            <a:spLocks noGrp="1"/>
          </p:cNvSpPr>
          <p:nvPr/>
        </p:nvSpPr>
        <p:spPr>
          <a:xfrm>
            <a:off x="533400" y="5629275"/>
            <a:ext cx="111252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Değerlendirme: [Karşılaştırmanın gösterdiği temel fark]</a:t>
            </a:r>
          </a:p>
        </p:txBody>
      </p:sp>
    </p:spTree>
    <p:extLst>
      <p:ext uri="{BB962C8B-B14F-4D97-AF65-F5344CB8AC3E}">
        <p14:creationId xmlns:p14="http://schemas.microsoft.com/office/powerpoint/2010/main" val="16474758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A7AA391C-6144-4DC6-9169-839A4F3D548C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ÖNCELİKLENDİRME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83937BCB-C89E-4FD8-A00D-6E22FF0F47CF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Önceliklerin belirlenmesi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7D6DC7E6-20A8-4862-BD1A-C37777AD18AE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1619957B-8BC3-4D9B-AB80-70A10210803C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570F2DF3-895F-435E-A1D0-2CD23046B4B5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45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D0C0066-1428-4CB7-BF3C-6ACE21E2E09B}"/>
              </a:ext>
            </a:extLst>
          </p:cNvPr>
          <p:cNvSpPr>
            <a:spLocks noGrp="1"/>
          </p:cNvSpPr>
          <p:nvPr/>
        </p:nvSpPr>
        <p:spPr>
          <a:xfrm>
            <a:off x="533400" y="2105025"/>
            <a:ext cx="4381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Beklenen etki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6DFC4288-81BE-4178-8727-CCFB411C9479}"/>
              </a:ext>
            </a:extLst>
          </p:cNvPr>
          <p:cNvSpPr>
            <a:spLocks noGrp="1"/>
          </p:cNvSpPr>
          <p:nvPr/>
        </p:nvSpPr>
        <p:spPr>
          <a:xfrm>
            <a:off x="2190750" y="2562225"/>
            <a:ext cx="3876675" cy="1390650"/>
          </a:xfrm>
          <a:prstGeom prst="rect">
            <a:avLst/>
          </a:prstGeom>
          <a:solidFill>
            <a:srgbClr val="F7F9F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8F3AAB7-9AB4-42D0-BEC0-69AC76E48690}"/>
              </a:ext>
            </a:extLst>
          </p:cNvPr>
          <p:cNvSpPr>
            <a:spLocks noGrp="1"/>
          </p:cNvSpPr>
          <p:nvPr/>
        </p:nvSpPr>
        <p:spPr>
          <a:xfrm>
            <a:off x="6067425" y="2562225"/>
            <a:ext cx="3876675" cy="1390650"/>
          </a:xfrm>
          <a:prstGeom prst="rect">
            <a:avLst/>
          </a:prstGeom>
          <a:solidFill>
            <a:srgbClr val="E1F5FA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6FB98D43-E7D4-46D5-8E8A-FBD6164791BE}"/>
              </a:ext>
            </a:extLst>
          </p:cNvPr>
          <p:cNvSpPr>
            <a:spLocks noGrp="1"/>
          </p:cNvSpPr>
          <p:nvPr/>
        </p:nvSpPr>
        <p:spPr>
          <a:xfrm>
            <a:off x="2190750" y="3952875"/>
            <a:ext cx="3876675" cy="13906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2C70868B-D60A-4CED-BEAF-52300C4D65AE}"/>
              </a:ext>
            </a:extLst>
          </p:cNvPr>
          <p:cNvSpPr>
            <a:spLocks noGrp="1"/>
          </p:cNvSpPr>
          <p:nvPr/>
        </p:nvSpPr>
        <p:spPr>
          <a:xfrm>
            <a:off x="6067425" y="3952875"/>
            <a:ext cx="3876675" cy="1390650"/>
          </a:xfrm>
          <a:prstGeom prst="rect">
            <a:avLst/>
          </a:prstGeom>
          <a:solidFill>
            <a:srgbClr val="F7F9FC"/>
          </a:solidFill>
          <a:ln w="0"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0DAAED0F-B61A-4581-A03C-21EFADF3924B}"/>
              </a:ext>
            </a:extLst>
          </p:cNvPr>
          <p:cNvSpPr>
            <a:spLocks noGrp="1"/>
          </p:cNvSpPr>
          <p:nvPr/>
        </p:nvSpPr>
        <p:spPr>
          <a:xfrm>
            <a:off x="2409825" y="2790825"/>
            <a:ext cx="3429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Planlı yatırım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37CF5B34-F93A-4C9F-A09E-8BC03CF54D32}"/>
              </a:ext>
            </a:extLst>
          </p:cNvPr>
          <p:cNvSpPr>
            <a:spLocks noGrp="1"/>
          </p:cNvSpPr>
          <p:nvPr/>
        </p:nvSpPr>
        <p:spPr>
          <a:xfrm>
            <a:off x="2409825" y="3295650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[Eylem / proje]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B51DDD33-8685-4033-8800-33F807D2F9FD}"/>
              </a:ext>
            </a:extLst>
          </p:cNvPr>
          <p:cNvSpPr>
            <a:spLocks noGrp="1"/>
          </p:cNvSpPr>
          <p:nvPr/>
        </p:nvSpPr>
        <p:spPr>
          <a:xfrm>
            <a:off x="6286500" y="2790825"/>
            <a:ext cx="3429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Öncelikli uygulama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84BDA5D2-C2B7-4569-97FB-120191A38A6F}"/>
              </a:ext>
            </a:extLst>
          </p:cNvPr>
          <p:cNvSpPr>
            <a:spLocks noGrp="1"/>
          </p:cNvSpPr>
          <p:nvPr/>
        </p:nvSpPr>
        <p:spPr>
          <a:xfrm>
            <a:off x="6286500" y="3295650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[Eylem / proje]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71BE1003-90D2-4D99-B67B-D11E890CBC4F}"/>
              </a:ext>
            </a:extLst>
          </p:cNvPr>
          <p:cNvSpPr>
            <a:spLocks noGrp="1"/>
          </p:cNvSpPr>
          <p:nvPr/>
        </p:nvSpPr>
        <p:spPr>
          <a:xfrm>
            <a:off x="2409825" y="4181475"/>
            <a:ext cx="3429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Yeniden değerlendirme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6AAD5061-2489-47CE-84C3-53F732D41200}"/>
              </a:ext>
            </a:extLst>
          </p:cNvPr>
          <p:cNvSpPr>
            <a:spLocks noGrp="1"/>
          </p:cNvSpPr>
          <p:nvPr/>
        </p:nvSpPr>
        <p:spPr>
          <a:xfrm>
            <a:off x="2409825" y="4686300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[Eylem / proje]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F1303BA0-1FF6-4EFE-997A-7613DAFCCB53}"/>
              </a:ext>
            </a:extLst>
          </p:cNvPr>
          <p:cNvSpPr>
            <a:spLocks noGrp="1"/>
          </p:cNvSpPr>
          <p:nvPr/>
        </p:nvSpPr>
        <p:spPr>
          <a:xfrm>
            <a:off x="6286500" y="4181475"/>
            <a:ext cx="3429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Uygun zamanda uygulama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E9E94878-3710-4F63-8441-4DC78739E066}"/>
              </a:ext>
            </a:extLst>
          </p:cNvPr>
          <p:cNvSpPr>
            <a:spLocks noGrp="1"/>
          </p:cNvSpPr>
          <p:nvPr/>
        </p:nvSpPr>
        <p:spPr>
          <a:xfrm>
            <a:off x="6286500" y="4686300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[Eylem / proje]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17A0D368-F4C6-4301-A5FC-999DF8BD2978}"/>
              </a:ext>
            </a:extLst>
          </p:cNvPr>
          <p:cNvSpPr>
            <a:spLocks noGrp="1"/>
          </p:cNvSpPr>
          <p:nvPr/>
        </p:nvSpPr>
        <p:spPr>
          <a:xfrm>
            <a:off x="809625" y="3038475"/>
            <a:ext cx="11239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Yüksek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BA86A81A-8FEB-4C2A-A288-3A7A30F462CF}"/>
              </a:ext>
            </a:extLst>
          </p:cNvPr>
          <p:cNvSpPr>
            <a:spLocks noGrp="1"/>
          </p:cNvSpPr>
          <p:nvPr/>
        </p:nvSpPr>
        <p:spPr>
          <a:xfrm>
            <a:off x="809625" y="4476750"/>
            <a:ext cx="11239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Düşük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D56920C3-16A6-46BB-9DCF-235FB25AB29F}"/>
              </a:ext>
            </a:extLst>
          </p:cNvPr>
          <p:cNvSpPr>
            <a:spLocks noGrp="1"/>
          </p:cNvSpPr>
          <p:nvPr/>
        </p:nvSpPr>
        <p:spPr>
          <a:xfrm>
            <a:off x="2400300" y="5524500"/>
            <a:ext cx="228600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Düşük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4765AB3C-1CAF-4CFE-89E6-F531152E1A69}"/>
              </a:ext>
            </a:extLst>
          </p:cNvPr>
          <p:cNvSpPr>
            <a:spLocks noGrp="1"/>
          </p:cNvSpPr>
          <p:nvPr/>
        </p:nvSpPr>
        <p:spPr>
          <a:xfrm>
            <a:off x="8782050" y="5524500"/>
            <a:ext cx="228600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Yüksek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AC8DCFBE-C89B-40FB-871C-EC9766E37ED4}"/>
              </a:ext>
            </a:extLst>
          </p:cNvPr>
          <p:cNvSpPr>
            <a:spLocks noGrp="1"/>
          </p:cNvSpPr>
          <p:nvPr/>
        </p:nvSpPr>
        <p:spPr>
          <a:xfrm>
            <a:off x="5105400" y="5848350"/>
            <a:ext cx="438150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Uygulanabilirlik</a:t>
            </a:r>
          </a:p>
        </p:txBody>
      </p:sp>
    </p:spTree>
    <p:extLst>
      <p:ext uri="{BB962C8B-B14F-4D97-AF65-F5344CB8AC3E}">
        <p14:creationId xmlns:p14="http://schemas.microsoft.com/office/powerpoint/2010/main" val="20339620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1544D01F-D4AF-4866-9732-AF783E31B068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GÖRSEL DÜZENİ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00FB2496-9E9D-4617-8511-15C6CFF2A9E0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[Uygulamayı yerinde görün]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C4CBEBF5-9F29-4D60-B75D-83EB729FF25C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B33999AE-88ED-4C33-B172-169E7C971572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335B2D8E-2209-461B-858F-D414BF09FD75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46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20" name="Resim 19"/>
          <p:cNvPicPr>
            <a:picLocks noChangeAspect="1"/>
          </p:cNvPicPr>
          <p:nvPr/>
        </p:nvPicPr>
        <p:blipFill>
          <a:blip r:embed="rId3"/>
          <a:srcRect t="1852" b="1852"/>
          <a:stretch>
            <a:fillRect/>
          </a:stretch>
        </p:blipFill>
        <p:spPr>
          <a:xfrm>
            <a:off x="533400" y="2028825"/>
            <a:ext cx="6991350" cy="3476625"/>
          </a:xfrm>
          <a:prstGeom prst="rect">
            <a:avLst/>
          </a:prstGeom>
        </p:spPr>
      </p:pic>
      <p:pic>
        <p:nvPicPr>
          <p:cNvPr id="21" name="Resim 20"/>
          <p:cNvPicPr>
            <a:picLocks noChangeAspect="1"/>
          </p:cNvPicPr>
          <p:nvPr/>
        </p:nvPicPr>
        <p:blipFill>
          <a:blip r:embed="rId4"/>
          <a:srcRect t="17910" b="17910"/>
          <a:stretch>
            <a:fillRect/>
          </a:stretch>
        </p:blipFill>
        <p:spPr>
          <a:xfrm>
            <a:off x="7829550" y="2028825"/>
            <a:ext cx="3829050" cy="1638300"/>
          </a:xfrm>
          <a:prstGeom prst="rect">
            <a:avLst/>
          </a:prstGeom>
        </p:spPr>
      </p:pic>
      <p:pic>
        <p:nvPicPr>
          <p:cNvPr id="22" name="Resim 21"/>
          <p:cNvPicPr>
            <a:picLocks noChangeAspect="1"/>
          </p:cNvPicPr>
          <p:nvPr/>
        </p:nvPicPr>
        <p:blipFill>
          <a:blip r:embed="rId5"/>
          <a:srcRect t="11968" b="11968"/>
          <a:stretch>
            <a:fillRect/>
          </a:stretch>
        </p:blipFill>
        <p:spPr>
          <a:xfrm>
            <a:off x="7829550" y="3867150"/>
            <a:ext cx="3829050" cy="1638300"/>
          </a:xfrm>
          <a:prstGeom prst="rect">
            <a:avLst/>
          </a:prstGeom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7A207EC1-95E2-4127-8137-C6F0FC8A3A38}"/>
              </a:ext>
            </a:extLst>
          </p:cNvPr>
          <p:cNvSpPr>
            <a:spLocks noGrp="1"/>
          </p:cNvSpPr>
          <p:nvPr/>
        </p:nvSpPr>
        <p:spPr>
          <a:xfrm>
            <a:off x="533400" y="5695950"/>
            <a:ext cx="6991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[Ana görselin açıklaması ve tarihi]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BA76CCBF-ECC2-4089-97C1-AB86E3D1CBE9}"/>
              </a:ext>
            </a:extLst>
          </p:cNvPr>
          <p:cNvSpPr>
            <a:spLocks noGrp="1"/>
          </p:cNvSpPr>
          <p:nvPr/>
        </p:nvSpPr>
        <p:spPr>
          <a:xfrm>
            <a:off x="7829550" y="5695950"/>
            <a:ext cx="38290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[Destekleyici görseller]</a:t>
            </a:r>
          </a:p>
        </p:txBody>
      </p:sp>
    </p:spTree>
    <p:extLst>
      <p:ext uri="{BB962C8B-B14F-4D97-AF65-F5344CB8AC3E}">
        <p14:creationId xmlns:p14="http://schemas.microsoft.com/office/powerpoint/2010/main" val="8007051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9D6234DD-C1A0-4045-BA21-5E523A3FB0E5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BELGE VE EKRAN GÖRÜNTÜSÜ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C30015E3-8871-427C-8CCE-244BEF2E85BC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[Kanıtın gösterdiği sonuç]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8C231FEB-E799-4045-8CC8-06D2C67F1398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90F3E60F-18AE-4D0D-9651-55AC5D6F5B14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28D815CB-EA06-4F1E-B086-6B6F2FA03721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47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ED17295C-C185-4932-B726-C902C395AB71}"/>
              </a:ext>
            </a:extLst>
          </p:cNvPr>
          <p:cNvSpPr>
            <a:spLocks noGrp="1"/>
          </p:cNvSpPr>
          <p:nvPr/>
        </p:nvSpPr>
        <p:spPr>
          <a:xfrm>
            <a:off x="533400" y="2085975"/>
            <a:ext cx="6762750" cy="3676650"/>
          </a:xfrm>
          <a:prstGeom prst="rect">
            <a:avLst/>
          </a:prstGeom>
          <a:solidFill>
            <a:srgbClr val="F7F9FC"/>
          </a:solidFill>
          <a:ln w="9525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6E7FDC6-65A5-4DB2-9AE2-4514BF9B26A1}"/>
              </a:ext>
            </a:extLst>
          </p:cNvPr>
          <p:cNvSpPr>
            <a:spLocks noGrp="1"/>
          </p:cNvSpPr>
          <p:nvPr/>
        </p:nvSpPr>
        <p:spPr>
          <a:xfrm>
            <a:off x="942975" y="3200400"/>
            <a:ext cx="59436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250" b="1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[Belge veya ekran görüntüsü]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D5DA0DFE-3F0F-4BE0-B188-E972F3532EA6}"/>
              </a:ext>
            </a:extLst>
          </p:cNvPr>
          <p:cNvSpPr>
            <a:spLocks noGrp="1"/>
          </p:cNvSpPr>
          <p:nvPr/>
        </p:nvSpPr>
        <p:spPr>
          <a:xfrm>
            <a:off x="1028700" y="3990975"/>
            <a:ext cx="57150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İlgili bölümü okunabilir ölçekte gösterin.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5CE99CC5-0AB2-4B82-B97E-6A0A89435287}"/>
              </a:ext>
            </a:extLst>
          </p:cNvPr>
          <p:cNvSpPr>
            <a:spLocks noGrp="1"/>
          </p:cNvSpPr>
          <p:nvPr/>
        </p:nvSpPr>
        <p:spPr>
          <a:xfrm>
            <a:off x="7867650" y="2133600"/>
            <a:ext cx="37909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[Belgenin desteklediği bulgu]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710E90CD-C556-48A0-A7B2-A37FE01C75FB}"/>
              </a:ext>
            </a:extLst>
          </p:cNvPr>
          <p:cNvSpPr>
            <a:spLocks noGrp="1"/>
          </p:cNvSpPr>
          <p:nvPr/>
        </p:nvSpPr>
        <p:spPr>
          <a:xfrm>
            <a:off x="7867650" y="2895600"/>
            <a:ext cx="3790950" cy="2609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[İlgili kaydı bir veya iki cümleyle açıklayın.]</a:t>
            </a:r>
          </a:p>
          <a:p>
            <a:endParaRPr sz="1650" b="0">
              <a:solidFill>
                <a:srgbClr val="53617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Belge tarihi: [Tarih]</a:t>
            </a: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Kanıt kodu: [K-01]</a:t>
            </a:r>
          </a:p>
        </p:txBody>
      </p:sp>
    </p:spTree>
    <p:extLst>
      <p:ext uri="{BB962C8B-B14F-4D97-AF65-F5344CB8AC3E}">
        <p14:creationId xmlns:p14="http://schemas.microsoft.com/office/powerpoint/2010/main" val="9298303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6EF32659-A21D-4E6E-9091-F54921CAA98F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KANITLAR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D766D358-35B2-460A-A1CE-4A706B832F97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Kanıt dizini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8240FAA2-123C-42AE-B7BB-1C3789260DBC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789009FB-1AF0-4E0F-AAF4-862D13952FDD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0E086390-6376-4294-BED5-2DCE2FA3844B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48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7" name="Tablo 16"/>
          <p:cNvGraphicFramePr/>
          <p:nvPr/>
        </p:nvGraphicFramePr>
        <p:xfrm>
          <a:off x="533400" y="2105025"/>
          <a:ext cx="11125200" cy="3419475"/>
        </p:xfrm>
        <a:graphic>
          <a:graphicData uri="http://schemas.openxmlformats.org/drawingml/2006/table">
            <a:tbl>
              <a:tblPr/>
              <a:tblGrid>
                <a:gridCol w="1415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5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6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389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Kod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Kanıt / belge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İlgili konu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Tarih / erişim</a:t>
                      </a:r>
                    </a:p>
                  </a:txBody>
                  <a:tcPr marL="142875" marR="142875" marT="104775" marB="104775" anchor="ctr">
                    <a:solidFill>
                      <a:srgbClr val="1630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895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[K-01]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[Belge adı]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[Bulgu / slayt]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[Tarih / bağlantı]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895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[K-02]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[Belge adı]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[Bulgu / slayt]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[Tarih / bağlantı]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895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[K-03]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[Belge adı]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[Bulgu / slayt]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[Tarih / bağlantı]</a:t>
                      </a:r>
                    </a:p>
                  </a:txBody>
                  <a:tcPr marL="142875" marR="142875" marT="104775" marB="1047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895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[K-04]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[Belge adı]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[Bulgu / slayt]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321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[Tarih / bağlantı]</a:t>
                      </a:r>
                    </a:p>
                  </a:txBody>
                  <a:tcPr marL="142875" marR="142875" marT="104775" marB="1047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Dikdörtgen 8">
            <a:extLst>
              <a:ext uri="{FF2B5EF4-FFF2-40B4-BE49-F238E27FC236}">
                <a16:creationId xmlns:a16="http://schemas.microsoft.com/office/drawing/2014/main" id="{BE15E501-3462-4CD2-92E7-C5B8F423ABF4}"/>
              </a:ext>
            </a:extLst>
          </p:cNvPr>
          <p:cNvSpPr>
            <a:spLocks noGrp="1"/>
          </p:cNvSpPr>
          <p:nvPr/>
        </p:nvSpPr>
        <p:spPr>
          <a:xfrm>
            <a:off x="533400" y="5762625"/>
            <a:ext cx="11125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Bağlantı ekleme: Hücredeki metni seçin, Ekle &gt; Bağlantı ile kanıt dosyasını bağlayın.</a:t>
            </a:r>
          </a:p>
        </p:txBody>
      </p:sp>
    </p:spTree>
    <p:extLst>
      <p:ext uri="{BB962C8B-B14F-4D97-AF65-F5344CB8AC3E}">
        <p14:creationId xmlns:p14="http://schemas.microsoft.com/office/powerpoint/2010/main" val="10975348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0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rand-logo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533400"/>
            <a:ext cx="3857625" cy="629645"/>
          </a:xfrm>
          <a:prstGeom prst="rect">
            <a:avLst/>
          </a:prstGeom>
        </p:spPr>
      </p:pic>
      <p:sp>
        <p:nvSpPr>
          <p:cNvPr id="2" name="slide-title">
            <a:extLst>
              <a:ext uri="{FF2B5EF4-FFF2-40B4-BE49-F238E27FC236}">
                <a16:creationId xmlns:a16="http://schemas.microsoft.com/office/drawing/2014/main" id="{72A96207-1D6C-4ED7-BD74-ED018FFC4BD5}"/>
              </a:ext>
            </a:extLst>
          </p:cNvPr>
          <p:cNvSpPr>
            <a:spLocks noGrp="1"/>
          </p:cNvSpPr>
          <p:nvPr/>
        </p:nvSpPr>
        <p:spPr>
          <a:xfrm>
            <a:off x="533400" y="2371725"/>
            <a:ext cx="11125200" cy="1609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Sorularınız ve</a:t>
            </a:r>
          </a:p>
          <a:p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değerlendirmeleriniz</a:t>
            </a:r>
          </a:p>
        </p:txBody>
      </p:sp>
      <p:sp>
        <p:nvSpPr>
          <p:cNvPr id="3" name="Düz Bağlayıcı 2">
            <a:extLst>
              <a:ext uri="{FF2B5EF4-FFF2-40B4-BE49-F238E27FC236}">
                <a16:creationId xmlns:a16="http://schemas.microsoft.com/office/drawing/2014/main" id="{90E43267-0978-44D6-8C6C-E71E9F38615D}"/>
              </a:ext>
            </a:extLst>
          </p:cNvPr>
          <p:cNvSpPr>
            <a:spLocks noGrp="1"/>
          </p:cNvSpPr>
          <p:nvPr/>
        </p:nvSpPr>
        <p:spPr>
          <a:xfrm>
            <a:off x="533400" y="4686300"/>
            <a:ext cx="11125200" cy="0"/>
          </a:xfrm>
          <a:prstGeom prst="line">
            <a:avLst/>
          </a:prstGeom>
          <a:noFill/>
          <a:ln w="19050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C5E76314-3A1F-499E-946A-25A844BA22A2}"/>
              </a:ext>
            </a:extLst>
          </p:cNvPr>
          <p:cNvSpPr>
            <a:spLocks noGrp="1"/>
          </p:cNvSpPr>
          <p:nvPr/>
        </p:nvSpPr>
        <p:spPr>
          <a:xfrm>
            <a:off x="533400" y="5095875"/>
            <a:ext cx="104775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[Birim adı]</a:t>
            </a:r>
          </a:p>
          <a:p>
            <a:pPr algn="l"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[İletişim sorumlusu ve unvanı]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AD4B4E0D-A2A7-44F9-88E7-70C330D51188}"/>
              </a:ext>
            </a:extLst>
          </p:cNvPr>
          <p:cNvSpPr>
            <a:spLocks noGrp="1"/>
          </p:cNvSpPr>
          <p:nvPr/>
        </p:nvSpPr>
        <p:spPr>
          <a:xfrm>
            <a:off x="533400" y="6076950"/>
            <a:ext cx="11125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D8E5F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8E5F7"/>
                </a:solidFill>
                <a:latin typeface="DejaVu Sans"/>
                <a:ea typeface="DejaVu Sans"/>
                <a:cs typeface="DejaVu Sans"/>
              </a:rPr>
              <a:t>[Kurumsal e-posta]  /  [Birim web adresi]</a:t>
            </a:r>
          </a:p>
        </p:txBody>
      </p:sp>
    </p:spTree>
    <p:extLst>
      <p:ext uri="{BB962C8B-B14F-4D97-AF65-F5344CB8AC3E}">
        <p14:creationId xmlns:p14="http://schemas.microsoft.com/office/powerpoint/2010/main" val="2815418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-label">
            <a:extLst>
              <a:ext uri="{FF2B5EF4-FFF2-40B4-BE49-F238E27FC236}">
                <a16:creationId xmlns:a16="http://schemas.microsoft.com/office/drawing/2014/main" id="{B0267F37-787A-4E8B-A99B-D56F59E765E2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8286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ESNEK DÜZEN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44640934-05CB-453C-89A9-2AEA1460D8E3}"/>
              </a:ext>
            </a:extLst>
          </p:cNvPr>
          <p:cNvSpPr>
            <a:spLocks noGrp="1"/>
          </p:cNvSpPr>
          <p:nvPr/>
        </p:nvSpPr>
        <p:spPr>
          <a:xfrm>
            <a:off x="533400" y="904875"/>
            <a:ext cx="1112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[Serbest içerik başlığı]</a:t>
            </a:r>
          </a:p>
        </p:txBody>
      </p:sp>
      <p:sp>
        <p:nvSpPr>
          <p:cNvPr id="6" name="brand-footer-name">
            <a:extLst>
              <a:ext uri="{FF2B5EF4-FFF2-40B4-BE49-F238E27FC236}">
                <a16:creationId xmlns:a16="http://schemas.microsoft.com/office/drawing/2014/main" id="{797645F1-8071-4506-B541-C2E18B491FF0}"/>
              </a:ext>
            </a:extLst>
          </p:cNvPr>
          <p:cNvSpPr>
            <a:spLocks noGrp="1"/>
          </p:cNvSpPr>
          <p:nvPr/>
        </p:nvSpPr>
        <p:spPr>
          <a:xfrm>
            <a:off x="533400" y="6524625"/>
            <a:ext cx="9906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[Birim adı]  /  [Raporlama dönemi]</a:t>
            </a:r>
          </a:p>
        </p:txBody>
      </p:sp>
      <p:sp>
        <p:nvSpPr>
          <p:cNvPr id="7" name="brand-page">
            <a:extLst>
              <a:ext uri="{FF2B5EF4-FFF2-40B4-BE49-F238E27FC236}">
                <a16:creationId xmlns:a16="http://schemas.microsoft.com/office/drawing/2014/main" id="{CDBB237C-D05D-465E-9F73-80F59628CAED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5143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fld id="{A5F21392-2CB3-407A-A338-5052C148E714}" type="slidenum">
              <a:rPr sz="1050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50</a:t>
            </a:fld>
            <a:endParaRPr sz="1050" b="1">
              <a:solidFill>
                <a:srgbClr val="16306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0A4F7EC-3CE6-49E2-BE65-66CCC79C9D0B}"/>
              </a:ext>
            </a:extLst>
          </p:cNvPr>
          <p:cNvSpPr>
            <a:spLocks noGrp="1"/>
          </p:cNvSpPr>
          <p:nvPr/>
        </p:nvSpPr>
        <p:spPr>
          <a:xfrm>
            <a:off x="533400" y="2162175"/>
            <a:ext cx="51339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[Sol sütun başlığı]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D3D57F6-24DD-4874-AD90-461390F7D320}"/>
              </a:ext>
            </a:extLst>
          </p:cNvPr>
          <p:cNvSpPr>
            <a:spLocks noGrp="1"/>
          </p:cNvSpPr>
          <p:nvPr/>
        </p:nvSpPr>
        <p:spPr>
          <a:xfrm>
            <a:off x="533400" y="2924175"/>
            <a:ext cx="5133975" cy="2571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[Bu alana kısa açıklamanızı yazın.]</a:t>
            </a:r>
          </a:p>
          <a:p>
            <a:endParaRPr sz="1650" b="0">
              <a:solidFill>
                <a:srgbClr val="53617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[İkinci bilgi veya bulgu]</a:t>
            </a:r>
          </a:p>
          <a:p>
            <a:endParaRPr sz="1650" b="0">
              <a:solidFill>
                <a:srgbClr val="53617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[İlgili veri / kanıt]</a:t>
            </a:r>
          </a:p>
        </p:txBody>
      </p:sp>
      <p:sp>
        <p:nvSpPr>
          <p:cNvPr id="10" name="Düz Bağlayıcı 9">
            <a:extLst>
              <a:ext uri="{FF2B5EF4-FFF2-40B4-BE49-F238E27FC236}">
                <a16:creationId xmlns:a16="http://schemas.microsoft.com/office/drawing/2014/main" id="{1F47D712-FA1A-4606-A07E-8E9108897B04}"/>
              </a:ext>
            </a:extLst>
          </p:cNvPr>
          <p:cNvSpPr>
            <a:spLocks noGrp="1"/>
          </p:cNvSpPr>
          <p:nvPr/>
        </p:nvSpPr>
        <p:spPr>
          <a:xfrm>
            <a:off x="6086475" y="2114550"/>
            <a:ext cx="0" cy="3352800"/>
          </a:xfrm>
          <a:prstGeom prst="line">
            <a:avLst/>
          </a:prstGeom>
          <a:noFill/>
          <a:ln w="11430">
            <a:solidFill>
              <a:srgbClr val="DCE3ED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B2EF85C3-28FF-4562-9D02-F1C070DFE2BE}"/>
              </a:ext>
            </a:extLst>
          </p:cNvPr>
          <p:cNvSpPr>
            <a:spLocks noGrp="1"/>
          </p:cNvSpPr>
          <p:nvPr/>
        </p:nvSpPr>
        <p:spPr>
          <a:xfrm>
            <a:off x="6496050" y="2162175"/>
            <a:ext cx="51625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3213B"/>
                </a:solidFill>
                <a:latin typeface="DejaVu Sans"/>
                <a:ea typeface="DejaVu Sans"/>
                <a:cs typeface="DejaVu Sans"/>
              </a:rPr>
              <a:t>[Sağ sütun başlığı]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3892A7F0-CA46-4132-A9FF-A8BD4A9E4642}"/>
              </a:ext>
            </a:extLst>
          </p:cNvPr>
          <p:cNvSpPr>
            <a:spLocks noGrp="1"/>
          </p:cNvSpPr>
          <p:nvPr/>
        </p:nvSpPr>
        <p:spPr>
          <a:xfrm>
            <a:off x="6496050" y="2924175"/>
            <a:ext cx="5162550" cy="2571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[Bu alana kısa açıklamanızı yazın.]</a:t>
            </a:r>
          </a:p>
          <a:p>
            <a:endParaRPr sz="1650" b="0">
              <a:solidFill>
                <a:srgbClr val="53617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[İkinci bilgi veya bulgu]</a:t>
            </a:r>
          </a:p>
          <a:p>
            <a:endParaRPr sz="1650" b="0">
              <a:solidFill>
                <a:srgbClr val="53617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176"/>
                </a:solidFill>
                <a:latin typeface="DejaVu Sans"/>
                <a:ea typeface="DejaVu Sans"/>
                <a:cs typeface="DejaVu Sans"/>
              </a:rPr>
              <a:t>[İlgili veri / kanıt]</a:t>
            </a:r>
          </a:p>
        </p:txBody>
      </p:sp>
      <p:sp>
        <p:nvSpPr>
          <p:cNvPr id="13" name="Düz Bağlayıcı 12">
            <a:extLst>
              <a:ext uri="{FF2B5EF4-FFF2-40B4-BE49-F238E27FC236}">
                <a16:creationId xmlns:a16="http://schemas.microsoft.com/office/drawing/2014/main" id="{6EACBD04-4FCC-49FB-A0DA-B39B1D894779}"/>
              </a:ext>
            </a:extLst>
          </p:cNvPr>
          <p:cNvSpPr>
            <a:spLocks noGrp="1"/>
          </p:cNvSpPr>
          <p:nvPr/>
        </p:nvSpPr>
        <p:spPr>
          <a:xfrm>
            <a:off x="533400" y="5648325"/>
            <a:ext cx="11125200" cy="0"/>
          </a:xfrm>
          <a:prstGeom prst="line">
            <a:avLst/>
          </a:prstGeom>
          <a:noFill/>
          <a:ln w="28575">
            <a:solidFill>
              <a:srgbClr val="48C8E8"/>
            </a:solidFill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11B97081-2706-44D5-8E19-47AE05ED9D24}"/>
              </a:ext>
            </a:extLst>
          </p:cNvPr>
          <p:cNvSpPr>
            <a:spLocks noGrp="1"/>
          </p:cNvSpPr>
          <p:nvPr/>
        </p:nvSpPr>
        <p:spPr>
          <a:xfrm>
            <a:off x="533400" y="5810250"/>
            <a:ext cx="11125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6306C"/>
                </a:solidFill>
                <a:latin typeface="DejaVu Sans"/>
                <a:ea typeface="DejaVu Sans"/>
                <a:cs typeface="DejaVu Sans"/>
              </a:rPr>
              <a:t>[Bu sayfanın ana sonucu veya vurgusu]</a:t>
            </a:r>
          </a:p>
        </p:txBody>
      </p:sp>
    </p:spTree>
    <p:extLst>
      <p:ext uri="{BB962C8B-B14F-4D97-AF65-F5344CB8AC3E}">
        <p14:creationId xmlns:p14="http://schemas.microsoft.com/office/powerpoint/2010/main" val="92362670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Ankara Bilim Üniversitesi">
      <a:dk1>
        <a:srgbClr val="000000"/>
      </a:dk1>
      <a:lt1>
        <a:srgbClr val="FFFFFF"/>
      </a:lt1>
      <a:dk2>
        <a:srgbClr val="13213B"/>
      </a:dk2>
      <a:lt2>
        <a:srgbClr val="F7F9FC"/>
      </a:lt2>
      <a:accent1>
        <a:srgbClr val="16306C"/>
      </a:accent1>
      <a:accent2>
        <a:srgbClr val="48C8E8"/>
      </a:accent2>
      <a:accent3>
        <a:srgbClr val="7188AF"/>
      </a:accent3>
      <a:accent4>
        <a:srgbClr val="ABB9CE"/>
      </a:accent4>
      <a:accent5>
        <a:srgbClr val="247F67"/>
      </a:accent5>
      <a:accent6>
        <a:srgbClr val="B87824"/>
      </a:accent6>
      <a:hlink>
        <a:srgbClr val="16306C"/>
      </a:hlink>
      <a:folHlink>
        <a:srgbClr val="536176"/>
      </a:folHlink>
    </a:clrScheme>
    <a:fontScheme name="Ankara Bilim Üniversitesi">
      <a:majorFont>
        <a:latin typeface="DejaVu Sans"/>
        <a:ea typeface="DejaVu Sans"/>
        <a:cs typeface="DejaVu Sans"/>
      </a:majorFont>
      <a:minorFont>
        <a:latin typeface="DejaVu Sans"/>
        <a:ea typeface="DejaVu Sans"/>
        <a:cs typeface="DejaVu Sans"/>
      </a:minorFont>
    </a:fontScheme>
    <a:fmtScheme name="Ankara Bilim Üniversites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Ankara Bilim Üniversitesi">
      <a:dk1>
        <a:srgbClr val="000000"/>
      </a:dk1>
      <a:lt1>
        <a:srgbClr val="FFFFFF"/>
      </a:lt1>
      <a:dk2>
        <a:srgbClr val="13213B"/>
      </a:dk2>
      <a:lt2>
        <a:srgbClr val="F7F9FC"/>
      </a:lt2>
      <a:accent1>
        <a:srgbClr val="16306C"/>
      </a:accent1>
      <a:accent2>
        <a:srgbClr val="48C8E8"/>
      </a:accent2>
      <a:accent3>
        <a:srgbClr val="7188AF"/>
      </a:accent3>
      <a:accent4>
        <a:srgbClr val="ABB9CE"/>
      </a:accent4>
      <a:accent5>
        <a:srgbClr val="247F67"/>
      </a:accent5>
      <a:accent6>
        <a:srgbClr val="B87824"/>
      </a:accent6>
      <a:hlink>
        <a:srgbClr val="16306C"/>
      </a:hlink>
      <a:folHlink>
        <a:srgbClr val="536176"/>
      </a:folHlink>
    </a:clrScheme>
    <a:fontScheme name="Ankara Bilim Üniversitesi">
      <a:majorFont>
        <a:latin typeface="DejaVu Sans"/>
        <a:ea typeface="DejaVu Sans"/>
        <a:cs typeface="DejaVu Sans"/>
      </a:majorFont>
      <a:minorFont>
        <a:latin typeface="DejaVu Sans"/>
        <a:ea typeface="DejaVu Sans"/>
        <a:cs typeface="DejaVu Sans"/>
      </a:minorFont>
    </a:fontScheme>
    <a:fmtScheme name="Ankara Bilim Üniversites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6123</Words>
  <Application>Microsoft Macintosh PowerPoint</Application>
  <DocSecurity>0</DocSecurity>
  <PresentationFormat>Geniş ekran</PresentationFormat>
  <Paragraphs>976</Paragraphs>
  <Slides>50</Slides>
  <Notes>50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2" baseType="lpstr">
      <vt:lpstr>DejaVu Sans</vt:lpstr>
      <vt:lpstr>ChatGPT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Umut Orhan Kılıç</cp:lastModifiedBy>
  <cp:revision>1</cp:revision>
  <dcterms:created xsi:type="dcterms:W3CDTF">2026-09-28T12:51:25Z</dcterms:created>
  <dcterms:modified xsi:type="dcterms:W3CDTF">2026-10-01T08:22:41Z</dcterms:modified>
</cp:coreProperties>
</file>