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move the slide</a:t>
            </a: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66" name="PlaceHolder 4"/>
          <p:cNvSpPr>
            <a:spLocks noGrp="1"/>
          </p:cNvSpPr>
          <p:nvPr>
            <p:ph type="dt" idx="3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67" name="PlaceHolder 5"/>
          <p:cNvSpPr>
            <a:spLocks noGrp="1"/>
          </p:cNvSpPr>
          <p:nvPr>
            <p:ph type="ftr" idx="3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68" name="PlaceHolder 6"/>
          <p:cNvSpPr>
            <a:spLocks noGrp="1"/>
          </p:cNvSpPr>
          <p:nvPr>
            <p:ph type="sldNum" idx="3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D3186AB7-538D-440B-A404-68FC95C19FC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3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sldNum" idx="4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3"/>
          <p:cNvSpPr>
            <a:spLocks noGrp="1"/>
          </p:cNvSpPr>
          <p:nvPr>
            <p:ph type="sldNum" idx="4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9C4CF-785D-25FF-610D-BF2C6908F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>
            <a:extLst>
              <a:ext uri="{FF2B5EF4-FFF2-40B4-BE49-F238E27FC236}">
                <a16:creationId xmlns:a16="http://schemas.microsoft.com/office/drawing/2014/main" id="{5149CABB-D444-9768-E1E0-44407F96FE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>
            <a:extLst>
              <a:ext uri="{FF2B5EF4-FFF2-40B4-BE49-F238E27FC236}">
                <a16:creationId xmlns:a16="http://schemas.microsoft.com/office/drawing/2014/main" id="{8DE469B2-4605-8544-ED8D-1DB2984652F8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PlaceHolder 3">
            <a:extLst>
              <a:ext uri="{FF2B5EF4-FFF2-40B4-BE49-F238E27FC236}">
                <a16:creationId xmlns:a16="http://schemas.microsoft.com/office/drawing/2014/main" id="{C0E5FB1D-D514-066B-3B48-4E4EA109B881}"/>
              </a:ext>
            </a:extLst>
          </p:cNvPr>
          <p:cNvSpPr>
            <a:spLocks noGrp="1"/>
          </p:cNvSpPr>
          <p:nvPr>
            <p:ph type="sldNum" idx="3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5758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3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4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 idx="4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sldNum" idx="4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sldNum" idx="4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sldNum" idx="4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sldNum" idx="4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Kaynak sunumdaki adim 8 açıklaması ve ekran görüntüsü korunmuştur; ABÜ şablonuna yerleştirilmiştir.</a:t>
            </a:r>
          </a:p>
          <a:p>
            <a:pPr indent="0" algn="l">
              <a:lnSpc>
                <a:spcPct val="100000"/>
              </a:lnSpc>
              <a:buNone/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nvlqamhv (1).pptx — kullanıcı tarafından sağlanan OLS erişim sunumu.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Sunummmm.pptx — kullanıcı tarafından sağlanan Ankara Bilim Üniversitesi şablonu.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[/Sources]</a:t>
            </a:r>
          </a:p>
        </p:txBody>
      </p:sp>
      <p:sp>
        <p:nvSpPr>
          <p:cNvPr id="222" name="PlaceHolder 3"/>
          <p:cNvSpPr>
            <a:spLocks noGrp="1"/>
          </p:cNvSpPr>
          <p:nvPr>
            <p:ph type="sldNum" idx="4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Resi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457200" lvl="1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914400" lvl="2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371600" lvl="3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1828800" lvl="4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286000"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743200"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351499B-9C17-4D5F-B326-23F1B71899C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2" name="PlaceHolder 6"/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AE9AA2-2E59-488F-B6D2-A7A739CEF6E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2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3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7" name="PlaceHolder 5"/>
          <p:cNvSpPr>
            <a:spLocks noGrp="1"/>
          </p:cNvSpPr>
          <p:nvPr>
            <p:ph type="sldNum" idx="3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E577F8-EADC-4E76-8FC3-FA541EEB96E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ölüm Üst Bilgis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400" b="0" u="none" strike="noStrike">
              <a:solidFill>
                <a:schemeClr val="dk1">
                  <a:tint val="75000"/>
                </a:schemeClr>
              </a:solidFill>
              <a:effectLst/>
              <a:uFillTx/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dt" idx="3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ftr" idx="3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62" name="PlaceHolder 5"/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EE4B27-3669-4E6B-B783-46922251D9CD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15440" y="2867760"/>
            <a:ext cx="11360520" cy="1122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8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8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sldNum" idx="4"/>
          </p:nvPr>
        </p:nvSpPr>
        <p:spPr>
          <a:xfrm>
            <a:off x="11296440" y="621756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fld id="{154238EF-BC0E-4BA6-B422-61B2088FDD83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4A1E05-DA65-401D-93CB-A2E0D25C003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ftr" idx="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9" name="PlaceHolder 6"/>
          <p:cNvSpPr>
            <a:spLocks noGrp="1"/>
          </p:cNvSpPr>
          <p:nvPr>
            <p:ph type="sldNum" idx="1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274DFB-2188-4BD0-AE60-C432D1EF6B5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ctr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dt" idx="1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ftr" idx="1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3" name="PlaceHolder 4"/>
          <p:cNvSpPr>
            <a:spLocks noGrp="1"/>
          </p:cNvSpPr>
          <p:nvPr>
            <p:ph type="sldNum" idx="1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2D4E8E-86EC-4163-A064-DB026F75F1C0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dt" idx="1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ftr" idx="1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77996D-4B17-45E1-AB69-C5F04919220B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 charset="2"/>
              <a:buChar char="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rşılaştırm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dt" idx="1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ftr" idx="1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6" name="PlaceHolder 8"/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F24047-C831-4A26-9483-0441B6592D11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dt" idx="2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ftr" idx="2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1" name="PlaceHolder 5"/>
          <p:cNvSpPr>
            <a:spLocks noGrp="1"/>
          </p:cNvSpPr>
          <p:nvPr>
            <p:ph type="sldNum" idx="2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4DC70C-311B-4E17-89F5-4CC60E35B184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Calibri Light"/>
              </a:rPr>
              <a:t>Asıl başlık stilini düzenlemek için tıklayın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Asıl metin stillerini düzenlemek için tıklayın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İkinci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Üçüncü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Dördüncü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Beşinci düzey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2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2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303814-0587-473A-B3B5-043933ACC632}" type="slidenum">
              <a:rPr lang="en-US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etin kutusu 3"/>
          <p:cNvSpPr/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" name="Resim 5"/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Metin kutusu 6"/>
          <p:cNvSpPr/>
          <p:nvPr/>
        </p:nvSpPr>
        <p:spPr>
          <a:xfrm>
            <a:off x="2187720" y="4435920"/>
            <a:ext cx="781596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Metin kutusu 8"/>
          <p:cNvSpPr/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" name="Resim 9"/>
          <p:cNvPicPr/>
          <p:nvPr/>
        </p:nvPicPr>
        <p:blipFill>
          <a:blip r:embed="rId3"/>
          <a:srcRect t="23077" b="23077"/>
          <a:stretch/>
        </p:blipFill>
        <p:spPr>
          <a:xfrm>
            <a:off x="0" y="4500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Metin kutusu 11"/>
          <p:cNvSpPr/>
          <p:nvPr/>
        </p:nvSpPr>
        <p:spPr>
          <a:xfrm>
            <a:off x="251280" y="4928522"/>
            <a:ext cx="6165000" cy="830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tr-TR" sz="16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  <a:t>ERASMUS KOORDİNATÖRLÜĞÜ</a:t>
            </a:r>
            <a:br>
              <a:rPr lang="tr-TR" sz="16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</a:br>
            <a:r>
              <a:rPr lang="en-US" sz="16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  <a:t>OLS (ONLINE LINGUISTIC EXAM)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6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  <a:t>ERİŞİM KILAVUZU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Resim 2"/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Resim 10"/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Resim 31"/>
          <p:cNvPicPr/>
          <p:nvPr/>
        </p:nvPicPr>
        <p:blipFill>
          <a:blip r:embed="rId4"/>
          <a:stretch/>
        </p:blipFill>
        <p:spPr>
          <a:xfrm>
            <a:off x="1481760" y="1972080"/>
            <a:ext cx="7310880" cy="127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Dikdörtgen 17"/>
          <p:cNvSpPr/>
          <p:nvPr/>
        </p:nvSpPr>
        <p:spPr>
          <a:xfrm>
            <a:off x="3072960" y="-2160"/>
            <a:ext cx="91188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Dikdörtgen 18"/>
          <p:cNvSpPr/>
          <p:nvPr/>
        </p:nvSpPr>
        <p:spPr>
          <a:xfrm>
            <a:off x="5429160" y="324000"/>
            <a:ext cx="6190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5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İkizkenar Üçgen 19"/>
          <p:cNvSpPr/>
          <p:nvPr/>
        </p:nvSpPr>
        <p:spPr>
          <a:xfrm rot="16200000">
            <a:off x="7769880" y="2324880"/>
            <a:ext cx="4366440" cy="4476240"/>
          </a:xfrm>
          <a:prstGeom prst="triangle">
            <a:avLst>
              <a:gd name="adj" fmla="val 52576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İkizkenar Üçgen 20"/>
          <p:cNvSpPr/>
          <p:nvPr/>
        </p:nvSpPr>
        <p:spPr>
          <a:xfrm rot="16200000">
            <a:off x="9050400" y="4670280"/>
            <a:ext cx="2381040" cy="1714320"/>
          </a:xfrm>
          <a:prstGeom prst="triangle">
            <a:avLst>
              <a:gd name="adj" fmla="val 50000"/>
            </a:avLst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Dikdörtgen 21"/>
          <p:cNvSpPr/>
          <p:nvPr/>
        </p:nvSpPr>
        <p:spPr>
          <a:xfrm>
            <a:off x="0" y="6334200"/>
            <a:ext cx="12191760" cy="52344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Dikdörtgen 22"/>
          <p:cNvSpPr/>
          <p:nvPr/>
        </p:nvSpPr>
        <p:spPr>
          <a:xfrm>
            <a:off x="3268440" y="6457320"/>
            <a:ext cx="552420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19"/>
          <p:cNvSpPr/>
          <p:nvPr/>
        </p:nvSpPr>
        <p:spPr>
          <a:xfrm>
            <a:off x="251280" y="4680"/>
            <a:ext cx="4213440" cy="1725480"/>
          </a:xfrm>
          <a:custGeom>
            <a:avLst/>
            <a:gdLst/>
            <a:ahLst/>
            <a:cxnLst/>
            <a:rect l="l" t="t" r="r" b="b"/>
            <a:pathLst>
              <a:path w="4505916" h="1494240">
                <a:moveTo>
                  <a:pt x="0" y="0"/>
                </a:moveTo>
                <a:lnTo>
                  <a:pt x="4505916" y="0"/>
                </a:lnTo>
                <a:lnTo>
                  <a:pt x="0" y="1494240"/>
                </a:lnTo>
                <a:lnTo>
                  <a:pt x="0" y="0"/>
                </a:lnTo>
                <a:close/>
              </a:path>
            </a:pathLst>
          </a:custGeom>
          <a:solidFill>
            <a:srgbClr val="8789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13"/>
          <p:cNvSpPr/>
          <p:nvPr/>
        </p:nvSpPr>
        <p:spPr>
          <a:xfrm>
            <a:off x="0" y="-2160"/>
            <a:ext cx="1382760" cy="2782080"/>
          </a:xfrm>
          <a:custGeom>
            <a:avLst/>
            <a:gdLst/>
            <a:ahLst/>
            <a:cxnLst/>
            <a:rect l="l" t="t" r="r" b="b"/>
            <a:pathLst>
              <a:path w="1628595" h="2409036">
                <a:moveTo>
                  <a:pt x="0" y="0"/>
                </a:moveTo>
                <a:lnTo>
                  <a:pt x="1628595" y="0"/>
                </a:lnTo>
                <a:lnTo>
                  <a:pt x="0" y="2409036"/>
                </a:lnTo>
                <a:lnTo>
                  <a:pt x="0" y="0"/>
                </a:lnTo>
                <a:close/>
              </a:path>
            </a:pathLst>
          </a:custGeom>
          <a:solidFill>
            <a:srgbClr val="102E6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5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9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76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77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83" name="Tablo 4"/>
          <p:cNvGraphicFramePr/>
          <p:nvPr>
            <p:extLst>
              <p:ext uri="{D42A27DB-BD31-4B8C-83A1-F6EECF244321}">
                <p14:modId xmlns:p14="http://schemas.microsoft.com/office/powerpoint/2010/main" val="1619062736"/>
              </p:ext>
            </p:extLst>
          </p:nvPr>
        </p:nvGraphicFramePr>
        <p:xfrm>
          <a:off x="399934" y="2352206"/>
          <a:ext cx="3285773" cy="1713960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ADIM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YAPILACAK İŞLEM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9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Sınav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süresi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55 dk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olarak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belirlenmiş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ve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okuma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anlama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kelime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bilgisi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boşluk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doldurma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dil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bilgisi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,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dinleme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,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gibi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yeteneklerinizi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ölçülmekte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4" name="Resim 183"/>
          <p:cNvPicPr/>
          <p:nvPr/>
        </p:nvPicPr>
        <p:blipFill>
          <a:blip r:embed="rId5"/>
          <a:stretch/>
        </p:blipFill>
        <p:spPr>
          <a:xfrm>
            <a:off x="4085640" y="1695600"/>
            <a:ext cx="735372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10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87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8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2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94" name="Tablo 4"/>
          <p:cNvGraphicFramePr/>
          <p:nvPr>
            <p:extLst>
              <p:ext uri="{D42A27DB-BD31-4B8C-83A1-F6EECF244321}">
                <p14:modId xmlns:p14="http://schemas.microsoft.com/office/powerpoint/2010/main" val="3614629426"/>
              </p:ext>
            </p:extLst>
          </p:nvPr>
        </p:nvGraphicFramePr>
        <p:xfrm>
          <a:off x="342720" y="2134702"/>
          <a:ext cx="3381120" cy="2906828"/>
        </p:xfrm>
        <a:graphic>
          <a:graphicData uri="http://schemas.openxmlformats.org/drawingml/2006/table">
            <a:tbl>
              <a:tblPr/>
              <a:tblGrid>
                <a:gridCol w="728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2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26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ADIM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YAPILACAK İŞLEM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Sınav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sonucunuza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ait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ekran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görüntüsünü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isminizi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de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görüntüye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alacak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şekilde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Erasmus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Koordinatörlüğüne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E-mail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atmayı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unutmayın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.</a:t>
                      </a: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2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2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Sınav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sonucunuz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olmadan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gidiş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ödemeleriniz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yapılamayacağı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için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lütfen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itinalı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bir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şekilde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sınavınızı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gerçekleştirin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.</a:t>
                      </a: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428">
                <a:tc>
                  <a:txBody>
                    <a:bodyPr/>
                    <a:lstStyle/>
                    <a:p>
                      <a:endParaRPr lang="en-US" sz="1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Hepinize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başarılar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dileriz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5" name="Resim 194"/>
          <p:cNvPicPr/>
          <p:nvPr/>
        </p:nvPicPr>
        <p:blipFill>
          <a:blip r:embed="rId5"/>
          <a:stretch/>
        </p:blipFill>
        <p:spPr>
          <a:xfrm>
            <a:off x="4134960" y="1695600"/>
            <a:ext cx="725544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60AE5-DC2B-007F-E2BC-DE7ED7602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etin kutusu 3">
            <a:extLst>
              <a:ext uri="{FF2B5EF4-FFF2-40B4-BE49-F238E27FC236}">
                <a16:creationId xmlns:a16="http://schemas.microsoft.com/office/drawing/2014/main" id="{DDBCC634-86ED-E450-1AE1-DFE1EFF47FD1}"/>
              </a:ext>
            </a:extLst>
          </p:cNvPr>
          <p:cNvSpPr/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" name="Resim 5">
            <a:extLst>
              <a:ext uri="{FF2B5EF4-FFF2-40B4-BE49-F238E27FC236}">
                <a16:creationId xmlns:a16="http://schemas.microsoft.com/office/drawing/2014/main" id="{1411143E-5A87-DFFD-6AB1-1154BD9EC665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Metin kutusu 6">
            <a:extLst>
              <a:ext uri="{FF2B5EF4-FFF2-40B4-BE49-F238E27FC236}">
                <a16:creationId xmlns:a16="http://schemas.microsoft.com/office/drawing/2014/main" id="{084B91E4-20B8-FD8B-E745-0E4E4C8E5DBD}"/>
              </a:ext>
            </a:extLst>
          </p:cNvPr>
          <p:cNvSpPr/>
          <p:nvPr/>
        </p:nvSpPr>
        <p:spPr>
          <a:xfrm>
            <a:off x="2187720" y="4435920"/>
            <a:ext cx="781596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Metin kutusu 8">
            <a:extLst>
              <a:ext uri="{FF2B5EF4-FFF2-40B4-BE49-F238E27FC236}">
                <a16:creationId xmlns:a16="http://schemas.microsoft.com/office/drawing/2014/main" id="{47A68B03-384A-B42C-0970-CCAEBF0DBDB8}"/>
              </a:ext>
            </a:extLst>
          </p:cNvPr>
          <p:cNvSpPr/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" name="Resim 9">
            <a:extLst>
              <a:ext uri="{FF2B5EF4-FFF2-40B4-BE49-F238E27FC236}">
                <a16:creationId xmlns:a16="http://schemas.microsoft.com/office/drawing/2014/main" id="{85F4A1AA-8FC9-8C8F-6A06-2EDB8A0E01D4}"/>
              </a:ext>
            </a:extLst>
          </p:cNvPr>
          <p:cNvPicPr/>
          <p:nvPr/>
        </p:nvPicPr>
        <p:blipFill>
          <a:blip r:embed="rId3"/>
          <a:srcRect t="23077" b="23077"/>
          <a:stretch/>
        </p:blipFill>
        <p:spPr>
          <a:xfrm>
            <a:off x="0" y="4500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Metin kutusu 11">
            <a:extLst>
              <a:ext uri="{FF2B5EF4-FFF2-40B4-BE49-F238E27FC236}">
                <a16:creationId xmlns:a16="http://schemas.microsoft.com/office/drawing/2014/main" id="{5DF64219-8C35-FF01-A5CA-4595C57C9F51}"/>
              </a:ext>
            </a:extLst>
          </p:cNvPr>
          <p:cNvSpPr/>
          <p:nvPr/>
        </p:nvSpPr>
        <p:spPr>
          <a:xfrm>
            <a:off x="1934356" y="2413372"/>
            <a:ext cx="8018744" cy="11387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tr-TR" sz="32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  <a:t>ERASMUS KOORDİNATÖRLÜĞÜ</a:t>
            </a:r>
          </a:p>
          <a:p>
            <a:pPr algn="ctr">
              <a:lnSpc>
                <a:spcPct val="100000"/>
              </a:lnSpc>
            </a:pPr>
            <a:r>
              <a:rPr lang="tr-TR" sz="2000" b="1" dirty="0">
                <a:solidFill>
                  <a:srgbClr val="17366F"/>
                </a:solidFill>
                <a:latin typeface="Arial Black"/>
                <a:ea typeface="Arial Black"/>
              </a:rPr>
              <a:t>erasmus@ankarabilim.edu.tr</a:t>
            </a:r>
            <a:br>
              <a:rPr lang="tr-TR" sz="1600" b="1" u="none" strike="noStrike" dirty="0">
                <a:solidFill>
                  <a:srgbClr val="17366F"/>
                </a:solidFill>
                <a:effectLst/>
                <a:uFillTx/>
                <a:latin typeface="Arial Black"/>
                <a:ea typeface="Arial Black"/>
              </a:rPr>
            </a:b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5" name="Resim 2">
            <a:extLst>
              <a:ext uri="{FF2B5EF4-FFF2-40B4-BE49-F238E27FC236}">
                <a16:creationId xmlns:a16="http://schemas.microsoft.com/office/drawing/2014/main" id="{5E3A97C3-A1B0-E1E2-13A1-BF380D999C90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Resim 10">
            <a:extLst>
              <a:ext uri="{FF2B5EF4-FFF2-40B4-BE49-F238E27FC236}">
                <a16:creationId xmlns:a16="http://schemas.microsoft.com/office/drawing/2014/main" id="{E9217B7C-218F-422D-6FDF-B095E2F1968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Dikdörtgen 17">
            <a:extLst>
              <a:ext uri="{FF2B5EF4-FFF2-40B4-BE49-F238E27FC236}">
                <a16:creationId xmlns:a16="http://schemas.microsoft.com/office/drawing/2014/main" id="{33909BAF-F6E6-F108-D017-78B5A84143C6}"/>
              </a:ext>
            </a:extLst>
          </p:cNvPr>
          <p:cNvSpPr/>
          <p:nvPr/>
        </p:nvSpPr>
        <p:spPr>
          <a:xfrm>
            <a:off x="3072960" y="-2160"/>
            <a:ext cx="91188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Dikdörtgen 18">
            <a:extLst>
              <a:ext uri="{FF2B5EF4-FFF2-40B4-BE49-F238E27FC236}">
                <a16:creationId xmlns:a16="http://schemas.microsoft.com/office/drawing/2014/main" id="{55CD5090-55E9-47C2-729A-8E7641FA1C60}"/>
              </a:ext>
            </a:extLst>
          </p:cNvPr>
          <p:cNvSpPr/>
          <p:nvPr/>
        </p:nvSpPr>
        <p:spPr>
          <a:xfrm>
            <a:off x="5429160" y="324000"/>
            <a:ext cx="6190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500" b="1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İkizkenar Üçgen 19">
            <a:extLst>
              <a:ext uri="{FF2B5EF4-FFF2-40B4-BE49-F238E27FC236}">
                <a16:creationId xmlns:a16="http://schemas.microsoft.com/office/drawing/2014/main" id="{E2EF4BAF-A625-94AF-B632-A91532599B88}"/>
              </a:ext>
            </a:extLst>
          </p:cNvPr>
          <p:cNvSpPr/>
          <p:nvPr/>
        </p:nvSpPr>
        <p:spPr>
          <a:xfrm rot="16200000">
            <a:off x="7769880" y="2324880"/>
            <a:ext cx="4366440" cy="4476240"/>
          </a:xfrm>
          <a:prstGeom prst="triangle">
            <a:avLst>
              <a:gd name="adj" fmla="val 52576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İkizkenar Üçgen 20">
            <a:extLst>
              <a:ext uri="{FF2B5EF4-FFF2-40B4-BE49-F238E27FC236}">
                <a16:creationId xmlns:a16="http://schemas.microsoft.com/office/drawing/2014/main" id="{37806A2D-B899-77FA-D2D2-75B0A103E2D7}"/>
              </a:ext>
            </a:extLst>
          </p:cNvPr>
          <p:cNvSpPr/>
          <p:nvPr/>
        </p:nvSpPr>
        <p:spPr>
          <a:xfrm rot="16200000">
            <a:off x="9050400" y="4670280"/>
            <a:ext cx="2381040" cy="1714320"/>
          </a:xfrm>
          <a:prstGeom prst="triangle">
            <a:avLst>
              <a:gd name="adj" fmla="val 50000"/>
            </a:avLst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" name="Dikdörtgen 21">
            <a:extLst>
              <a:ext uri="{FF2B5EF4-FFF2-40B4-BE49-F238E27FC236}">
                <a16:creationId xmlns:a16="http://schemas.microsoft.com/office/drawing/2014/main" id="{BBF9FFFE-C001-A5A5-0B73-CB7931DB6F3B}"/>
              </a:ext>
            </a:extLst>
          </p:cNvPr>
          <p:cNvSpPr/>
          <p:nvPr/>
        </p:nvSpPr>
        <p:spPr>
          <a:xfrm>
            <a:off x="0" y="6334200"/>
            <a:ext cx="12191760" cy="52344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Dikdörtgen 22">
            <a:extLst>
              <a:ext uri="{FF2B5EF4-FFF2-40B4-BE49-F238E27FC236}">
                <a16:creationId xmlns:a16="http://schemas.microsoft.com/office/drawing/2014/main" id="{04AC82BD-D606-B853-9995-C27B9578EB67}"/>
              </a:ext>
            </a:extLst>
          </p:cNvPr>
          <p:cNvSpPr/>
          <p:nvPr/>
        </p:nvSpPr>
        <p:spPr>
          <a:xfrm>
            <a:off x="3268440" y="6457320"/>
            <a:ext cx="552420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19">
            <a:extLst>
              <a:ext uri="{FF2B5EF4-FFF2-40B4-BE49-F238E27FC236}">
                <a16:creationId xmlns:a16="http://schemas.microsoft.com/office/drawing/2014/main" id="{50B04B8F-61A2-8D5A-40D5-845AE05BB747}"/>
              </a:ext>
            </a:extLst>
          </p:cNvPr>
          <p:cNvSpPr/>
          <p:nvPr/>
        </p:nvSpPr>
        <p:spPr>
          <a:xfrm>
            <a:off x="251280" y="4680"/>
            <a:ext cx="4213440" cy="1725480"/>
          </a:xfrm>
          <a:custGeom>
            <a:avLst/>
            <a:gdLst/>
            <a:ahLst/>
            <a:cxnLst/>
            <a:rect l="l" t="t" r="r" b="b"/>
            <a:pathLst>
              <a:path w="4505916" h="1494240">
                <a:moveTo>
                  <a:pt x="0" y="0"/>
                </a:moveTo>
                <a:lnTo>
                  <a:pt x="4505916" y="0"/>
                </a:lnTo>
                <a:lnTo>
                  <a:pt x="0" y="1494240"/>
                </a:lnTo>
                <a:lnTo>
                  <a:pt x="0" y="0"/>
                </a:lnTo>
                <a:close/>
              </a:path>
            </a:pathLst>
          </a:custGeom>
          <a:solidFill>
            <a:srgbClr val="8789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13">
            <a:extLst>
              <a:ext uri="{FF2B5EF4-FFF2-40B4-BE49-F238E27FC236}">
                <a16:creationId xmlns:a16="http://schemas.microsoft.com/office/drawing/2014/main" id="{B11E249C-E540-741A-DFE5-F0F64783C59F}"/>
              </a:ext>
            </a:extLst>
          </p:cNvPr>
          <p:cNvSpPr/>
          <p:nvPr/>
        </p:nvSpPr>
        <p:spPr>
          <a:xfrm>
            <a:off x="0" y="-2160"/>
            <a:ext cx="1382760" cy="2782080"/>
          </a:xfrm>
          <a:custGeom>
            <a:avLst/>
            <a:gdLst/>
            <a:ahLst/>
            <a:cxnLst/>
            <a:rect l="l" t="t" r="r" b="b"/>
            <a:pathLst>
              <a:path w="1628595" h="2409036">
                <a:moveTo>
                  <a:pt x="0" y="0"/>
                </a:moveTo>
                <a:lnTo>
                  <a:pt x="1628595" y="0"/>
                </a:lnTo>
                <a:lnTo>
                  <a:pt x="0" y="2409036"/>
                </a:lnTo>
                <a:lnTo>
                  <a:pt x="0" y="0"/>
                </a:lnTo>
                <a:close/>
              </a:path>
            </a:pathLst>
          </a:custGeom>
          <a:solidFill>
            <a:srgbClr val="102E6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53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1</a:t>
            </a:r>
            <a:endParaRPr lang="en-US" sz="2000" b="1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88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9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5" name="Tablo 4"/>
          <p:cNvGraphicFramePr/>
          <p:nvPr>
            <p:extLst>
              <p:ext uri="{D42A27DB-BD31-4B8C-83A1-F6EECF244321}">
                <p14:modId xmlns:p14="http://schemas.microsoft.com/office/powerpoint/2010/main" val="1559283847"/>
              </p:ext>
            </p:extLst>
          </p:nvPr>
        </p:nvGraphicFramePr>
        <p:xfrm>
          <a:off x="166812" y="2163440"/>
          <a:ext cx="3418360" cy="2632750"/>
        </p:xfrm>
        <a:graphic>
          <a:graphicData uri="http://schemas.openxmlformats.org/drawingml/2006/table">
            <a:tbl>
              <a:tblPr/>
              <a:tblGrid>
                <a:gridCol w="72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8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OLS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sınavı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yapmak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için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aşağıdaki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adımlar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izlenmelidir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EU Academy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sistemine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girmek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için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öncelikle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EU Login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hesabı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oluşturulmalıdır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Bağlantı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https://academy.europa.eu/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6" name="Resim 95"/>
          <p:cNvPicPr/>
          <p:nvPr/>
        </p:nvPicPr>
        <p:blipFill>
          <a:blip r:embed="rId5"/>
          <a:stretch/>
        </p:blipFill>
        <p:spPr>
          <a:xfrm>
            <a:off x="3714840" y="1777320"/>
            <a:ext cx="8096040" cy="4407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2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99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0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06" name="Tablo 4"/>
          <p:cNvGraphicFramePr/>
          <p:nvPr>
            <p:extLst>
              <p:ext uri="{D42A27DB-BD31-4B8C-83A1-F6EECF244321}">
                <p14:modId xmlns:p14="http://schemas.microsoft.com/office/powerpoint/2010/main" val="1388887044"/>
              </p:ext>
            </p:extLst>
          </p:nvPr>
        </p:nvGraphicFramePr>
        <p:xfrm>
          <a:off x="307818" y="2315741"/>
          <a:ext cx="3757188" cy="2228621"/>
        </p:xfrm>
        <a:graphic>
          <a:graphicData uri="http://schemas.openxmlformats.org/drawingml/2006/table">
            <a:tbl>
              <a:tblPr/>
              <a:tblGrid>
                <a:gridCol w="71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Sisteme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giriş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yaptığınız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da size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gelen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mailden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şifrenizi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ve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hesabınızı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oluşturun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65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2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Lütfen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hesabınızı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kaybetmeyecek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bir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şekilde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bir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yere not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etmeyi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unutmayın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7" name="Resim 106"/>
          <p:cNvPicPr/>
          <p:nvPr/>
        </p:nvPicPr>
        <p:blipFill>
          <a:blip r:embed="rId5"/>
          <a:stretch/>
        </p:blipFill>
        <p:spPr>
          <a:xfrm>
            <a:off x="4598640" y="1695600"/>
            <a:ext cx="632772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3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10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1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17" name="Tablo 4"/>
          <p:cNvGraphicFramePr/>
          <p:nvPr>
            <p:extLst>
              <p:ext uri="{D42A27DB-BD31-4B8C-83A1-F6EECF244321}">
                <p14:modId xmlns:p14="http://schemas.microsoft.com/office/powerpoint/2010/main" val="1372155772"/>
              </p:ext>
            </p:extLst>
          </p:nvPr>
        </p:nvGraphicFramePr>
        <p:xfrm>
          <a:off x="380246" y="2614320"/>
          <a:ext cx="3793402" cy="1919342"/>
        </p:xfrm>
        <a:graphic>
          <a:graphicData uri="http://schemas.openxmlformats.org/drawingml/2006/table">
            <a:tbl>
              <a:tblPr/>
              <a:tblGrid>
                <a:gridCol w="678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Hesabınıza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giriş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yaptığınız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anda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isminizin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bulunduğu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sekmenin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hemen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altında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endParaRPr lang="en-US" sz="1000" b="1" u="none" strike="noStrike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+mn-lt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«Dashboard»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sekmesine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tıklayın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+mn-lt"/>
                          <a:ea typeface="Calibri"/>
                        </a:rPr>
                        <a:t>,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8" name="Resim 117"/>
          <p:cNvPicPr/>
          <p:nvPr/>
        </p:nvPicPr>
        <p:blipFill>
          <a:blip r:embed="rId5"/>
          <a:stretch/>
        </p:blipFill>
        <p:spPr>
          <a:xfrm>
            <a:off x="4429080" y="1695600"/>
            <a:ext cx="666684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4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21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2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28" name="Tablo 4"/>
          <p:cNvGraphicFramePr/>
          <p:nvPr>
            <p:extLst>
              <p:ext uri="{D42A27DB-BD31-4B8C-83A1-F6EECF244321}">
                <p14:modId xmlns:p14="http://schemas.microsoft.com/office/powerpoint/2010/main" val="3378706236"/>
              </p:ext>
            </p:extLst>
          </p:nvPr>
        </p:nvGraphicFramePr>
        <p:xfrm>
          <a:off x="333720" y="2515391"/>
          <a:ext cx="3209400" cy="1285970"/>
        </p:xfrm>
        <a:graphic>
          <a:graphicData uri="http://schemas.openxmlformats.org/drawingml/2006/table">
            <a:tbl>
              <a:tblPr/>
              <a:tblGrid>
                <a:gridCol w="691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Açılan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sayfada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«more communities»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sekmesini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açın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9" name="Resim 128"/>
          <p:cNvPicPr/>
          <p:nvPr/>
        </p:nvPicPr>
        <p:blipFill>
          <a:blip r:embed="rId5"/>
          <a:stretch/>
        </p:blipFill>
        <p:spPr>
          <a:xfrm>
            <a:off x="4067280" y="1695600"/>
            <a:ext cx="739044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5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32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3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39" name="Tablo 4"/>
          <p:cNvGraphicFramePr/>
          <p:nvPr>
            <p:extLst>
              <p:ext uri="{D42A27DB-BD31-4B8C-83A1-F6EECF244321}">
                <p14:modId xmlns:p14="http://schemas.microsoft.com/office/powerpoint/2010/main" val="985913032"/>
              </p:ext>
            </p:extLst>
          </p:nvPr>
        </p:nvGraphicFramePr>
        <p:xfrm>
          <a:off x="342719" y="2318484"/>
          <a:ext cx="3396361" cy="1322078"/>
        </p:xfrm>
        <a:graphic>
          <a:graphicData uri="http://schemas.openxmlformats.org/drawingml/2006/table">
            <a:tbl>
              <a:tblPr/>
              <a:tblGrid>
                <a:gridCol w="731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94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Bu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sekmeden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English «Learning Community and Resources»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linkine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giriş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0" name="Resim 139"/>
          <p:cNvPicPr/>
          <p:nvPr/>
        </p:nvPicPr>
        <p:blipFill>
          <a:blip r:embed="rId5"/>
          <a:stretch/>
        </p:blipFill>
        <p:spPr>
          <a:xfrm>
            <a:off x="4501080" y="1695600"/>
            <a:ext cx="652320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6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43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4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50" name="Tablo 4"/>
          <p:cNvGraphicFramePr/>
          <p:nvPr>
            <p:extLst>
              <p:ext uri="{D42A27DB-BD31-4B8C-83A1-F6EECF244321}">
                <p14:modId xmlns:p14="http://schemas.microsoft.com/office/powerpoint/2010/main" val="377564089"/>
              </p:ext>
            </p:extLst>
          </p:nvPr>
        </p:nvGraphicFramePr>
        <p:xfrm>
          <a:off x="342720" y="2614320"/>
          <a:ext cx="3095280" cy="1260619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0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Açılan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sayfadaki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resmin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üzerine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gelin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ve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«resume»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okuna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tıklayın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1" name="Resim 150"/>
          <p:cNvPicPr/>
          <p:nvPr/>
        </p:nvPicPr>
        <p:blipFill>
          <a:blip r:embed="rId5"/>
          <a:stretch/>
        </p:blipFill>
        <p:spPr>
          <a:xfrm>
            <a:off x="3894480" y="1695600"/>
            <a:ext cx="7736400" cy="457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240" y="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7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54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5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61" name="Tablo 4"/>
          <p:cNvGraphicFramePr/>
          <p:nvPr>
            <p:extLst>
              <p:ext uri="{D42A27DB-BD31-4B8C-83A1-F6EECF244321}">
                <p14:modId xmlns:p14="http://schemas.microsoft.com/office/powerpoint/2010/main" val="2506019010"/>
              </p:ext>
            </p:extLst>
          </p:nvPr>
        </p:nvGraphicFramePr>
        <p:xfrm>
          <a:off x="447840" y="2331716"/>
          <a:ext cx="3173546" cy="1243097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4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Açılan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sayfanın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altındaki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English Placement Test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sekmesine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giriş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yapın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2" name="Resim 161"/>
          <p:cNvPicPr/>
          <p:nvPr/>
        </p:nvPicPr>
        <p:blipFill>
          <a:blip r:embed="rId5"/>
          <a:stretch/>
        </p:blipFill>
        <p:spPr>
          <a:xfrm>
            <a:off x="3714840" y="1714680"/>
            <a:ext cx="8096040" cy="453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Resim 2"/>
          <p:cNvPicPr/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4" name="Dikdörtgen 6"/>
          <p:cNvSpPr/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u="none" strike="noStrike" dirty="0">
                <a:solidFill>
                  <a:srgbClr val="17366F"/>
                </a:solidFill>
                <a:effectLst/>
                <a:uFillTx/>
              </a:rPr>
              <a:t>ADIM 8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65" name="Dikdörtgen 9"/>
          <p:cNvSpPr/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6" name="Resim 34"/>
          <p:cNvPicPr/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Dikdörtgen 11"/>
          <p:cNvSpPr/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8" name="Dikdörtgen 12"/>
          <p:cNvSpPr/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ONLINE LANGUAGE SUPPORT (OLS)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Dikdörtgen 13"/>
          <p:cNvSpPr/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Dikdörtgen 14"/>
          <p:cNvSpPr/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ANKARA BİLİM ÜNİVERSİTESİ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İkizkenar Üçgen 16"/>
          <p:cNvSpPr/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172" name="Tablo 4"/>
          <p:cNvGraphicFramePr/>
          <p:nvPr>
            <p:extLst>
              <p:ext uri="{D42A27DB-BD31-4B8C-83A1-F6EECF244321}">
                <p14:modId xmlns:p14="http://schemas.microsoft.com/office/powerpoint/2010/main" val="2246153450"/>
              </p:ext>
            </p:extLst>
          </p:nvPr>
        </p:nvGraphicFramePr>
        <p:xfrm>
          <a:off x="309780" y="2172480"/>
          <a:ext cx="3233340" cy="1386262"/>
        </p:xfrm>
        <a:graphic>
          <a:graphicData uri="http://schemas.openxmlformats.org/drawingml/2006/table">
            <a:tbl>
              <a:tblPr/>
              <a:tblGrid>
                <a:gridCol w="69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28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ADIM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YAPILACAK İŞLEM</a:t>
                      </a:r>
                      <a:endParaRPr lang="en-US" sz="1200" b="1" u="none" strike="noStrike" dirty="0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362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1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1000" b="1" u="none" strike="noStrike" dirty="0">
                        <a:solidFill>
                          <a:srgbClr val="111827"/>
                        </a:solidFill>
                        <a:effectLst/>
                        <a:uFillTx/>
                        <a:latin typeface="Calibri"/>
                        <a:ea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Bu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sekmeden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«Start Assessment»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kutucuğuna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bastığınız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anda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sınava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giriş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 </a:t>
                      </a:r>
                      <a:r>
                        <a:rPr lang="en-US" sz="1000" b="1" u="none" strike="noStrike" dirty="0" err="1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yapabilirsiniz</a:t>
                      </a:r>
                      <a:r>
                        <a:rPr lang="en-US" sz="1000" b="1" u="none" strike="noStrike" dirty="0">
                          <a:solidFill>
                            <a:srgbClr val="111827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.</a:t>
                      </a:r>
                      <a:endParaRPr lang="en-US" sz="1000" b="1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3" name="Resim 172"/>
          <p:cNvPicPr/>
          <p:nvPr/>
        </p:nvPicPr>
        <p:blipFill>
          <a:blip r:embed="rId5"/>
          <a:stretch/>
        </p:blipFill>
        <p:spPr>
          <a:xfrm>
            <a:off x="3714840" y="2032200"/>
            <a:ext cx="8096040" cy="3898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6350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408</Words>
  <Application>Microsoft Office PowerPoint</Application>
  <PresentationFormat>Geniş ekran</PresentationFormat>
  <Paragraphs>148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Symbol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Walnut Exporter</dc:creator>
  <dc:description/>
  <cp:lastModifiedBy>Esra Aktaş</cp:lastModifiedBy>
  <cp:revision>2</cp:revision>
  <dcterms:created xsi:type="dcterms:W3CDTF">2026-08-24T12:47:02Z</dcterms:created>
  <dcterms:modified xsi:type="dcterms:W3CDTF">2026-08-24T13:23:47Z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Converted Presentation</vt:lpwstr>
  </property>
</Properties>
</file>