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72" r:id="rId5"/>
    <p:sldId id="260" r:id="rId6"/>
    <p:sldId id="261" r:id="rId7"/>
    <p:sldId id="262" r:id="rId8"/>
    <p:sldId id="263" r:id="rId9"/>
    <p:sldId id="264" r:id="rId10"/>
    <p:sldId id="265" r:id="rId11"/>
    <p:sldId id="266" r:id="rId12"/>
    <p:sldId id="267" r:id="rId13"/>
    <p:sldId id="269" r:id="rId14"/>
    <p:sldId id="271" r:id="rId1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313BCB-920B-4E94-ACBD-7ADDA14C6ED1}" v="18" dt="2026-07-03T06:17:00.5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75"/>
    <p:restoredTop sz="94680"/>
  </p:normalViewPr>
  <p:slideViewPr>
    <p:cSldViewPr snapToGrid="0">
      <p:cViewPr varScale="1">
        <p:scale>
          <a:sx n="192" d="100"/>
          <a:sy n="192" d="100"/>
        </p:scale>
        <p:origin x="1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a Arısoy" userId="7772c0e8-4194-47f4-86eb-87c45b107855" providerId="ADAL" clId="{97DDB0A0-B667-4ECF-8CD1-D9467DA7EA61}"/>
    <pc:docChg chg="undo redo custSel delSld modSld">
      <pc:chgData name="Eda Arısoy" userId="7772c0e8-4194-47f4-86eb-87c45b107855" providerId="ADAL" clId="{97DDB0A0-B667-4ECF-8CD1-D9467DA7EA61}" dt="2026-07-03T07:17:49.020" v="813" actId="1076"/>
      <pc:docMkLst>
        <pc:docMk/>
      </pc:docMkLst>
      <pc:sldChg chg="modSp mod">
        <pc:chgData name="Eda Arısoy" userId="7772c0e8-4194-47f4-86eb-87c45b107855" providerId="ADAL" clId="{97DDB0A0-B667-4ECF-8CD1-D9467DA7EA61}" dt="2026-07-03T05:39:52.895" v="26" actId="1076"/>
        <pc:sldMkLst>
          <pc:docMk/>
          <pc:sldMk cId="0" sldId="256"/>
        </pc:sldMkLst>
        <pc:spChg chg="mod">
          <ac:chgData name="Eda Arısoy" userId="7772c0e8-4194-47f4-86eb-87c45b107855" providerId="ADAL" clId="{97DDB0A0-B667-4ECF-8CD1-D9467DA7EA61}" dt="2026-07-03T05:39:52.895" v="26" actId="1076"/>
          <ac:spMkLst>
            <pc:docMk/>
            <pc:sldMk cId="0" sldId="256"/>
            <ac:spMk id="6" creationId="{00000000-0000-0000-0000-000000000000}"/>
          </ac:spMkLst>
        </pc:spChg>
      </pc:sldChg>
      <pc:sldChg chg="modSp mod">
        <pc:chgData name="Eda Arısoy" userId="7772c0e8-4194-47f4-86eb-87c45b107855" providerId="ADAL" clId="{97DDB0A0-B667-4ECF-8CD1-D9467DA7EA61}" dt="2026-07-03T06:19:38.798" v="789" actId="1076"/>
        <pc:sldMkLst>
          <pc:docMk/>
          <pc:sldMk cId="0" sldId="257"/>
        </pc:sldMkLst>
        <pc:spChg chg="mod">
          <ac:chgData name="Eda Arısoy" userId="7772c0e8-4194-47f4-86eb-87c45b107855" providerId="ADAL" clId="{97DDB0A0-B667-4ECF-8CD1-D9467DA7EA61}" dt="2026-07-03T06:19:38.798" v="789" actId="1076"/>
          <ac:spMkLst>
            <pc:docMk/>
            <pc:sldMk cId="0" sldId="257"/>
            <ac:spMk id="5" creationId="{00000000-0000-0000-0000-000000000000}"/>
          </ac:spMkLst>
        </pc:spChg>
        <pc:spChg chg="mod">
          <ac:chgData name="Eda Arısoy" userId="7772c0e8-4194-47f4-86eb-87c45b107855" providerId="ADAL" clId="{97DDB0A0-B667-4ECF-8CD1-D9467DA7EA61}" dt="2026-07-03T05:48:56.409" v="111" actId="20577"/>
          <ac:spMkLst>
            <pc:docMk/>
            <pc:sldMk cId="0" sldId="257"/>
            <ac:spMk id="6" creationId="{00000000-0000-0000-0000-000000000000}"/>
          </ac:spMkLst>
        </pc:spChg>
        <pc:picChg chg="mod">
          <ac:chgData name="Eda Arısoy" userId="7772c0e8-4194-47f4-86eb-87c45b107855" providerId="ADAL" clId="{97DDB0A0-B667-4ECF-8CD1-D9467DA7EA61}" dt="2026-07-03T06:19:31.936" v="787" actId="1076"/>
          <ac:picMkLst>
            <pc:docMk/>
            <pc:sldMk cId="0" sldId="257"/>
            <ac:picMk id="3" creationId="{00000000-0000-0000-0000-000000000000}"/>
          </ac:picMkLst>
        </pc:picChg>
      </pc:sldChg>
      <pc:sldChg chg="modSp mod">
        <pc:chgData name="Eda Arısoy" userId="7772c0e8-4194-47f4-86eb-87c45b107855" providerId="ADAL" clId="{97DDB0A0-B667-4ECF-8CD1-D9467DA7EA61}" dt="2026-07-03T05:50:29.489" v="120" actId="120"/>
        <pc:sldMkLst>
          <pc:docMk/>
          <pc:sldMk cId="0" sldId="258"/>
        </pc:sldMkLst>
        <pc:spChg chg="mod">
          <ac:chgData name="Eda Arısoy" userId="7772c0e8-4194-47f4-86eb-87c45b107855" providerId="ADAL" clId="{97DDB0A0-B667-4ECF-8CD1-D9467DA7EA61}" dt="2026-07-03T05:50:29.489" v="120" actId="120"/>
          <ac:spMkLst>
            <pc:docMk/>
            <pc:sldMk cId="0" sldId="258"/>
            <ac:spMk id="5" creationId="{00000000-0000-0000-0000-000000000000}"/>
          </ac:spMkLst>
        </pc:spChg>
      </pc:sldChg>
      <pc:sldChg chg="modSp mod">
        <pc:chgData name="Eda Arısoy" userId="7772c0e8-4194-47f4-86eb-87c45b107855" providerId="ADAL" clId="{97DDB0A0-B667-4ECF-8CD1-D9467DA7EA61}" dt="2026-07-03T06:05:43.667" v="411" actId="20577"/>
        <pc:sldMkLst>
          <pc:docMk/>
          <pc:sldMk cId="0" sldId="260"/>
        </pc:sldMkLst>
        <pc:spChg chg="mod">
          <ac:chgData name="Eda Arısoy" userId="7772c0e8-4194-47f4-86eb-87c45b107855" providerId="ADAL" clId="{97DDB0A0-B667-4ECF-8CD1-D9467DA7EA61}" dt="2026-07-03T06:04:43.085" v="331" actId="1076"/>
          <ac:spMkLst>
            <pc:docMk/>
            <pc:sldMk cId="0" sldId="260"/>
            <ac:spMk id="4" creationId="{00000000-0000-0000-0000-000000000000}"/>
          </ac:spMkLst>
        </pc:spChg>
        <pc:spChg chg="mod">
          <ac:chgData name="Eda Arısoy" userId="7772c0e8-4194-47f4-86eb-87c45b107855" providerId="ADAL" clId="{97DDB0A0-B667-4ECF-8CD1-D9467DA7EA61}" dt="2026-07-03T06:05:43.667" v="411" actId="20577"/>
          <ac:spMkLst>
            <pc:docMk/>
            <pc:sldMk cId="0" sldId="260"/>
            <ac:spMk id="6" creationId="{00000000-0000-0000-0000-000000000000}"/>
          </ac:spMkLst>
        </pc:spChg>
        <pc:spChg chg="mod">
          <ac:chgData name="Eda Arısoy" userId="7772c0e8-4194-47f4-86eb-87c45b107855" providerId="ADAL" clId="{97DDB0A0-B667-4ECF-8CD1-D9467DA7EA61}" dt="2026-07-03T06:04:47.026" v="332" actId="1076"/>
          <ac:spMkLst>
            <pc:docMk/>
            <pc:sldMk cId="0" sldId="260"/>
            <ac:spMk id="9" creationId="{1435906D-EECB-B45F-0AE6-C06F321501B3}"/>
          </ac:spMkLst>
        </pc:spChg>
      </pc:sldChg>
      <pc:sldChg chg="addSp delSp modSp mod">
        <pc:chgData name="Eda Arısoy" userId="7772c0e8-4194-47f4-86eb-87c45b107855" providerId="ADAL" clId="{97DDB0A0-B667-4ECF-8CD1-D9467DA7EA61}" dt="2026-07-03T06:18:54.644" v="782" actId="1076"/>
        <pc:sldMkLst>
          <pc:docMk/>
          <pc:sldMk cId="0" sldId="261"/>
        </pc:sldMkLst>
        <pc:spChg chg="mod">
          <ac:chgData name="Eda Arısoy" userId="7772c0e8-4194-47f4-86eb-87c45b107855" providerId="ADAL" clId="{97DDB0A0-B667-4ECF-8CD1-D9467DA7EA61}" dt="2026-07-03T06:18:54.644" v="782" actId="1076"/>
          <ac:spMkLst>
            <pc:docMk/>
            <pc:sldMk cId="0" sldId="261"/>
            <ac:spMk id="5" creationId="{00000000-0000-0000-0000-000000000000}"/>
          </ac:spMkLst>
        </pc:spChg>
        <pc:spChg chg="add del mod">
          <ac:chgData name="Eda Arısoy" userId="7772c0e8-4194-47f4-86eb-87c45b107855" providerId="ADAL" clId="{97DDB0A0-B667-4ECF-8CD1-D9467DA7EA61}" dt="2026-07-03T06:18:51.332" v="781" actId="1076"/>
          <ac:spMkLst>
            <pc:docMk/>
            <pc:sldMk cId="0" sldId="261"/>
            <ac:spMk id="6" creationId="{00000000-0000-0000-0000-000000000000}"/>
          </ac:spMkLst>
        </pc:spChg>
      </pc:sldChg>
      <pc:sldChg chg="addSp delSp modSp mod">
        <pc:chgData name="Eda Arısoy" userId="7772c0e8-4194-47f4-86eb-87c45b107855" providerId="ADAL" clId="{97DDB0A0-B667-4ECF-8CD1-D9467DA7EA61}" dt="2026-07-03T07:17:03.880" v="809" actId="1076"/>
        <pc:sldMkLst>
          <pc:docMk/>
          <pc:sldMk cId="0" sldId="262"/>
        </pc:sldMkLst>
        <pc:spChg chg="mod">
          <ac:chgData name="Eda Arısoy" userId="7772c0e8-4194-47f4-86eb-87c45b107855" providerId="ADAL" clId="{97DDB0A0-B667-4ECF-8CD1-D9467DA7EA61}" dt="2026-07-03T06:18:31.541" v="776" actId="1076"/>
          <ac:spMkLst>
            <pc:docMk/>
            <pc:sldMk cId="0" sldId="262"/>
            <ac:spMk id="4" creationId="{00000000-0000-0000-0000-000000000000}"/>
          </ac:spMkLst>
        </pc:spChg>
        <pc:spChg chg="mod">
          <ac:chgData name="Eda Arısoy" userId="7772c0e8-4194-47f4-86eb-87c45b107855" providerId="ADAL" clId="{97DDB0A0-B667-4ECF-8CD1-D9467DA7EA61}" dt="2026-07-03T07:17:00.675" v="808" actId="255"/>
          <ac:spMkLst>
            <pc:docMk/>
            <pc:sldMk cId="0" sldId="262"/>
            <ac:spMk id="5" creationId="{00000000-0000-0000-0000-000000000000}"/>
          </ac:spMkLst>
        </pc:spChg>
        <pc:spChg chg="del mod">
          <ac:chgData name="Eda Arısoy" userId="7772c0e8-4194-47f4-86eb-87c45b107855" providerId="ADAL" clId="{97DDB0A0-B667-4ECF-8CD1-D9467DA7EA61}" dt="2026-07-03T06:18:41.042" v="779" actId="478"/>
          <ac:spMkLst>
            <pc:docMk/>
            <pc:sldMk cId="0" sldId="262"/>
            <ac:spMk id="6" creationId="{00000000-0000-0000-0000-000000000000}"/>
          </ac:spMkLst>
        </pc:spChg>
        <pc:spChg chg="add del">
          <ac:chgData name="Eda Arısoy" userId="7772c0e8-4194-47f4-86eb-87c45b107855" providerId="ADAL" clId="{97DDB0A0-B667-4ECF-8CD1-D9467DA7EA61}" dt="2026-07-03T06:18:37.485" v="778" actId="478"/>
          <ac:spMkLst>
            <pc:docMk/>
            <pc:sldMk cId="0" sldId="262"/>
            <ac:spMk id="8" creationId="{060FBBC3-7FF7-69B2-FD34-C2419365CE02}"/>
          </ac:spMkLst>
        </pc:spChg>
        <pc:spChg chg="add">
          <ac:chgData name="Eda Arısoy" userId="7772c0e8-4194-47f4-86eb-87c45b107855" providerId="ADAL" clId="{97DDB0A0-B667-4ECF-8CD1-D9467DA7EA61}" dt="2026-07-03T06:18:41.813" v="780" actId="22"/>
          <ac:spMkLst>
            <pc:docMk/>
            <pc:sldMk cId="0" sldId="262"/>
            <ac:spMk id="10" creationId="{82012D52-4D63-3D6B-F549-4637711C8A41}"/>
          </ac:spMkLst>
        </pc:spChg>
        <pc:picChg chg="mod">
          <ac:chgData name="Eda Arısoy" userId="7772c0e8-4194-47f4-86eb-87c45b107855" providerId="ADAL" clId="{97DDB0A0-B667-4ECF-8CD1-D9467DA7EA61}" dt="2026-07-03T07:17:03.880" v="809" actId="1076"/>
          <ac:picMkLst>
            <pc:docMk/>
            <pc:sldMk cId="0" sldId="262"/>
            <ac:picMk id="7" creationId="{5EB6C364-31CF-5EAB-012F-D13C3B6D94FE}"/>
          </ac:picMkLst>
        </pc:picChg>
      </pc:sldChg>
      <pc:sldChg chg="modSp mod">
        <pc:chgData name="Eda Arısoy" userId="7772c0e8-4194-47f4-86eb-87c45b107855" providerId="ADAL" clId="{97DDB0A0-B667-4ECF-8CD1-D9467DA7EA61}" dt="2026-07-03T06:10:45.301" v="525" actId="20577"/>
        <pc:sldMkLst>
          <pc:docMk/>
          <pc:sldMk cId="0" sldId="263"/>
        </pc:sldMkLst>
        <pc:spChg chg="mod">
          <ac:chgData name="Eda Arısoy" userId="7772c0e8-4194-47f4-86eb-87c45b107855" providerId="ADAL" clId="{97DDB0A0-B667-4ECF-8CD1-D9467DA7EA61}" dt="2026-07-03T06:10:45.301" v="525" actId="20577"/>
          <ac:spMkLst>
            <pc:docMk/>
            <pc:sldMk cId="0" sldId="263"/>
            <ac:spMk id="5" creationId="{00000000-0000-0000-0000-000000000000}"/>
          </ac:spMkLst>
        </pc:spChg>
        <pc:spChg chg="mod">
          <ac:chgData name="Eda Arısoy" userId="7772c0e8-4194-47f4-86eb-87c45b107855" providerId="ADAL" clId="{97DDB0A0-B667-4ECF-8CD1-D9467DA7EA61}" dt="2026-07-03T06:10:14.793" v="494" actId="20577"/>
          <ac:spMkLst>
            <pc:docMk/>
            <pc:sldMk cId="0" sldId="263"/>
            <ac:spMk id="6" creationId="{00000000-0000-0000-0000-000000000000}"/>
          </ac:spMkLst>
        </pc:spChg>
      </pc:sldChg>
      <pc:sldChg chg="modSp mod">
        <pc:chgData name="Eda Arısoy" userId="7772c0e8-4194-47f4-86eb-87c45b107855" providerId="ADAL" clId="{97DDB0A0-B667-4ECF-8CD1-D9467DA7EA61}" dt="2026-07-03T06:11:59.113" v="563" actId="20577"/>
        <pc:sldMkLst>
          <pc:docMk/>
          <pc:sldMk cId="0" sldId="264"/>
        </pc:sldMkLst>
        <pc:spChg chg="mod">
          <ac:chgData name="Eda Arısoy" userId="7772c0e8-4194-47f4-86eb-87c45b107855" providerId="ADAL" clId="{97DDB0A0-B667-4ECF-8CD1-D9467DA7EA61}" dt="2026-07-03T06:11:47.274" v="537" actId="14100"/>
          <ac:spMkLst>
            <pc:docMk/>
            <pc:sldMk cId="0" sldId="264"/>
            <ac:spMk id="5" creationId="{00000000-0000-0000-0000-000000000000}"/>
          </ac:spMkLst>
        </pc:spChg>
        <pc:spChg chg="mod">
          <ac:chgData name="Eda Arısoy" userId="7772c0e8-4194-47f4-86eb-87c45b107855" providerId="ADAL" clId="{97DDB0A0-B667-4ECF-8CD1-D9467DA7EA61}" dt="2026-07-03T06:11:59.113" v="563" actId="20577"/>
          <ac:spMkLst>
            <pc:docMk/>
            <pc:sldMk cId="0" sldId="264"/>
            <ac:spMk id="6" creationId="{00000000-0000-0000-0000-000000000000}"/>
          </ac:spMkLst>
        </pc:spChg>
      </pc:sldChg>
      <pc:sldChg chg="modSp mod">
        <pc:chgData name="Eda Arısoy" userId="7772c0e8-4194-47f4-86eb-87c45b107855" providerId="ADAL" clId="{97DDB0A0-B667-4ECF-8CD1-D9467DA7EA61}" dt="2026-07-03T07:17:49.020" v="813" actId="1076"/>
        <pc:sldMkLst>
          <pc:docMk/>
          <pc:sldMk cId="0" sldId="265"/>
        </pc:sldMkLst>
        <pc:spChg chg="mod">
          <ac:chgData name="Eda Arısoy" userId="7772c0e8-4194-47f4-86eb-87c45b107855" providerId="ADAL" clId="{97DDB0A0-B667-4ECF-8CD1-D9467DA7EA61}" dt="2026-07-03T06:13:23.111" v="578" actId="255"/>
          <ac:spMkLst>
            <pc:docMk/>
            <pc:sldMk cId="0" sldId="265"/>
            <ac:spMk id="5" creationId="{00000000-0000-0000-0000-000000000000}"/>
          </ac:spMkLst>
        </pc:spChg>
        <pc:spChg chg="mod">
          <ac:chgData name="Eda Arısoy" userId="7772c0e8-4194-47f4-86eb-87c45b107855" providerId="ADAL" clId="{97DDB0A0-B667-4ECF-8CD1-D9467DA7EA61}" dt="2026-07-03T06:13:33.762" v="603" actId="20577"/>
          <ac:spMkLst>
            <pc:docMk/>
            <pc:sldMk cId="0" sldId="265"/>
            <ac:spMk id="6" creationId="{00000000-0000-0000-0000-000000000000}"/>
          </ac:spMkLst>
        </pc:spChg>
        <pc:picChg chg="mod">
          <ac:chgData name="Eda Arısoy" userId="7772c0e8-4194-47f4-86eb-87c45b107855" providerId="ADAL" clId="{97DDB0A0-B667-4ECF-8CD1-D9467DA7EA61}" dt="2026-07-03T07:17:49.020" v="813" actId="1076"/>
          <ac:picMkLst>
            <pc:docMk/>
            <pc:sldMk cId="0" sldId="265"/>
            <ac:picMk id="7" creationId="{7AC510D9-7A10-B6AC-AB85-8B2BEC303692}"/>
          </ac:picMkLst>
        </pc:picChg>
      </pc:sldChg>
      <pc:sldChg chg="modSp mod">
        <pc:chgData name="Eda Arısoy" userId="7772c0e8-4194-47f4-86eb-87c45b107855" providerId="ADAL" clId="{97DDB0A0-B667-4ECF-8CD1-D9467DA7EA61}" dt="2026-07-03T06:14:46.075" v="655" actId="5793"/>
        <pc:sldMkLst>
          <pc:docMk/>
          <pc:sldMk cId="0" sldId="266"/>
        </pc:sldMkLst>
        <pc:spChg chg="mod">
          <ac:chgData name="Eda Arısoy" userId="7772c0e8-4194-47f4-86eb-87c45b107855" providerId="ADAL" clId="{97DDB0A0-B667-4ECF-8CD1-D9467DA7EA61}" dt="2026-07-03T06:14:46.075" v="655" actId="5793"/>
          <ac:spMkLst>
            <pc:docMk/>
            <pc:sldMk cId="0" sldId="266"/>
            <ac:spMk id="5" creationId="{00000000-0000-0000-0000-000000000000}"/>
          </ac:spMkLst>
        </pc:spChg>
        <pc:spChg chg="mod">
          <ac:chgData name="Eda Arısoy" userId="7772c0e8-4194-47f4-86eb-87c45b107855" providerId="ADAL" clId="{97DDB0A0-B667-4ECF-8CD1-D9467DA7EA61}" dt="2026-07-03T06:14:42.204" v="654" actId="20577"/>
          <ac:spMkLst>
            <pc:docMk/>
            <pc:sldMk cId="0" sldId="266"/>
            <ac:spMk id="6" creationId="{00000000-0000-0000-0000-000000000000}"/>
          </ac:spMkLst>
        </pc:spChg>
      </pc:sldChg>
      <pc:sldChg chg="modSp mod">
        <pc:chgData name="Eda Arısoy" userId="7772c0e8-4194-47f4-86eb-87c45b107855" providerId="ADAL" clId="{97DDB0A0-B667-4ECF-8CD1-D9467DA7EA61}" dt="2026-07-03T06:16:08.099" v="700" actId="20577"/>
        <pc:sldMkLst>
          <pc:docMk/>
          <pc:sldMk cId="0" sldId="267"/>
        </pc:sldMkLst>
        <pc:spChg chg="mod">
          <ac:chgData name="Eda Arısoy" userId="7772c0e8-4194-47f4-86eb-87c45b107855" providerId="ADAL" clId="{97DDB0A0-B667-4ECF-8CD1-D9467DA7EA61}" dt="2026-07-03T06:15:56.001" v="669" actId="5793"/>
          <ac:spMkLst>
            <pc:docMk/>
            <pc:sldMk cId="0" sldId="267"/>
            <ac:spMk id="5" creationId="{00000000-0000-0000-0000-000000000000}"/>
          </ac:spMkLst>
        </pc:spChg>
        <pc:spChg chg="mod">
          <ac:chgData name="Eda Arısoy" userId="7772c0e8-4194-47f4-86eb-87c45b107855" providerId="ADAL" clId="{97DDB0A0-B667-4ECF-8CD1-D9467DA7EA61}" dt="2026-07-03T06:16:08.099" v="700" actId="20577"/>
          <ac:spMkLst>
            <pc:docMk/>
            <pc:sldMk cId="0" sldId="267"/>
            <ac:spMk id="6" creationId="{00000000-0000-0000-0000-000000000000}"/>
          </ac:spMkLst>
        </pc:spChg>
      </pc:sldChg>
      <pc:sldChg chg="modSp mod">
        <pc:chgData name="Eda Arısoy" userId="7772c0e8-4194-47f4-86eb-87c45b107855" providerId="ADAL" clId="{97DDB0A0-B667-4ECF-8CD1-D9467DA7EA61}" dt="2026-07-03T06:17:45.679" v="761" actId="1076"/>
        <pc:sldMkLst>
          <pc:docMk/>
          <pc:sldMk cId="0" sldId="269"/>
        </pc:sldMkLst>
        <pc:spChg chg="mod">
          <ac:chgData name="Eda Arısoy" userId="7772c0e8-4194-47f4-86eb-87c45b107855" providerId="ADAL" clId="{97DDB0A0-B667-4ECF-8CD1-D9467DA7EA61}" dt="2026-07-03T06:17:45.679" v="761" actId="1076"/>
          <ac:spMkLst>
            <pc:docMk/>
            <pc:sldMk cId="0" sldId="269"/>
            <ac:spMk id="5" creationId="{00000000-0000-0000-0000-000000000000}"/>
          </ac:spMkLst>
        </pc:spChg>
        <pc:spChg chg="mod">
          <ac:chgData name="Eda Arısoy" userId="7772c0e8-4194-47f4-86eb-87c45b107855" providerId="ADAL" clId="{97DDB0A0-B667-4ECF-8CD1-D9467DA7EA61}" dt="2026-07-03T06:17:39.844" v="760" actId="1076"/>
          <ac:spMkLst>
            <pc:docMk/>
            <pc:sldMk cId="0" sldId="269"/>
            <ac:spMk id="6" creationId="{00000000-0000-0000-0000-000000000000}"/>
          </ac:spMkLst>
        </pc:spChg>
      </pc:sldChg>
      <pc:sldChg chg="modSp mod">
        <pc:chgData name="Eda Arısoy" userId="7772c0e8-4194-47f4-86eb-87c45b107855" providerId="ADAL" clId="{97DDB0A0-B667-4ECF-8CD1-D9467DA7EA61}" dt="2026-07-03T06:18:02.589" v="773" actId="20577"/>
        <pc:sldMkLst>
          <pc:docMk/>
          <pc:sldMk cId="0" sldId="271"/>
        </pc:sldMkLst>
        <pc:spChg chg="mod">
          <ac:chgData name="Eda Arısoy" userId="7772c0e8-4194-47f4-86eb-87c45b107855" providerId="ADAL" clId="{97DDB0A0-B667-4ECF-8CD1-D9467DA7EA61}" dt="2026-07-03T06:18:02.589" v="773" actId="20577"/>
          <ac:spMkLst>
            <pc:docMk/>
            <pc:sldMk cId="0" sldId="271"/>
            <ac:spMk id="6" creationId="{00000000-0000-0000-0000-000000000000}"/>
          </ac:spMkLst>
        </pc:spChg>
      </pc:sldChg>
      <pc:sldChg chg="addSp delSp modSp mod">
        <pc:chgData name="Eda Arısoy" userId="7772c0e8-4194-47f4-86eb-87c45b107855" providerId="ADAL" clId="{97DDB0A0-B667-4ECF-8CD1-D9467DA7EA61}" dt="2026-07-03T07:16:01.797" v="803" actId="1076"/>
        <pc:sldMkLst>
          <pc:docMk/>
          <pc:sldMk cId="294435725" sldId="272"/>
        </pc:sldMkLst>
        <pc:spChg chg="mod">
          <ac:chgData name="Eda Arısoy" userId="7772c0e8-4194-47f4-86eb-87c45b107855" providerId="ADAL" clId="{97DDB0A0-B667-4ECF-8CD1-D9467DA7EA61}" dt="2026-07-03T07:15:27.776" v="793" actId="1076"/>
          <ac:spMkLst>
            <pc:docMk/>
            <pc:sldMk cId="294435725" sldId="272"/>
            <ac:spMk id="2" creationId="{F1579E1F-A828-833F-E7D6-6360A0E17624}"/>
          </ac:spMkLst>
        </pc:spChg>
        <pc:spChg chg="mod">
          <ac:chgData name="Eda Arısoy" userId="7772c0e8-4194-47f4-86eb-87c45b107855" providerId="ADAL" clId="{97DDB0A0-B667-4ECF-8CD1-D9467DA7EA61}" dt="2026-07-03T07:15:45.051" v="798" actId="1076"/>
          <ac:spMkLst>
            <pc:docMk/>
            <pc:sldMk cId="294435725" sldId="272"/>
            <ac:spMk id="3" creationId="{C31548CF-E11D-00CA-ECB5-8EF2BB8BDFE0}"/>
          </ac:spMkLst>
        </pc:spChg>
        <pc:spChg chg="mod">
          <ac:chgData name="Eda Arısoy" userId="7772c0e8-4194-47f4-86eb-87c45b107855" providerId="ADAL" clId="{97DDB0A0-B667-4ECF-8CD1-D9467DA7EA61}" dt="2026-07-03T05:57:15.866" v="206" actId="123"/>
          <ac:spMkLst>
            <pc:docMk/>
            <pc:sldMk cId="294435725" sldId="272"/>
            <ac:spMk id="10" creationId="{FF4C1E9A-6066-1C1A-815C-1D554D2A58FC}"/>
          </ac:spMkLst>
        </pc:spChg>
        <pc:spChg chg="add mod">
          <ac:chgData name="Eda Arısoy" userId="7772c0e8-4194-47f4-86eb-87c45b107855" providerId="ADAL" clId="{97DDB0A0-B667-4ECF-8CD1-D9467DA7EA61}" dt="2026-07-03T07:15:53.146" v="801" actId="20577"/>
          <ac:spMkLst>
            <pc:docMk/>
            <pc:sldMk cId="294435725" sldId="272"/>
            <ac:spMk id="14" creationId="{DAD757A2-A563-1246-A1A1-24568162F0AE}"/>
          </ac:spMkLst>
        </pc:spChg>
        <pc:spChg chg="add mod">
          <ac:chgData name="Eda Arısoy" userId="7772c0e8-4194-47f4-86eb-87c45b107855" providerId="ADAL" clId="{97DDB0A0-B667-4ECF-8CD1-D9467DA7EA61}" dt="2026-07-03T07:16:01.797" v="803" actId="1076"/>
          <ac:spMkLst>
            <pc:docMk/>
            <pc:sldMk cId="294435725" sldId="272"/>
            <ac:spMk id="20" creationId="{FED36D7C-C655-ECF1-A1E2-DA29EB66D399}"/>
          </ac:spMkLst>
        </pc:spChg>
        <pc:spChg chg="add del mod">
          <ac:chgData name="Eda Arısoy" userId="7772c0e8-4194-47f4-86eb-87c45b107855" providerId="ADAL" clId="{97DDB0A0-B667-4ECF-8CD1-D9467DA7EA61}" dt="2026-07-03T07:15:11.220" v="791" actId="478"/>
          <ac:spMkLst>
            <pc:docMk/>
            <pc:sldMk cId="294435725" sldId="272"/>
            <ac:spMk id="22" creationId="{69B91602-A842-826A-F963-3B3441D18408}"/>
          </ac:spMkLst>
        </pc:spChg>
        <pc:picChg chg="add mod">
          <ac:chgData name="Eda Arısoy" userId="7772c0e8-4194-47f4-86eb-87c45b107855" providerId="ADAL" clId="{97DDB0A0-B667-4ECF-8CD1-D9467DA7EA61}" dt="2026-07-03T07:15:18.390" v="792" actId="1076"/>
          <ac:picMkLst>
            <pc:docMk/>
            <pc:sldMk cId="294435725" sldId="272"/>
            <ac:picMk id="9" creationId="{990320A7-4AC8-9D87-0CEE-18D41D183723}"/>
          </ac:picMkLst>
        </pc:picChg>
        <pc:picChg chg="add mod">
          <ac:chgData name="Eda Arısoy" userId="7772c0e8-4194-47f4-86eb-87c45b107855" providerId="ADAL" clId="{97DDB0A0-B667-4ECF-8CD1-D9467DA7EA61}" dt="2026-07-03T07:15:42.120" v="797" actId="1076"/>
          <ac:picMkLst>
            <pc:docMk/>
            <pc:sldMk cId="294435725" sldId="272"/>
            <ac:picMk id="12" creationId="{277FD03B-B861-B796-7D2D-E22E494F6F87}"/>
          </ac:picMkLst>
        </pc:picChg>
        <pc:picChg chg="add mod">
          <ac:chgData name="Eda Arısoy" userId="7772c0e8-4194-47f4-86eb-87c45b107855" providerId="ADAL" clId="{97DDB0A0-B667-4ECF-8CD1-D9467DA7EA61}" dt="2026-07-03T07:15:39.288" v="796" actId="1076"/>
          <ac:picMkLst>
            <pc:docMk/>
            <pc:sldMk cId="294435725" sldId="272"/>
            <ac:picMk id="16" creationId="{15A3B49B-A421-0303-5E8D-D93BE7CDFCE0}"/>
          </ac:picMkLst>
        </pc:picChg>
        <pc:picChg chg="add del mod">
          <ac:chgData name="Eda Arısoy" userId="7772c0e8-4194-47f4-86eb-87c45b107855" providerId="ADAL" clId="{97DDB0A0-B667-4ECF-8CD1-D9467DA7EA61}" dt="2026-07-03T05:58:28.601" v="212" actId="478"/>
          <ac:picMkLst>
            <pc:docMk/>
            <pc:sldMk cId="294435725" sldId="272"/>
            <ac:picMk id="17" creationId="{10A3A72D-E3A0-A7A1-73B7-2756BF3452E7}"/>
          </ac:picMkLst>
        </pc:picChg>
        <pc:picChg chg="add mod">
          <ac:chgData name="Eda Arısoy" userId="7772c0e8-4194-47f4-86eb-87c45b107855" providerId="ADAL" clId="{97DDB0A0-B667-4ECF-8CD1-D9467DA7EA61}" dt="2026-07-03T07:15:59.529" v="802" actId="1076"/>
          <ac:picMkLst>
            <pc:docMk/>
            <pc:sldMk cId="294435725" sldId="272"/>
            <ac:picMk id="18" creationId="{E209086F-FF5B-E0ED-F841-F3A65E8E91E1}"/>
          </ac:picMkLst>
        </pc:picChg>
        <pc:picChg chg="del">
          <ac:chgData name="Eda Arısoy" userId="7772c0e8-4194-47f4-86eb-87c45b107855" providerId="ADAL" clId="{97DDB0A0-B667-4ECF-8CD1-D9467DA7EA61}" dt="2026-07-03T05:53:58.111" v="122" actId="478"/>
          <ac:picMkLst>
            <pc:docMk/>
            <pc:sldMk cId="294435725" sldId="272"/>
            <ac:picMk id="1026" creationId="{59F2DE13-C992-4173-01C9-73D7A53FBBF3}"/>
          </ac:picMkLst>
        </pc:picChg>
        <pc:picChg chg="del mod">
          <ac:chgData name="Eda Arısoy" userId="7772c0e8-4194-47f4-86eb-87c45b107855" providerId="ADAL" clId="{97DDB0A0-B667-4ECF-8CD1-D9467DA7EA61}" dt="2026-07-03T05:55:26.198" v="165" actId="478"/>
          <ac:picMkLst>
            <pc:docMk/>
            <pc:sldMk cId="294435725" sldId="272"/>
            <ac:picMk id="1030" creationId="{3D2E338E-803A-54A4-6F10-A45E627EBA1E}"/>
          </ac:picMkLst>
        </pc:picChg>
      </pc:sldChg>
      <pc:sldChg chg="del">
        <pc:chgData name="Eda Arısoy" userId="7772c0e8-4194-47f4-86eb-87c45b107855" providerId="ADAL" clId="{97DDB0A0-B667-4ECF-8CD1-D9467DA7EA61}" dt="2026-07-03T06:02:49.517" v="293" actId="47"/>
        <pc:sldMkLst>
          <pc:docMk/>
          <pc:sldMk cId="3421050292" sldId="2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831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8BBF0-BCA0-5094-C1FB-E6F18C3E1F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34A093-1CFE-ECB1-D4F4-065FC359A4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549E8B-AF03-369A-EC08-9503ED54C0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BD5418-7CF5-9C56-11CB-3CC03CF89D88}"/>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816485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463040" y="-1645920"/>
            <a:ext cx="3840480" cy="3840480"/>
          </a:xfrm>
          <a:prstGeom prst="ellipse">
            <a:avLst/>
          </a:prstGeom>
          <a:solidFill>
            <a:srgbClr val="E9EDF7"/>
          </a:solidFill>
          <a:ln/>
        </p:spPr>
        <p:txBody>
          <a:bodyPr/>
          <a:lstStyle/>
          <a:p>
            <a:endParaRPr lang="tr-TR"/>
          </a:p>
        </p:txBody>
      </p:sp>
      <p:sp>
        <p:nvSpPr>
          <p:cNvPr id="3" name="Shape 1"/>
          <p:cNvSpPr/>
          <p:nvPr/>
        </p:nvSpPr>
        <p:spPr>
          <a:xfrm>
            <a:off x="6949440" y="3108960"/>
            <a:ext cx="3291840" cy="3291840"/>
          </a:xfrm>
          <a:prstGeom prst="ellipse">
            <a:avLst/>
          </a:prstGeom>
          <a:solidFill>
            <a:srgbClr val="E9EDF7"/>
          </a:solidFill>
          <a:ln/>
        </p:spPr>
        <p:txBody>
          <a:bodyPr/>
          <a:lstStyle/>
          <a:p>
            <a:endParaRPr lang="tr-TR"/>
          </a:p>
        </p:txBody>
      </p:sp>
      <p:pic>
        <p:nvPicPr>
          <p:cNvPr id="4" name="Image 0" descr="logo.png"/>
          <p:cNvPicPr>
            <a:picLocks noChangeAspect="1"/>
          </p:cNvPicPr>
          <p:nvPr/>
        </p:nvPicPr>
        <p:blipFill>
          <a:blip r:embed="rId3"/>
          <a:stretch>
            <a:fillRect/>
          </a:stretch>
        </p:blipFill>
        <p:spPr>
          <a:xfrm>
            <a:off x="3905353" y="1051560"/>
            <a:ext cx="1333294" cy="1188720"/>
          </a:xfrm>
          <a:prstGeom prst="rect">
            <a:avLst/>
          </a:prstGeom>
        </p:spPr>
      </p:pic>
      <p:sp>
        <p:nvSpPr>
          <p:cNvPr id="5" name="Text 2"/>
          <p:cNvSpPr/>
          <p:nvPr/>
        </p:nvSpPr>
        <p:spPr>
          <a:xfrm>
            <a:off x="0" y="2514600"/>
            <a:ext cx="9144000" cy="457200"/>
          </a:xfrm>
          <a:prstGeom prst="rect">
            <a:avLst/>
          </a:prstGeom>
          <a:noFill/>
          <a:ln/>
        </p:spPr>
        <p:txBody>
          <a:bodyPr wrap="square" rtlCol="0" anchor="ctr"/>
          <a:lstStyle/>
          <a:p>
            <a:pPr marL="0" indent="0" algn="ctr">
              <a:buNone/>
            </a:pPr>
            <a:r>
              <a:rPr lang="en-US" sz="2000" kern="0" spc="300">
                <a:solidFill>
                  <a:srgbClr val="5A6B9E"/>
                </a:solidFill>
                <a:latin typeface="Calibri" pitchFamily="34" charset="0"/>
                <a:ea typeface="Calibri" pitchFamily="34" charset="-122"/>
                <a:cs typeface="Calibri" pitchFamily="34" charset="-120"/>
              </a:rPr>
              <a:t>ANKARA BİLİM ÜNİVERSİTESİ</a:t>
            </a:r>
            <a:endParaRPr lang="en-US" sz="2000"/>
          </a:p>
        </p:txBody>
      </p:sp>
      <p:sp>
        <p:nvSpPr>
          <p:cNvPr id="6" name="Text 3"/>
          <p:cNvSpPr/>
          <p:nvPr/>
        </p:nvSpPr>
        <p:spPr>
          <a:xfrm>
            <a:off x="0" y="3200400"/>
            <a:ext cx="9144000" cy="731520"/>
          </a:xfrm>
          <a:prstGeom prst="rect">
            <a:avLst/>
          </a:prstGeom>
          <a:noFill/>
          <a:ln/>
        </p:spPr>
        <p:txBody>
          <a:bodyPr wrap="square" rtlCol="0" anchor="ctr"/>
          <a:lstStyle/>
          <a:p>
            <a:pPr marL="0" indent="0" algn="ctr">
              <a:buNone/>
            </a:pPr>
            <a:r>
              <a:rPr lang="tr-TR" sz="3800" b="1" dirty="0">
                <a:solidFill>
                  <a:srgbClr val="1B2D63"/>
                </a:solidFill>
                <a:latin typeface="Cambria" pitchFamily="34" charset="0"/>
                <a:ea typeface="Cambria" pitchFamily="34" charset="-122"/>
                <a:cs typeface="Cambria" pitchFamily="34" charset="-120"/>
              </a:rPr>
              <a:t>FİLM TASARIMI ve YÖNETİMİ</a:t>
            </a:r>
          </a:p>
          <a:p>
            <a:pPr marL="0" indent="0" algn="ctr">
              <a:buNone/>
            </a:pPr>
            <a:r>
              <a:rPr lang="en-US" sz="3800" b="1" dirty="0">
                <a:solidFill>
                  <a:srgbClr val="1B2D63"/>
                </a:solidFill>
                <a:latin typeface="Cambria" pitchFamily="34" charset="0"/>
                <a:ea typeface="Cambria" pitchFamily="34" charset="-122"/>
                <a:cs typeface="Cambria" pitchFamily="34" charset="-120"/>
              </a:rPr>
              <a:t>BÖLÜMÜ</a:t>
            </a:r>
            <a:endParaRPr lang="en-US" sz="3800" dirty="0"/>
          </a:p>
        </p:txBody>
      </p:sp>
      <p:sp>
        <p:nvSpPr>
          <p:cNvPr id="7" name="Text 4"/>
          <p:cNvSpPr/>
          <p:nvPr/>
        </p:nvSpPr>
        <p:spPr>
          <a:xfrm>
            <a:off x="0" y="3703320"/>
            <a:ext cx="9144000" cy="365760"/>
          </a:xfrm>
          <a:prstGeom prst="rect">
            <a:avLst/>
          </a:prstGeom>
          <a:noFill/>
          <a:ln/>
        </p:spPr>
        <p:txBody>
          <a:bodyPr wrap="square" rtlCol="0" anchor="ctr"/>
          <a:lstStyle/>
          <a:p>
            <a:pPr marL="0" indent="0" algn="ctr">
              <a:buNone/>
            </a:pP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Kampüs</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Yaşamı</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ve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Öğrenci</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Deneyimi</a:t>
            </a:r>
            <a:endParaRPr lang="en-US" sz="2600" dirty="0"/>
          </a:p>
        </p:txBody>
      </p:sp>
      <p:sp>
        <p:nvSpPr>
          <p:cNvPr id="5" name="Text 2"/>
          <p:cNvSpPr/>
          <p:nvPr/>
        </p:nvSpPr>
        <p:spPr>
          <a:xfrm>
            <a:off x="178917" y="959699"/>
            <a:ext cx="8277308" cy="3429000"/>
          </a:xfrm>
          <a:prstGeom prst="rect">
            <a:avLst/>
          </a:prstGeom>
          <a:noFill/>
          <a:ln/>
        </p:spPr>
        <p:txBody>
          <a:bodyPr wrap="square" lIns="91440" tIns="45720" rIns="91440" bIns="45720" rtlCol="0" anchor="t"/>
          <a:lstStyle/>
          <a:p>
            <a:pPr marL="285750" indent="-285750" algn="just">
              <a:buFont typeface="Arial" panose="020B0604020202020204" pitchFamily="34" charset="0"/>
              <a:buChar char="•"/>
            </a:pPr>
            <a:r>
              <a:rPr lang="tr-TR" sz="1600" dirty="0"/>
              <a:t>Ankara'nın merkezinde yer alan kampüsümüz, öğrencilerimize ulaşılabilir, dinamik ve yaratıcı bir üniversite yaşamı sunmaktadır.</a:t>
            </a:r>
          </a:p>
          <a:p>
            <a:pPr marL="285750" indent="-285750" algn="just">
              <a:buFont typeface="Arial" panose="020B0604020202020204" pitchFamily="34" charset="0"/>
              <a:buChar char="•"/>
            </a:pPr>
            <a:endParaRPr lang="tr-TR" sz="800" dirty="0"/>
          </a:p>
          <a:p>
            <a:pPr marL="285750" indent="-285750" algn="just">
              <a:buFont typeface="Arial" panose="020B0604020202020204" pitchFamily="34" charset="0"/>
              <a:buChar char="•"/>
            </a:pPr>
            <a:r>
              <a:rPr lang="tr-TR" sz="1600" dirty="0"/>
              <a:t>Film Tasarımı ve Yönetimi Bölümü öğrencileri, üniversitemizde faaliyet gösteren öğrenci toplulukları aracılığıyla sinema, sanat ve kültür alanlarında düzenlenen etkinliklere aktif olarak katılabilmektedir.</a:t>
            </a:r>
          </a:p>
          <a:p>
            <a:pPr marL="285750" indent="-285750" algn="just">
              <a:buFont typeface="Arial" panose="020B0604020202020204" pitchFamily="34" charset="0"/>
              <a:buChar char="•"/>
            </a:pPr>
            <a:endParaRPr lang="tr-TR" sz="800" dirty="0"/>
          </a:p>
          <a:p>
            <a:pPr marL="285750" indent="-285750" algn="just">
              <a:buFont typeface="Arial" panose="020B0604020202020204" pitchFamily="34" charset="0"/>
              <a:buChar char="•"/>
            </a:pPr>
            <a:r>
              <a:rPr lang="tr-TR" sz="1600" dirty="0"/>
              <a:t>Öğrencilerimiz; kısa film gösterimleri, film festivalleri, atölyeler, sergiler, söyleşiler ve çeşitli sosyal-kültürel topluluklarda ilgi alanlarına yönelik faaliyetlerde yer alabilmektedir.</a:t>
            </a:r>
          </a:p>
          <a:p>
            <a:pPr marL="285750" indent="-285750" algn="just">
              <a:buFont typeface="Arial" panose="020B0604020202020204" pitchFamily="34" charset="0"/>
              <a:buChar char="•"/>
            </a:pPr>
            <a:r>
              <a:rPr lang="tr-TR" sz="1600" dirty="0"/>
              <a:t>Üniversitemizin sosyal, kültürel ve sportif olanakları ile Mogan Gölü Yelken Kulübü gibi öğrenci yaşamını destekleyen imkânları, öğrencilerimize </a:t>
            </a:r>
            <a:r>
              <a:rPr lang="tr-TR" sz="1600" dirty="0" err="1"/>
              <a:t>disiplinlerarası</a:t>
            </a:r>
            <a:r>
              <a:rPr lang="tr-TR" sz="1600" dirty="0"/>
              <a:t> etkileşim ve zengin bir kampüs deneyimi sunmaktadır.</a:t>
            </a:r>
          </a:p>
          <a:p>
            <a:pPr marL="285750" indent="-285750" algn="just">
              <a:buFont typeface="Arial" panose="020B0604020202020204" pitchFamily="34" charset="0"/>
              <a:buChar char="•"/>
            </a:pPr>
            <a:endParaRPr lang="tr-TR" sz="800" dirty="0"/>
          </a:p>
          <a:p>
            <a:pPr marL="285750" indent="-285750" algn="just">
              <a:buFont typeface="Arial" panose="020B0604020202020204" pitchFamily="34" charset="0"/>
              <a:buChar char="•"/>
            </a:pPr>
            <a:r>
              <a:rPr lang="tr-TR" sz="1600" dirty="0"/>
              <a:t>Bölümümüzde yıl boyunca düzenlenen seminerler, yönetmen ve sektör profesyonelleriyle söyleşiler, uygulamalı atölyeler, film gösterimleri, festivaller ve akademik etkinlikler sayesinde öğrencilerimiz sinema sektörünü yakından tanıma ve mesleki gelişimlerini lisans eğitimleri boyunca sürdürme fırsatı bulmaktadır.</a:t>
            </a:r>
          </a:p>
          <a:p>
            <a:pPr marL="228600" indent="-228600">
              <a:lnSpc>
                <a:spcPct val="108000"/>
              </a:lnSpc>
              <a:spcAft>
                <a:spcPts val="1200"/>
              </a:spcAft>
              <a:buSzPct val="100000"/>
              <a:buChar char="▪"/>
            </a:pPr>
            <a:endParaRPr lang="en-US" sz="1500" dirty="0">
              <a:solidFill>
                <a:srgbClr val="33415C"/>
              </a:solidFill>
              <a:ea typeface="Calibri"/>
              <a:cs typeface="Calibri"/>
            </a:endParaRPr>
          </a:p>
        </p:txBody>
      </p:sp>
      <p:sp>
        <p:nvSpPr>
          <p:cNvPr id="6" name="Text 3"/>
          <p:cNvSpPr/>
          <p:nvPr/>
        </p:nvSpPr>
        <p:spPr>
          <a:xfrm>
            <a:off x="548640" y="4864127"/>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a:ea typeface="Calibri"/>
                <a:cs typeface="Calibri"/>
              </a:rPr>
              <a:t>FİLM TASARIMI ve YÖNETİMİ</a:t>
            </a:r>
            <a:r>
              <a:rPr lang="en-US" sz="1000" kern="0" spc="200" dirty="0">
                <a:solidFill>
                  <a:srgbClr val="6B7280"/>
                </a:solidFill>
                <a:latin typeface="Calibri"/>
                <a:ea typeface="Calibri"/>
                <a:cs typeface="Calibri"/>
              </a:rPr>
              <a:t> BÖLÜMÜ</a:t>
            </a:r>
            <a:endParaRPr lang="en-US" sz="1000" dirty="0">
              <a:latin typeface="Calibri"/>
              <a:ea typeface="Calibri"/>
              <a:cs typeface="Calibri"/>
            </a:endParaRPr>
          </a:p>
        </p:txBody>
      </p:sp>
      <p:pic>
        <p:nvPicPr>
          <p:cNvPr id="7" name="Image 0" descr="logo.png">
            <a:extLst>
              <a:ext uri="{FF2B5EF4-FFF2-40B4-BE49-F238E27FC236}">
                <a16:creationId xmlns:a16="http://schemas.microsoft.com/office/drawing/2014/main" id="{7AC510D9-7A10-B6AC-AB85-8B2BEC303692}"/>
              </a:ext>
            </a:extLst>
          </p:cNvPr>
          <p:cNvPicPr>
            <a:picLocks noChangeAspect="1"/>
          </p:cNvPicPr>
          <p:nvPr/>
        </p:nvPicPr>
        <p:blipFill>
          <a:blip r:embed="rId3"/>
          <a:stretch>
            <a:fillRect/>
          </a:stretch>
        </p:blipFill>
        <p:spPr>
          <a:xfrm>
            <a:off x="7956263" y="60269"/>
            <a:ext cx="1008820" cy="89943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a:solidFill>
                  <a:srgbClr val="1B2D63"/>
                </a:solidFill>
                <a:latin typeface="Cambria" pitchFamily="34" charset="0"/>
                <a:ea typeface="Cambria" pitchFamily="34" charset="-122"/>
                <a:cs typeface="Cambria" pitchFamily="34" charset="-120"/>
              </a:rPr>
              <a:t>Destek Hizmetleri</a:t>
            </a:r>
            <a:endParaRPr lang="en-US" sz="2600"/>
          </a:p>
        </p:txBody>
      </p:sp>
      <p:sp>
        <p:nvSpPr>
          <p:cNvPr id="5" name="Text 2"/>
          <p:cNvSpPr/>
          <p:nvPr/>
        </p:nvSpPr>
        <p:spPr>
          <a:xfrm>
            <a:off x="548640" y="1091723"/>
            <a:ext cx="7863840" cy="3429000"/>
          </a:xfrm>
          <a:prstGeom prst="rect">
            <a:avLst/>
          </a:prstGeom>
          <a:noFill/>
          <a:ln/>
        </p:spPr>
        <p:txBody>
          <a:bodyPr wrap="square" lIns="91440" tIns="45720" rIns="91440" bIns="45720" rtlCol="0" anchor="t"/>
          <a:lstStyle/>
          <a:p>
            <a:pPr marL="285750" indent="-285750">
              <a:buFont typeface="Arial" panose="020B0604020202020204" pitchFamily="34" charset="0"/>
              <a:buChar char="•"/>
            </a:pPr>
            <a:r>
              <a:rPr lang="tr-TR" sz="1600" dirty="0"/>
              <a:t>Her öğrencimize bölüm öğretim üyeleri arasından bir akademik danışman atanmakta; ders seçimi, akademik planlama, staj, film projeleri ve mezuniyet süreçlerinde bireysel danışmanlık sağlanmaktadır.</a:t>
            </a:r>
          </a:p>
          <a:p>
            <a:endParaRPr lang="tr-TR" sz="1600" dirty="0"/>
          </a:p>
          <a:p>
            <a:pPr marL="285750" indent="-285750">
              <a:buFont typeface="Arial" panose="020B0604020202020204" pitchFamily="34" charset="0"/>
              <a:buChar char="•"/>
            </a:pPr>
            <a:r>
              <a:rPr lang="tr-TR" sz="1600" dirty="0"/>
              <a:t>Öğrencilerimiz, ihtiyaç duyduklarında üniversitemizin Psikolojik Danışmanlık ve Rehberlik Biriminden ücretsiz psikolojik danışmanlık ve rehberlik desteği alabilmektedir.</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Ders materyalleri, proje içerikleri ve duyurular Microsoft </a:t>
            </a:r>
            <a:r>
              <a:rPr lang="tr-TR" sz="1600" dirty="0" err="1"/>
              <a:t>Teams</a:t>
            </a:r>
            <a:r>
              <a:rPr lang="tr-TR" sz="1600" dirty="0"/>
              <a:t> üzerinden paylaşılmakta; öğrencilerimiz öğretim üyeleriyle ofis saatleri ve e-posta aracılığıyla kolaylıkla iletişim kurabilmektedir.</a:t>
            </a:r>
          </a:p>
          <a:p>
            <a:endParaRPr lang="tr-TR" sz="1600" dirty="0"/>
          </a:p>
          <a:p>
            <a:pPr marL="285750" indent="-285750">
              <a:buFont typeface="Arial" panose="020B0604020202020204" pitchFamily="34" charset="0"/>
              <a:buChar char="•"/>
            </a:pPr>
            <a:r>
              <a:rPr lang="tr-TR" sz="1600" dirty="0"/>
              <a:t>Zengin kütüphane kaynakları, elektronik veri tabanları, dijital öğrenme platformları ve film arşivleri öğrencilerimizin akademik ve sanatsal çalışmalarını desteklemektedir.</a:t>
            </a:r>
          </a:p>
          <a:p>
            <a:pPr marL="228600" indent="-228600">
              <a:lnSpc>
                <a:spcPct val="108000"/>
              </a:lnSpc>
              <a:spcAft>
                <a:spcPts val="1200"/>
              </a:spcAft>
              <a:buSzPct val="100000"/>
              <a:buChar char="▪"/>
            </a:pPr>
            <a:endParaRPr lang="en-US" sz="1500" dirty="0">
              <a:solidFill>
                <a:srgbClr val="33415C"/>
              </a:solidFill>
              <a:ea typeface="Calibri"/>
              <a:cs typeface="Calibri"/>
            </a:endParaRPr>
          </a:p>
        </p:txBody>
      </p:sp>
      <p:sp>
        <p:nvSpPr>
          <p:cNvPr id="6" name="Text 3"/>
          <p:cNvSpPr/>
          <p:nvPr/>
        </p:nvSpPr>
        <p:spPr>
          <a:xfrm>
            <a:off x="548640" y="4754880"/>
            <a:ext cx="7315200" cy="274320"/>
          </a:xfrm>
          <a:prstGeom prst="rect">
            <a:avLst/>
          </a:prstGeom>
          <a:noFill/>
          <a:ln/>
        </p:spPr>
        <p:txBody>
          <a:bodyPr wrap="square" lIns="0" tIns="0" rIns="0" bIns="0" rtlCol="0" anchor="ctr"/>
          <a:lstStyle/>
          <a:p>
            <a:r>
              <a:rPr lang="tr-TR" sz="1000" kern="0" spc="200" dirty="0">
                <a:solidFill>
                  <a:srgbClr val="6B7280"/>
                </a:solidFill>
                <a:latin typeface="Calibri"/>
                <a:ea typeface="Calibri"/>
                <a:cs typeface="Calibri"/>
              </a:rPr>
              <a:t>FİLM TASARIMI ve YÖNETİMİ </a:t>
            </a:r>
            <a:r>
              <a:rPr lang="en-US" sz="1000" kern="0" spc="200" dirty="0">
                <a:solidFill>
                  <a:srgbClr val="6B7280"/>
                </a:solidFill>
                <a:latin typeface="Calibri"/>
                <a:ea typeface="Calibri"/>
                <a:cs typeface="Calibri"/>
              </a:rPr>
              <a:t>BÖLÜMÜ</a:t>
            </a:r>
            <a:endParaRPr lang="en-US" sz="1000" dirty="0">
              <a:latin typeface="Calibri"/>
              <a:ea typeface="Calibri"/>
              <a:cs typeface="Calibri"/>
            </a:endParaRPr>
          </a:p>
        </p:txBody>
      </p:sp>
      <p:pic>
        <p:nvPicPr>
          <p:cNvPr id="7" name="Image 0" descr="logo.png">
            <a:extLst>
              <a:ext uri="{FF2B5EF4-FFF2-40B4-BE49-F238E27FC236}">
                <a16:creationId xmlns:a16="http://schemas.microsoft.com/office/drawing/2014/main" id="{9769DA2B-196D-7DD1-188A-2B4A597D2858}"/>
              </a:ext>
            </a:extLst>
          </p:cNvPr>
          <p:cNvPicPr>
            <a:picLocks noChangeAspect="1"/>
          </p:cNvPicPr>
          <p:nvPr/>
        </p:nvPicPr>
        <p:blipFill>
          <a:blip r:embed="rId3"/>
          <a:stretch>
            <a:fillRect/>
          </a:stretch>
        </p:blipFill>
        <p:spPr>
          <a:xfrm>
            <a:off x="7593106" y="80797"/>
            <a:ext cx="1371977" cy="122320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a:solidFill>
                  <a:srgbClr val="1B2D63"/>
                </a:solidFill>
                <a:latin typeface="Cambria" pitchFamily="34" charset="0"/>
                <a:ea typeface="Cambria" pitchFamily="34" charset="-122"/>
                <a:cs typeface="Cambria" pitchFamily="34" charset="-120"/>
              </a:rPr>
              <a:t>Burs ve Finansal Olanaklar</a:t>
            </a:r>
            <a:endParaRPr lang="en-US" sz="2600"/>
          </a:p>
        </p:txBody>
      </p:sp>
      <p:sp>
        <p:nvSpPr>
          <p:cNvPr id="5" name="Text 2"/>
          <p:cNvSpPr/>
          <p:nvPr/>
        </p:nvSpPr>
        <p:spPr>
          <a:xfrm>
            <a:off x="640080" y="1234440"/>
            <a:ext cx="7863840" cy="3429000"/>
          </a:xfrm>
          <a:prstGeom prst="rect">
            <a:avLst/>
          </a:prstGeom>
          <a:noFill/>
          <a:ln/>
        </p:spPr>
        <p:txBody>
          <a:bodyPr wrap="square" lIns="91440" tIns="45720" rIns="91440" bIns="45720" rtlCol="0" anchor="t"/>
          <a:lstStyle/>
          <a:p>
            <a:pPr marL="285750" indent="-285750">
              <a:buFont typeface="Arial" panose="020B0604020202020204" pitchFamily="34" charset="0"/>
              <a:buChar char="•"/>
            </a:pPr>
            <a:r>
              <a:rPr lang="tr-TR" sz="1600" dirty="0"/>
              <a:t>Programımızda Tam Burslu, %50 Burslu ve Ücretli kontenjan seçenekleri bulunmaktadır.</a:t>
            </a:r>
          </a:p>
          <a:p>
            <a:endParaRPr lang="tr-TR" sz="1600" dirty="0"/>
          </a:p>
          <a:p>
            <a:pPr marL="285750" indent="-285750">
              <a:buFont typeface="Arial" panose="020B0604020202020204" pitchFamily="34" charset="0"/>
              <a:buChar char="•"/>
            </a:pPr>
            <a:r>
              <a:rPr lang="tr-TR" sz="1600" dirty="0"/>
              <a:t>ÖSYM yerleştirme bursları, üniversitemizin ilgili yönetmelikleri doğrultusunda normal öğrenim süresi boyunca korunmaktadır.</a:t>
            </a:r>
          </a:p>
          <a:p>
            <a:endParaRPr lang="tr-TR" sz="1600" dirty="0"/>
          </a:p>
          <a:p>
            <a:pPr marL="285750" indent="-285750">
              <a:buFont typeface="Arial" panose="020B0604020202020204" pitchFamily="34" charset="0"/>
              <a:buChar char="•"/>
            </a:pPr>
            <a:r>
              <a:rPr lang="tr-TR" sz="1600" dirty="0"/>
              <a:t>Üniversitemiz, başarı bursları ile öğrencilerimizin akademik ve sanatsal başarılarını desteklemektedir.</a:t>
            </a:r>
          </a:p>
          <a:p>
            <a:endParaRPr lang="tr-TR" sz="1600" dirty="0"/>
          </a:p>
          <a:p>
            <a:pPr marL="285750" indent="-285750">
              <a:buFont typeface="Arial" panose="020B0604020202020204" pitchFamily="34" charset="0"/>
              <a:buChar char="•"/>
            </a:pPr>
            <a:r>
              <a:rPr lang="tr-TR" sz="1600" dirty="0"/>
              <a:t>Öğrencilerimiz, uygun koşulları sağlamaları hâlinde kısmi zamanlı çalışma imkânlarından yararlanabilmektedir.</a:t>
            </a:r>
          </a:p>
          <a:p>
            <a:endParaRPr lang="tr-TR" sz="1600" dirty="0"/>
          </a:p>
          <a:p>
            <a:pPr marL="285750" indent="-285750">
              <a:buFont typeface="Arial" panose="020B0604020202020204" pitchFamily="34" charset="0"/>
              <a:buChar char="•"/>
            </a:pPr>
            <a:r>
              <a:rPr lang="tr-TR" sz="1600" dirty="0"/>
              <a:t>Güncel öğrenim ücretleri, burs olanakları ve başvuru koşulları üniversitemizin resmî web sitesi üzerinden duyurulmaktadır.</a:t>
            </a:r>
          </a:p>
        </p:txBody>
      </p:sp>
      <p:sp>
        <p:nvSpPr>
          <p:cNvPr id="6" name="Text 3"/>
          <p:cNvSpPr/>
          <p:nvPr/>
        </p:nvSpPr>
        <p:spPr>
          <a:xfrm>
            <a:off x="548640" y="4754880"/>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a:ea typeface="Calibri"/>
                <a:cs typeface="Calibri"/>
              </a:rPr>
              <a:t>FİLM TASARIMI ve YÖNETİMİ</a:t>
            </a:r>
            <a:r>
              <a:rPr lang="en-US" sz="1000" kern="0" spc="200" dirty="0">
                <a:solidFill>
                  <a:srgbClr val="6B7280"/>
                </a:solidFill>
                <a:latin typeface="Calibri"/>
                <a:ea typeface="Calibri"/>
                <a:cs typeface="Calibri"/>
              </a:rPr>
              <a:t> BÖLÜMÜ</a:t>
            </a:r>
            <a:endParaRPr lang="en-US" sz="1000" dirty="0">
              <a:latin typeface="Calibri"/>
              <a:ea typeface="Calibri"/>
              <a:cs typeface="Calibri"/>
            </a:endParaRPr>
          </a:p>
        </p:txBody>
      </p:sp>
      <p:pic>
        <p:nvPicPr>
          <p:cNvPr id="7" name="Image 0" descr="logo.png">
            <a:extLst>
              <a:ext uri="{FF2B5EF4-FFF2-40B4-BE49-F238E27FC236}">
                <a16:creationId xmlns:a16="http://schemas.microsoft.com/office/drawing/2014/main" id="{C5EACDDF-0A2F-3967-B966-7603B4FD5B19}"/>
              </a:ext>
            </a:extLst>
          </p:cNvPr>
          <p:cNvPicPr>
            <a:picLocks noChangeAspect="1"/>
          </p:cNvPicPr>
          <p:nvPr/>
        </p:nvPicPr>
        <p:blipFill>
          <a:blip r:embed="rId3"/>
          <a:stretch>
            <a:fillRect/>
          </a:stretch>
        </p:blipFill>
        <p:spPr>
          <a:xfrm>
            <a:off x="7593106" y="80797"/>
            <a:ext cx="1371977" cy="122320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415254" y="155902"/>
            <a:ext cx="7315200" cy="685800"/>
          </a:xfrm>
          <a:prstGeom prst="rect">
            <a:avLst/>
          </a:prstGeom>
          <a:noFill/>
          <a:ln/>
        </p:spPr>
        <p:txBody>
          <a:bodyPr wrap="square" lIns="0" tIns="0" rIns="0" bIns="0" rtlCol="0" anchor="ctr"/>
          <a:lstStyle/>
          <a:p>
            <a:pPr marL="0" indent="0" algn="l">
              <a:buNone/>
            </a:pPr>
            <a:r>
              <a:rPr lang="en-US" sz="2600" b="1">
                <a:solidFill>
                  <a:srgbClr val="1B2D63"/>
                </a:solidFill>
                <a:latin typeface="Cambria" pitchFamily="34" charset="0"/>
                <a:ea typeface="Cambria" pitchFamily="34" charset="-122"/>
                <a:cs typeface="Cambria" pitchFamily="34" charset="-120"/>
              </a:rPr>
              <a:t>Sık</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Sorulan</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Sorular</a:t>
            </a:r>
            <a:endParaRPr lang="en-US" sz="2600" dirty="0"/>
          </a:p>
        </p:txBody>
      </p:sp>
      <p:sp>
        <p:nvSpPr>
          <p:cNvPr id="5" name="Text 2"/>
          <p:cNvSpPr/>
          <p:nvPr/>
        </p:nvSpPr>
        <p:spPr>
          <a:xfrm>
            <a:off x="415254" y="773684"/>
            <a:ext cx="8259619" cy="3429000"/>
          </a:xfrm>
          <a:prstGeom prst="rect">
            <a:avLst/>
          </a:prstGeom>
          <a:noFill/>
          <a:ln/>
        </p:spPr>
        <p:txBody>
          <a:bodyPr wrap="square" lIns="91440" tIns="45720" rIns="91440" bIns="45720" rtlCol="0" anchor="t"/>
          <a:lstStyle/>
          <a:p>
            <a:r>
              <a:rPr lang="tr-TR" sz="1600" b="1" dirty="0"/>
              <a:t>Bu Bölüm Bana Uygun mu?</a:t>
            </a:r>
            <a:endParaRPr lang="tr-TR" sz="1600" dirty="0"/>
          </a:p>
          <a:p>
            <a:r>
              <a:rPr lang="tr-TR" sz="1600" dirty="0"/>
              <a:t>✔️ Sinema, görsel anlatım ve hikâye anlatıcılığına ilgi duyan, yaratıcı düşünmeyi seven, ekip çalışmasına yatkın ve film üretim süreçlerinde yer almak isteyen öğrenciler için güçlü bir tercih olabilir.</a:t>
            </a:r>
          </a:p>
          <a:p>
            <a:r>
              <a:rPr lang="tr-TR" sz="1600" b="1" dirty="0"/>
              <a:t>Mezun olunca ne iş yapacağım?</a:t>
            </a:r>
            <a:br>
              <a:rPr lang="tr-TR" sz="1600" dirty="0"/>
            </a:br>
            <a:r>
              <a:rPr lang="tr-TR" sz="1600" dirty="0"/>
              <a:t>✔️ Mezunlarımız sinema, televizyon ve dijital medya sektörlerinde yönetmen, senarist, yapımcı, görüntü yönetmeni, kurgu editörü, ses tasarımcısı, içerik üreticisi ve yaratıcı medya profesyoneli olarak farklı kariyer olanaklarına sahip olabilir.</a:t>
            </a:r>
          </a:p>
          <a:p>
            <a:r>
              <a:rPr lang="tr-TR" sz="1600" b="1" dirty="0"/>
              <a:t>Yurt dışında çalışabilir miyim?</a:t>
            </a:r>
            <a:br>
              <a:rPr lang="tr-TR" sz="1600" dirty="0"/>
            </a:br>
            <a:r>
              <a:rPr lang="tr-TR" sz="1600" dirty="0"/>
              <a:t>✔️ Evet. Uluslararası film ve medya sektöründe çalışmak veya lisansüstü eğitime devam etmek mümkündür. Ancak ülkelerin çalışma ve eğitim koşullarına bağlı olarak dil yeterliliği ve gerekli mesleki şartların sağlanması gerekebilir.</a:t>
            </a:r>
          </a:p>
          <a:p>
            <a:r>
              <a:rPr lang="tr-TR" sz="1600" b="1" dirty="0"/>
              <a:t>Staj bulmak zor mu?</a:t>
            </a:r>
            <a:br>
              <a:rPr lang="tr-TR" sz="1600" dirty="0"/>
            </a:br>
            <a:r>
              <a:rPr lang="tr-TR" sz="1600" dirty="0"/>
              <a:t>✔️ Bölümümüzün yapım şirketleri, televizyon kanalları, dijital medya kuruluşları ve yaratıcı sektör temsilcileriyle yürüttüğü iş birlikleri sayesinde öğrencilerimiz staj süreçlerinde akademik danışmanlık ve yönlendirme desteği almaktadır.</a:t>
            </a:r>
          </a:p>
          <a:p>
            <a:pPr marL="228600" indent="-228600">
              <a:lnSpc>
                <a:spcPct val="108000"/>
              </a:lnSpc>
              <a:spcAft>
                <a:spcPts val="1200"/>
              </a:spcAft>
              <a:buSzPct val="100000"/>
              <a:buChar char="▪"/>
            </a:pPr>
            <a:endParaRPr lang="en-US" sz="1500" dirty="0">
              <a:solidFill>
                <a:srgbClr val="33415C"/>
              </a:solidFill>
              <a:ea typeface="Calibri"/>
              <a:cs typeface="Calibri"/>
            </a:endParaRPr>
          </a:p>
        </p:txBody>
      </p:sp>
      <p:sp>
        <p:nvSpPr>
          <p:cNvPr id="6" name="Text 3"/>
          <p:cNvSpPr/>
          <p:nvPr/>
        </p:nvSpPr>
        <p:spPr>
          <a:xfrm>
            <a:off x="524786" y="4850438"/>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a:ea typeface="Calibri"/>
                <a:cs typeface="Calibri"/>
              </a:rPr>
              <a:t>FİLM TASARIMI ve YÖNETİMİ</a:t>
            </a:r>
            <a:r>
              <a:rPr lang="en-US" sz="1000" kern="0" spc="200" dirty="0">
                <a:solidFill>
                  <a:srgbClr val="6B7280"/>
                </a:solidFill>
                <a:latin typeface="Calibri"/>
                <a:ea typeface="Calibri"/>
                <a:cs typeface="Calibri"/>
              </a:rPr>
              <a:t> BÖLÜMÜ</a:t>
            </a:r>
            <a:endParaRPr lang="en-US" sz="1000" dirty="0">
              <a:latin typeface="Calibri"/>
              <a:ea typeface="Calibri"/>
              <a:cs typeface="Calibri"/>
            </a:endParaRPr>
          </a:p>
        </p:txBody>
      </p:sp>
      <p:pic>
        <p:nvPicPr>
          <p:cNvPr id="7" name="Image 0" descr="logo.png">
            <a:extLst>
              <a:ext uri="{FF2B5EF4-FFF2-40B4-BE49-F238E27FC236}">
                <a16:creationId xmlns:a16="http://schemas.microsoft.com/office/drawing/2014/main" id="{748BE90A-E6FC-8AA5-E1F6-3E2514034819}"/>
              </a:ext>
            </a:extLst>
          </p:cNvPr>
          <p:cNvPicPr>
            <a:picLocks noChangeAspect="1"/>
          </p:cNvPicPr>
          <p:nvPr/>
        </p:nvPicPr>
        <p:blipFill>
          <a:blip r:embed="rId3"/>
          <a:stretch>
            <a:fillRect/>
          </a:stretch>
        </p:blipFill>
        <p:spPr>
          <a:xfrm>
            <a:off x="7593106" y="80797"/>
            <a:ext cx="1371977" cy="122320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463040" y="-1645920"/>
            <a:ext cx="3840480" cy="3840480"/>
          </a:xfrm>
          <a:prstGeom prst="ellipse">
            <a:avLst/>
          </a:prstGeom>
          <a:solidFill>
            <a:srgbClr val="E9EDF7"/>
          </a:solidFill>
          <a:ln/>
        </p:spPr>
        <p:txBody>
          <a:bodyPr/>
          <a:lstStyle/>
          <a:p>
            <a:endParaRPr lang="tr-TR"/>
          </a:p>
        </p:txBody>
      </p:sp>
      <p:sp>
        <p:nvSpPr>
          <p:cNvPr id="3" name="Shape 1"/>
          <p:cNvSpPr/>
          <p:nvPr/>
        </p:nvSpPr>
        <p:spPr>
          <a:xfrm>
            <a:off x="6949440" y="3108960"/>
            <a:ext cx="3291840" cy="3291840"/>
          </a:xfrm>
          <a:prstGeom prst="ellipse">
            <a:avLst/>
          </a:prstGeom>
          <a:solidFill>
            <a:srgbClr val="E9EDF7"/>
          </a:solidFill>
          <a:ln/>
        </p:spPr>
        <p:txBody>
          <a:bodyPr/>
          <a:lstStyle/>
          <a:p>
            <a:endParaRPr lang="tr-TR"/>
          </a:p>
        </p:txBody>
      </p:sp>
      <p:sp>
        <p:nvSpPr>
          <p:cNvPr id="5" name="Text 2"/>
          <p:cNvSpPr/>
          <p:nvPr/>
        </p:nvSpPr>
        <p:spPr>
          <a:xfrm>
            <a:off x="0" y="1874520"/>
            <a:ext cx="9144000" cy="548640"/>
          </a:xfrm>
          <a:prstGeom prst="rect">
            <a:avLst/>
          </a:prstGeom>
          <a:noFill/>
          <a:ln/>
        </p:spPr>
        <p:txBody>
          <a:bodyPr wrap="square" rtlCol="0" anchor="ctr"/>
          <a:lstStyle/>
          <a:p>
            <a:pPr marL="0" indent="0" algn="ctr">
              <a:buNone/>
            </a:pPr>
            <a:r>
              <a:rPr lang="en-US" sz="3200" b="1">
                <a:solidFill>
                  <a:srgbClr val="1B2D63"/>
                </a:solidFill>
                <a:latin typeface="Cambria" pitchFamily="34" charset="0"/>
                <a:ea typeface="Cambria" pitchFamily="34" charset="-122"/>
                <a:cs typeface="Cambria" pitchFamily="34" charset="-120"/>
              </a:rPr>
              <a:t>İLETİŞİM</a:t>
            </a:r>
            <a:endParaRPr lang="en-US" sz="3200"/>
          </a:p>
        </p:txBody>
      </p:sp>
      <p:sp>
        <p:nvSpPr>
          <p:cNvPr id="6" name="Text 3"/>
          <p:cNvSpPr/>
          <p:nvPr/>
        </p:nvSpPr>
        <p:spPr>
          <a:xfrm>
            <a:off x="914400" y="2606040"/>
            <a:ext cx="7315200" cy="1645920"/>
          </a:xfrm>
          <a:prstGeom prst="rect">
            <a:avLst/>
          </a:prstGeom>
          <a:noFill/>
          <a:ln/>
        </p:spPr>
        <p:txBody>
          <a:bodyPr wrap="square" lIns="91440" tIns="45720" rIns="91440" bIns="45720" rtlCol="0" anchor="ctr"/>
          <a:lstStyle/>
          <a:p>
            <a:pPr marL="0" indent="0" algn="ctr">
              <a:lnSpc>
                <a:spcPct val="115000"/>
              </a:lnSpc>
              <a:spcAft>
                <a:spcPts val="800"/>
              </a:spcAft>
              <a:buNone/>
            </a:pPr>
            <a:r>
              <a:rPr lang="en-US" sz="1500" dirty="0" err="1">
                <a:solidFill>
                  <a:srgbClr val="33415C"/>
                </a:solidFill>
                <a:latin typeface="Calibri"/>
                <a:ea typeface="Calibri"/>
                <a:cs typeface="Calibri"/>
              </a:rPr>
              <a:t>Maltepe</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Mahallesi</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Şehit</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Gönenç</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Caddesi</a:t>
            </a:r>
            <a:r>
              <a:rPr lang="en-US" sz="1500" dirty="0">
                <a:solidFill>
                  <a:srgbClr val="33415C"/>
                </a:solidFill>
                <a:latin typeface="Calibri"/>
                <a:ea typeface="Calibri"/>
                <a:cs typeface="Calibri"/>
              </a:rPr>
              <a:t> No: 5, </a:t>
            </a:r>
            <a:r>
              <a:rPr lang="en-US" sz="1500" dirty="0" err="1">
                <a:solidFill>
                  <a:srgbClr val="33415C"/>
                </a:solidFill>
                <a:latin typeface="Calibri"/>
                <a:ea typeface="Calibri"/>
                <a:cs typeface="Calibri"/>
              </a:rPr>
              <a:t>Çankaya</a:t>
            </a:r>
            <a:r>
              <a:rPr lang="en-US" sz="1500" dirty="0">
                <a:solidFill>
                  <a:srgbClr val="33415C"/>
                </a:solidFill>
                <a:latin typeface="Calibri"/>
                <a:ea typeface="Calibri"/>
                <a:cs typeface="Calibri"/>
              </a:rPr>
              <a:t> / Ankara</a:t>
            </a:r>
            <a:endParaRPr lang="en-US" sz="1500" dirty="0">
              <a:latin typeface="Calibri"/>
              <a:ea typeface="Calibri"/>
              <a:cs typeface="Calibri"/>
            </a:endParaRPr>
          </a:p>
          <a:p>
            <a:pPr marL="0" indent="0" algn="ctr">
              <a:lnSpc>
                <a:spcPct val="115000"/>
              </a:lnSpc>
              <a:spcAft>
                <a:spcPts val="800"/>
              </a:spcAft>
              <a:buNone/>
            </a:pPr>
            <a:r>
              <a:rPr lang="en-US" sz="1500" dirty="0">
                <a:solidFill>
                  <a:srgbClr val="33415C"/>
                </a:solidFill>
                <a:latin typeface="Calibri" pitchFamily="34" charset="0"/>
                <a:ea typeface="Calibri" pitchFamily="34" charset="-122"/>
                <a:cs typeface="Calibri" pitchFamily="34" charset="-120"/>
              </a:rPr>
              <a:t>444 22 28</a:t>
            </a:r>
            <a:endParaRPr lang="en-US" sz="1500" dirty="0"/>
          </a:p>
          <a:p>
            <a:pPr marL="0" indent="0" algn="ctr">
              <a:lnSpc>
                <a:spcPct val="115000"/>
              </a:lnSpc>
              <a:spcAft>
                <a:spcPts val="800"/>
              </a:spcAft>
              <a:buNone/>
            </a:pPr>
            <a:r>
              <a:rPr lang="tr-TR" sz="1500" dirty="0" err="1">
                <a:solidFill>
                  <a:srgbClr val="33415C"/>
                </a:solidFill>
                <a:latin typeface="Calibri" pitchFamily="34" charset="0"/>
                <a:ea typeface="Calibri" pitchFamily="34" charset="-122"/>
                <a:cs typeface="Calibri" pitchFamily="34" charset="-120"/>
              </a:rPr>
              <a:t>info</a:t>
            </a:r>
            <a:r>
              <a:rPr lang="en-US" sz="1500" dirty="0">
                <a:solidFill>
                  <a:srgbClr val="33415C"/>
                </a:solidFill>
                <a:latin typeface="Calibri" pitchFamily="34" charset="0"/>
                <a:ea typeface="Calibri" pitchFamily="34" charset="-122"/>
                <a:cs typeface="Calibri" pitchFamily="34" charset="-120"/>
              </a:rPr>
              <a:t>@ankarabilim.edu.tr</a:t>
            </a:r>
            <a:endParaRPr lang="en-US" sz="1500" dirty="0"/>
          </a:p>
          <a:p>
            <a:pPr marL="0" indent="0" algn="ctr">
              <a:lnSpc>
                <a:spcPct val="115000"/>
              </a:lnSpc>
              <a:spcAft>
                <a:spcPts val="800"/>
              </a:spcAft>
              <a:buNone/>
            </a:pPr>
            <a:r>
              <a:rPr lang="en-US" sz="1500" dirty="0" err="1">
                <a:solidFill>
                  <a:srgbClr val="33415C"/>
                </a:solidFill>
                <a:latin typeface="Calibri"/>
                <a:ea typeface="Calibri"/>
                <a:cs typeface="Calibri"/>
              </a:rPr>
              <a:t>Daha</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fazla</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bilgi</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ve</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güncel</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duyurular</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için</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bölüm</a:t>
            </a:r>
            <a:r>
              <a:rPr lang="en-US" sz="1500" dirty="0">
                <a:solidFill>
                  <a:srgbClr val="33415C"/>
                </a:solidFill>
                <a:latin typeface="Calibri"/>
                <a:ea typeface="Calibri"/>
                <a:cs typeface="Calibri"/>
              </a:rPr>
              <a:t> web </a:t>
            </a:r>
            <a:r>
              <a:rPr lang="en-US" sz="1500" dirty="0" err="1">
                <a:solidFill>
                  <a:srgbClr val="33415C"/>
                </a:solidFill>
                <a:latin typeface="Calibri"/>
                <a:ea typeface="Calibri"/>
                <a:cs typeface="Calibri"/>
              </a:rPr>
              <a:t>sayfamızı</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takip</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edebilirsiniz</a:t>
            </a:r>
            <a:r>
              <a:rPr lang="en-US" sz="1500" dirty="0">
                <a:solidFill>
                  <a:srgbClr val="33415C"/>
                </a:solidFill>
                <a:latin typeface="Calibri"/>
                <a:ea typeface="Calibri"/>
                <a:cs typeface="Calibri"/>
              </a:rPr>
              <a:t>.</a:t>
            </a:r>
            <a:endParaRPr lang="en-US" sz="1500" dirty="0">
              <a:latin typeface="Calibri"/>
              <a:ea typeface="Calibri"/>
              <a:cs typeface="Calibri"/>
            </a:endParaRPr>
          </a:p>
        </p:txBody>
      </p:sp>
      <p:pic>
        <p:nvPicPr>
          <p:cNvPr id="7" name="Image 0" descr="logo.png">
            <a:extLst>
              <a:ext uri="{FF2B5EF4-FFF2-40B4-BE49-F238E27FC236}">
                <a16:creationId xmlns:a16="http://schemas.microsoft.com/office/drawing/2014/main" id="{A694BD83-678E-F3C9-46E3-4D9B10907CA3}"/>
              </a:ext>
            </a:extLst>
          </p:cNvPr>
          <p:cNvPicPr>
            <a:picLocks noChangeAspect="1"/>
          </p:cNvPicPr>
          <p:nvPr/>
        </p:nvPicPr>
        <p:blipFill>
          <a:blip r:embed="rId3"/>
          <a:stretch>
            <a:fillRect/>
          </a:stretch>
        </p:blipFill>
        <p:spPr>
          <a:xfrm>
            <a:off x="3673740" y="272143"/>
            <a:ext cx="1584248" cy="140826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3" name="Image 0" descr="logo.png"/>
          <p:cNvPicPr>
            <a:picLocks noChangeAspect="1"/>
          </p:cNvPicPr>
          <p:nvPr/>
        </p:nvPicPr>
        <p:blipFill>
          <a:blip r:embed="rId3"/>
          <a:stretch>
            <a:fillRect/>
          </a:stretch>
        </p:blipFill>
        <p:spPr>
          <a:xfrm>
            <a:off x="7899025" y="0"/>
            <a:ext cx="1244975" cy="1109977"/>
          </a:xfrm>
          <a:prstGeom prst="rect">
            <a:avLst/>
          </a:prstGeom>
        </p:spPr>
      </p:pic>
      <p:sp>
        <p:nvSpPr>
          <p:cNvPr id="2" name="Text 0"/>
          <p:cNvSpPr/>
          <p:nvPr/>
        </p:nvSpPr>
        <p:spPr>
          <a:xfrm>
            <a:off x="-1005840" y="-822960"/>
            <a:ext cx="3657600" cy="2926080"/>
          </a:xfrm>
          <a:prstGeom prst="rect">
            <a:avLst/>
          </a:prstGeom>
          <a:noFill/>
          <a:ln/>
        </p:spPr>
        <p:txBody>
          <a:bodyPr wrap="square" lIns="0" tIns="0" rIns="0" bIns="0" rtlCol="0" anchor="ctr"/>
          <a:lstStyle/>
          <a:p>
            <a:pPr marL="0" indent="0" algn="l">
              <a:buNone/>
            </a:pPr>
            <a:endParaRPr lang="en-US" sz="17000"/>
          </a:p>
        </p:txBody>
      </p:sp>
      <p:sp>
        <p:nvSpPr>
          <p:cNvPr id="4" name="Text 1"/>
          <p:cNvSpPr/>
          <p:nvPr/>
        </p:nvSpPr>
        <p:spPr>
          <a:xfrm>
            <a:off x="548640" y="156610"/>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Bölümümüz</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Hakkında</a:t>
            </a:r>
            <a:endParaRPr lang="en-US" sz="2600" dirty="0"/>
          </a:p>
        </p:txBody>
      </p:sp>
      <p:sp>
        <p:nvSpPr>
          <p:cNvPr id="5" name="Text 2"/>
          <p:cNvSpPr/>
          <p:nvPr/>
        </p:nvSpPr>
        <p:spPr>
          <a:xfrm>
            <a:off x="181765" y="805927"/>
            <a:ext cx="8339747" cy="3855096"/>
          </a:xfrm>
          <a:prstGeom prst="rect">
            <a:avLst/>
          </a:prstGeom>
          <a:noFill/>
          <a:ln/>
        </p:spPr>
        <p:txBody>
          <a:bodyPr wrap="square" rtlCol="0" anchor="t"/>
          <a:lstStyle/>
          <a:p>
            <a:pPr marL="285750" indent="-285750" algn="just">
              <a:buFont typeface="Arial" panose="020B0604020202020204" pitchFamily="34" charset="0"/>
              <a:buChar char="•"/>
            </a:pPr>
            <a:r>
              <a:rPr lang="tr-TR" sz="1600" dirty="0"/>
              <a:t>Film Tasarımı ve Yönetimi; sinema sanatını estetik, teknik ve yaratıcı yönleriyle ele alan, görsel-işitsel anlatım becerileri kazandırarak özgün içerikler üreten profesyoneller yetiştirmeyi amaçlayan </a:t>
            </a:r>
            <a:r>
              <a:rPr lang="tr-TR" sz="1600" dirty="0" err="1"/>
              <a:t>disiplinlerarası</a:t>
            </a:r>
            <a:r>
              <a:rPr lang="tr-TR" sz="1600" dirty="0"/>
              <a:t> bir eğitim alanıdır.</a:t>
            </a:r>
          </a:p>
          <a:p>
            <a:pPr marL="285750" indent="-285750" algn="just">
              <a:buFont typeface="Arial" panose="020B0604020202020204" pitchFamily="34" charset="0"/>
              <a:buChar char="•"/>
            </a:pPr>
            <a:endParaRPr lang="tr-TR" sz="900" dirty="0"/>
          </a:p>
          <a:p>
            <a:pPr marL="285750" indent="-285750" algn="just">
              <a:buFont typeface="Arial" panose="020B0604020202020204" pitchFamily="34" charset="0"/>
              <a:buChar char="•"/>
            </a:pPr>
            <a:r>
              <a:rPr lang="tr-TR" sz="1600" dirty="0"/>
              <a:t>Bölümümüz 2020 yılında üniversitemiz ile eş zamanlı olarak kurulmuş; kuramsal bilgi ile uygulamalı eğitimi bütünleştiren çağdaş bir anlayışla eğitim-öğretim faaliyetlerini sürdürmektedir.</a:t>
            </a:r>
          </a:p>
          <a:p>
            <a:pPr marL="285750" indent="-285750" algn="just">
              <a:buFont typeface="Arial" panose="020B0604020202020204" pitchFamily="34" charset="0"/>
              <a:buChar char="•"/>
            </a:pPr>
            <a:endParaRPr lang="tr-TR" sz="900" dirty="0"/>
          </a:p>
          <a:p>
            <a:pPr marL="285750" indent="-285750" algn="just">
              <a:buFont typeface="Arial" panose="020B0604020202020204" pitchFamily="34" charset="0"/>
              <a:buChar char="•"/>
            </a:pPr>
            <a:r>
              <a:rPr lang="tr-TR" sz="1600" dirty="0"/>
              <a:t>Amacımız, sanatsal bakış açısına sahip, yaratıcı düşünceyi benimseyen, teknolojiyi etkin kullanan, etik değerlere bağlı ve sinema ile dijital medya alanlarında üretim yapabilen nitelikli film tasarımcıları ve yönetmenler yetiştirmektir.</a:t>
            </a:r>
          </a:p>
          <a:p>
            <a:pPr marL="285750" indent="-285750" algn="just">
              <a:buFont typeface="Arial" panose="020B0604020202020204" pitchFamily="34" charset="0"/>
              <a:buChar char="•"/>
            </a:pPr>
            <a:endParaRPr lang="tr-TR" sz="900" dirty="0"/>
          </a:p>
          <a:p>
            <a:pPr marL="285750" indent="-285750" algn="just">
              <a:buFont typeface="Arial" panose="020B0604020202020204" pitchFamily="34" charset="0"/>
              <a:buChar char="•"/>
            </a:pPr>
            <a:r>
              <a:rPr lang="tr-TR" sz="1600" dirty="0"/>
              <a:t>Bölümümüzü öne çıkaran başlıca özellikler; uygulama odaklı eğitim anlayışı, deneyimli akademik kadro, ilk yıldan itibaren film üretim süreçlerine katılım, kamera, ışık, ses ve kurgu alanlarında uygulamalı eğitim, festival ve proje odaklı çalışmalar ile Erasmus+ öğrenim ve staj olanaklarıdır.</a:t>
            </a:r>
          </a:p>
          <a:p>
            <a:pPr marL="285750" indent="-285750" algn="just">
              <a:buFont typeface="Arial" panose="020B0604020202020204" pitchFamily="34" charset="0"/>
              <a:buChar char="•"/>
            </a:pPr>
            <a:endParaRPr lang="tr-TR" sz="900" dirty="0"/>
          </a:p>
          <a:p>
            <a:pPr marL="285750" indent="-285750" algn="just">
              <a:buFont typeface="Arial" panose="020B0604020202020204" pitchFamily="34" charset="0"/>
              <a:buChar char="•"/>
            </a:pPr>
            <a:r>
              <a:rPr lang="tr-TR" sz="1600" b="1" dirty="0"/>
              <a:t>Bölümümüzde eğitim %100 İngilizcedir. Gelecek yıldan itibaren Türkçe devam edecektir.</a:t>
            </a:r>
          </a:p>
          <a:p>
            <a:pPr marL="228600" indent="-228600">
              <a:lnSpc>
                <a:spcPct val="108000"/>
              </a:lnSpc>
              <a:spcAft>
                <a:spcPts val="1200"/>
              </a:spcAft>
              <a:buSzPct val="100000"/>
              <a:buChar char="▪"/>
            </a:pPr>
            <a:endParaRPr lang="en-US" sz="1500" dirty="0">
              <a:solidFill>
                <a:srgbClr val="33415C"/>
              </a:solidFill>
              <a:latin typeface="Calibri" pitchFamily="34" charset="0"/>
              <a:ea typeface="Calibri" pitchFamily="34" charset="-122"/>
              <a:cs typeface="Calibri" pitchFamily="34" charset="-120"/>
            </a:endParaRPr>
          </a:p>
        </p:txBody>
      </p:sp>
      <p:sp>
        <p:nvSpPr>
          <p:cNvPr id="6" name="Text 3"/>
          <p:cNvSpPr/>
          <p:nvPr/>
        </p:nvSpPr>
        <p:spPr>
          <a:xfrm>
            <a:off x="548640" y="4869180"/>
            <a:ext cx="7315200" cy="274320"/>
          </a:xfrm>
          <a:prstGeom prst="rect">
            <a:avLst/>
          </a:prstGeom>
          <a:noFill/>
          <a:ln/>
        </p:spPr>
        <p:txBody>
          <a:bodyPr wrap="square" lIns="0" tIns="0" rIns="0" bIns="0" rtlCol="0" anchor="ctr"/>
          <a:lstStyle/>
          <a:p>
            <a:pPr marL="0" indent="0" algn="l">
              <a:buNone/>
            </a:pPr>
            <a:r>
              <a:rPr lang="en-US" sz="1000" kern="0" spc="200" dirty="0">
                <a:solidFill>
                  <a:srgbClr val="6B7280"/>
                </a:solidFill>
                <a:latin typeface="Calibri" pitchFamily="34" charset="0"/>
                <a:ea typeface="Calibri" pitchFamily="34" charset="-122"/>
                <a:cs typeface="Calibri" pitchFamily="34" charset="-120"/>
              </a:rPr>
              <a:t> </a:t>
            </a:r>
            <a:r>
              <a:rPr lang="tr-TR" sz="1000" kern="0" spc="200" dirty="0">
                <a:solidFill>
                  <a:srgbClr val="6B7280"/>
                </a:solidFill>
                <a:latin typeface="Calibri" pitchFamily="34" charset="0"/>
                <a:ea typeface="Calibri" pitchFamily="34" charset="-122"/>
                <a:cs typeface="Calibri" pitchFamily="34" charset="-120"/>
              </a:rPr>
              <a:t>FİLM TASARIMI VE YÖNETİMİ</a:t>
            </a:r>
            <a:r>
              <a:rPr lang="en-US" sz="1000" kern="0" spc="200" dirty="0">
                <a:solidFill>
                  <a:srgbClr val="6B7280"/>
                </a:solidFill>
                <a:latin typeface="Calibri" pitchFamily="34" charset="0"/>
                <a:ea typeface="Calibri" pitchFamily="34" charset="-122"/>
                <a:cs typeface="Calibri" pitchFamily="34" charset="-120"/>
              </a:rPr>
              <a:t> BÖLÜMÜ</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7" name="Image 0" descr="logo.png">
            <a:extLst>
              <a:ext uri="{FF2B5EF4-FFF2-40B4-BE49-F238E27FC236}">
                <a16:creationId xmlns:a16="http://schemas.microsoft.com/office/drawing/2014/main" id="{DB11A82A-42B4-E429-92A5-6D148113751F}"/>
              </a:ext>
            </a:extLst>
          </p:cNvPr>
          <p:cNvPicPr>
            <a:picLocks noChangeAspect="1"/>
          </p:cNvPicPr>
          <p:nvPr/>
        </p:nvPicPr>
        <p:blipFill>
          <a:blip r:embed="rId3"/>
          <a:stretch>
            <a:fillRect/>
          </a:stretch>
        </p:blipFill>
        <p:spPr>
          <a:xfrm>
            <a:off x="7817931" y="0"/>
            <a:ext cx="1371977" cy="1223208"/>
          </a:xfrm>
          <a:prstGeom prst="rect">
            <a:avLst/>
          </a:prstGeom>
        </p:spPr>
      </p:pic>
      <p:sp>
        <p:nvSpPr>
          <p:cNvPr id="4" name="Text 1"/>
          <p:cNvSpPr/>
          <p:nvPr/>
        </p:nvSpPr>
        <p:spPr>
          <a:xfrm>
            <a:off x="350709" y="0"/>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Eğitim</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Programı</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ve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Müfredat</a:t>
            </a:r>
            <a:endParaRPr lang="en-US" sz="2600" dirty="0"/>
          </a:p>
        </p:txBody>
      </p:sp>
      <p:sp>
        <p:nvSpPr>
          <p:cNvPr id="5" name="Text 2"/>
          <p:cNvSpPr/>
          <p:nvPr/>
        </p:nvSpPr>
        <p:spPr>
          <a:xfrm>
            <a:off x="350709" y="784412"/>
            <a:ext cx="8556224" cy="4414267"/>
          </a:xfrm>
          <a:prstGeom prst="rect">
            <a:avLst/>
          </a:prstGeom>
          <a:noFill/>
          <a:ln/>
        </p:spPr>
        <p:txBody>
          <a:bodyPr wrap="square" lIns="91440" tIns="45720" rIns="91440" bIns="45720" rtlCol="0" anchor="t"/>
          <a:lstStyle/>
          <a:p>
            <a:r>
              <a:rPr lang="tr-TR" sz="1400" b="1" dirty="0"/>
              <a:t>4 Yıllık Lisans Eğitimi</a:t>
            </a:r>
            <a:br>
              <a:rPr lang="tr-TR" sz="1400" dirty="0"/>
            </a:br>
            <a:r>
              <a:rPr lang="tr-TR" sz="1400" dirty="0"/>
              <a:t>Müfredatımız; sinema kuramı ile uygulamalı film üretimini bütünleştiren yapısıyla öğrencilerimizi yaratıcı endüstrilere ve profesyonel film üretim süreçlerine hazırlamaktadır. Kuramsal dersler, uygulama çalışmaları, film projeleri ve sektör deneyimleriyle desteklenerek kapsamlı bir eğitim sunulmaktadır.</a:t>
            </a:r>
          </a:p>
          <a:p>
            <a:endParaRPr lang="tr-TR" sz="1400" b="1" dirty="0"/>
          </a:p>
          <a:p>
            <a:r>
              <a:rPr lang="tr-TR" sz="1400" b="1" dirty="0"/>
              <a:t>Temel ve Uygulamalı Dersler</a:t>
            </a:r>
            <a:br>
              <a:rPr lang="tr-TR" sz="1400" dirty="0"/>
            </a:br>
            <a:r>
              <a:rPr lang="tr-TR" sz="1400" dirty="0"/>
              <a:t>Müfredatımızda Film Yapımı, Senaryo Yazımı, Yönetmenlik, Görüntü Yönetimi, Kurgu, Ses Tasarımı, Sinematografi, Belgesel Film, Film Estetiği, Yapım, Dijital Medya ve Film Analizi gibi temel alanların yanı sıra; uygulamalı atölyeler, proje dersleri ve mezuniyet filmi çalışmalarıyla teori ve uygulama bir arada yürütülmektedir.</a:t>
            </a:r>
          </a:p>
          <a:p>
            <a:endParaRPr lang="tr-TR" sz="1400" b="1" dirty="0"/>
          </a:p>
          <a:p>
            <a:r>
              <a:rPr lang="tr-TR" sz="1400" b="1" dirty="0"/>
              <a:t>Seçmeli Ders Olanakları</a:t>
            </a:r>
            <a:br>
              <a:rPr lang="tr-TR" sz="1400" dirty="0"/>
            </a:br>
            <a:r>
              <a:rPr lang="tr-TR" sz="1400" dirty="0"/>
              <a:t>Deneysel Sinema, Video Sanatı, Dijital İçerik Üretimi, Animasyon, Fotoğrafçılık, Görsel Efekt, Film Eleştirisi, Film Felsefesi, Yeni Medya ve benzeri seçmeli derslerle öğrencilerimizin ilgi alanları doğrultusunda kendilerini farklı yaratıcı alanlarda geliştirmeleri desteklenmektedir.</a:t>
            </a:r>
          </a:p>
          <a:p>
            <a:endParaRPr lang="tr-TR" sz="1400" b="1" dirty="0"/>
          </a:p>
          <a:p>
            <a:r>
              <a:rPr lang="tr-TR" sz="1400" b="1" dirty="0"/>
              <a:t>Çift Anadal ve </a:t>
            </a:r>
            <a:r>
              <a:rPr lang="tr-TR" sz="1400" b="1" dirty="0" err="1"/>
              <a:t>Yandal</a:t>
            </a:r>
            <a:br>
              <a:rPr lang="tr-TR" sz="1400" dirty="0"/>
            </a:br>
            <a:r>
              <a:rPr lang="tr-TR" sz="1400" dirty="0"/>
              <a:t>Öğrencilerimiz, ilgili yönetmelikler ve kontenjanlar doğrultusunda üniversitemizin farklı bölümlerinde Çift Anadal (ÇAP) ve </a:t>
            </a:r>
            <a:r>
              <a:rPr lang="tr-TR" sz="1400" dirty="0" err="1"/>
              <a:t>Yandal</a:t>
            </a:r>
            <a:r>
              <a:rPr lang="tr-TR" sz="1400" dirty="0"/>
              <a:t> programlarından yararlanabilmektedir.</a:t>
            </a:r>
          </a:p>
          <a:p>
            <a:pPr>
              <a:lnSpc>
                <a:spcPct val="108000"/>
              </a:lnSpc>
              <a:spcAft>
                <a:spcPts val="1200"/>
              </a:spcAft>
              <a:buSzPct val="100000"/>
            </a:pPr>
            <a:endParaRPr lang="en-US" sz="1500" dirty="0"/>
          </a:p>
        </p:txBody>
      </p:sp>
      <p:sp>
        <p:nvSpPr>
          <p:cNvPr id="2" name="Text 3">
            <a:extLst>
              <a:ext uri="{FF2B5EF4-FFF2-40B4-BE49-F238E27FC236}">
                <a16:creationId xmlns:a16="http://schemas.microsoft.com/office/drawing/2014/main" id="{CA1E85A3-8FF0-BBC6-22F9-F142EC53C894}"/>
              </a:ext>
            </a:extLst>
          </p:cNvPr>
          <p:cNvSpPr/>
          <p:nvPr/>
        </p:nvSpPr>
        <p:spPr>
          <a:xfrm>
            <a:off x="524577" y="4813966"/>
            <a:ext cx="7315200" cy="274320"/>
          </a:xfrm>
          <a:prstGeom prst="rect">
            <a:avLst/>
          </a:prstGeom>
          <a:noFill/>
          <a:ln/>
        </p:spPr>
        <p:txBody>
          <a:bodyPr wrap="square" lIns="0" tIns="0" rIns="0" bIns="0" rtlCol="0" anchor="ctr"/>
          <a:lstStyle/>
          <a:p>
            <a:pPr marL="0" indent="0" algn="l">
              <a:buNone/>
            </a:pPr>
            <a:r>
              <a:rPr lang="en-US" sz="1000" kern="0" spc="200" dirty="0">
                <a:solidFill>
                  <a:srgbClr val="6B7280"/>
                </a:solidFill>
                <a:latin typeface="Calibri" pitchFamily="34" charset="0"/>
                <a:ea typeface="Calibri" pitchFamily="34" charset="-122"/>
                <a:cs typeface="Calibri" pitchFamily="34" charset="-120"/>
              </a:rPr>
              <a:t>FİLM TASARIMI VE YÖNETİMİ BÖLÜMÜ</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7DF2C9D-6C23-C974-1EBA-FE6132B17F21}"/>
            </a:ext>
          </a:extLst>
        </p:cNvPr>
        <p:cNvGrpSpPr/>
        <p:nvPr/>
      </p:nvGrpSpPr>
      <p:grpSpPr>
        <a:xfrm>
          <a:off x="0" y="0"/>
          <a:ext cx="0" cy="0"/>
          <a:chOff x="0" y="0"/>
          <a:chExt cx="0" cy="0"/>
        </a:xfrm>
      </p:grpSpPr>
      <p:pic>
        <p:nvPicPr>
          <p:cNvPr id="7" name="Image 0" descr="logo.png">
            <a:extLst>
              <a:ext uri="{FF2B5EF4-FFF2-40B4-BE49-F238E27FC236}">
                <a16:creationId xmlns:a16="http://schemas.microsoft.com/office/drawing/2014/main" id="{CBBBA603-8A82-A064-1845-02371277D547}"/>
              </a:ext>
            </a:extLst>
          </p:cNvPr>
          <p:cNvPicPr>
            <a:picLocks noChangeAspect="1"/>
          </p:cNvPicPr>
          <p:nvPr/>
        </p:nvPicPr>
        <p:blipFill>
          <a:blip r:embed="rId3"/>
          <a:stretch>
            <a:fillRect/>
          </a:stretch>
        </p:blipFill>
        <p:spPr>
          <a:xfrm>
            <a:off x="6987469" y="13457"/>
            <a:ext cx="2156531" cy="1897251"/>
          </a:xfrm>
          <a:prstGeom prst="rect">
            <a:avLst/>
          </a:prstGeom>
        </p:spPr>
      </p:pic>
      <p:sp>
        <p:nvSpPr>
          <p:cNvPr id="4" name="Text 1">
            <a:extLst>
              <a:ext uri="{FF2B5EF4-FFF2-40B4-BE49-F238E27FC236}">
                <a16:creationId xmlns:a16="http://schemas.microsoft.com/office/drawing/2014/main" id="{41CDBE60-F0D1-D8D5-1391-AEE0E7F835D4}"/>
              </a:ext>
            </a:extLst>
          </p:cNvPr>
          <p:cNvSpPr/>
          <p:nvPr/>
        </p:nvSpPr>
        <p:spPr>
          <a:xfrm>
            <a:off x="304675" y="150653"/>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Akademik</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Kadro</a:t>
            </a:r>
            <a:endParaRPr lang="en-US" sz="2600" dirty="0"/>
          </a:p>
        </p:txBody>
      </p:sp>
      <p:sp>
        <p:nvSpPr>
          <p:cNvPr id="5" name="Text 2">
            <a:extLst>
              <a:ext uri="{FF2B5EF4-FFF2-40B4-BE49-F238E27FC236}">
                <a16:creationId xmlns:a16="http://schemas.microsoft.com/office/drawing/2014/main" id="{D56806FE-0792-1F30-27B0-9B303D85232C}"/>
              </a:ext>
            </a:extLst>
          </p:cNvPr>
          <p:cNvSpPr/>
          <p:nvPr/>
        </p:nvSpPr>
        <p:spPr>
          <a:xfrm>
            <a:off x="304675" y="1344168"/>
            <a:ext cx="8534649" cy="3685032"/>
          </a:xfrm>
          <a:prstGeom prst="rect">
            <a:avLst/>
          </a:prstGeom>
          <a:noFill/>
          <a:ln/>
        </p:spPr>
        <p:txBody>
          <a:bodyPr wrap="square" rtlCol="0" anchor="t"/>
          <a:lstStyle/>
          <a:p>
            <a:pPr marL="171450" indent="-171450">
              <a:buFont typeface="Arial" panose="020B0604020202020204" pitchFamily="34" charset="0"/>
              <a:buChar char="•"/>
            </a:pPr>
            <a:endParaRPr lang="en-US" sz="1500" dirty="0"/>
          </a:p>
        </p:txBody>
      </p:sp>
      <p:sp>
        <p:nvSpPr>
          <p:cNvPr id="6" name="Text 3">
            <a:extLst>
              <a:ext uri="{FF2B5EF4-FFF2-40B4-BE49-F238E27FC236}">
                <a16:creationId xmlns:a16="http://schemas.microsoft.com/office/drawing/2014/main" id="{BCA31399-2402-501E-A5A0-2D0C880CF535}"/>
              </a:ext>
            </a:extLst>
          </p:cNvPr>
          <p:cNvSpPr/>
          <p:nvPr/>
        </p:nvSpPr>
        <p:spPr>
          <a:xfrm>
            <a:off x="524577" y="4813966"/>
            <a:ext cx="7315200" cy="274320"/>
          </a:xfrm>
          <a:prstGeom prst="rect">
            <a:avLst/>
          </a:prstGeom>
          <a:noFill/>
          <a:ln/>
        </p:spPr>
        <p:txBody>
          <a:bodyPr wrap="square" lIns="0" tIns="0" rIns="0" bIns="0" rtlCol="0" anchor="ctr"/>
          <a:lstStyle/>
          <a:p>
            <a:pPr marL="0" indent="0" algn="l">
              <a:buNone/>
            </a:pPr>
            <a:r>
              <a:rPr lang="en-US" sz="1000" kern="0" spc="200" dirty="0">
                <a:solidFill>
                  <a:srgbClr val="6B7280"/>
                </a:solidFill>
                <a:latin typeface="Calibri" pitchFamily="34" charset="0"/>
                <a:ea typeface="Calibri" pitchFamily="34" charset="-122"/>
                <a:cs typeface="Calibri" pitchFamily="34" charset="-120"/>
              </a:rPr>
              <a:t>FİLM TASARIMI VE YÖNETİMİ BÖLÜMÜ</a:t>
            </a:r>
            <a:endParaRPr lang="en-US" sz="1000" dirty="0"/>
          </a:p>
        </p:txBody>
      </p:sp>
      <p:sp>
        <p:nvSpPr>
          <p:cNvPr id="2" name="Metin kutusu 1">
            <a:extLst>
              <a:ext uri="{FF2B5EF4-FFF2-40B4-BE49-F238E27FC236}">
                <a16:creationId xmlns:a16="http://schemas.microsoft.com/office/drawing/2014/main" id="{F1579E1F-A828-833F-E7D6-6360A0E17624}"/>
              </a:ext>
            </a:extLst>
          </p:cNvPr>
          <p:cNvSpPr txBox="1"/>
          <p:nvPr/>
        </p:nvSpPr>
        <p:spPr>
          <a:xfrm>
            <a:off x="553774" y="3815733"/>
            <a:ext cx="1582353" cy="692497"/>
          </a:xfrm>
          <a:prstGeom prst="rect">
            <a:avLst/>
          </a:prstGeom>
          <a:noFill/>
        </p:spPr>
        <p:txBody>
          <a:bodyPr wrap="square" rtlCol="0">
            <a:spAutoFit/>
          </a:bodyPr>
          <a:lstStyle/>
          <a:p>
            <a:r>
              <a:rPr lang="tr-TR" sz="1300" dirty="0"/>
              <a:t>Doç. Dr. Eda ARISOY</a:t>
            </a:r>
          </a:p>
          <a:p>
            <a:r>
              <a:rPr lang="tr-TR" sz="1300" dirty="0"/>
              <a:t>Bölüm Başkanı</a:t>
            </a:r>
          </a:p>
          <a:p>
            <a:endParaRPr lang="tr-TR" sz="1300" dirty="0"/>
          </a:p>
        </p:txBody>
      </p:sp>
      <p:sp>
        <p:nvSpPr>
          <p:cNvPr id="3" name="Metin kutusu 2">
            <a:extLst>
              <a:ext uri="{FF2B5EF4-FFF2-40B4-BE49-F238E27FC236}">
                <a16:creationId xmlns:a16="http://schemas.microsoft.com/office/drawing/2014/main" id="{C31548CF-E11D-00CA-ECB5-8EF2BB8BDFE0}"/>
              </a:ext>
            </a:extLst>
          </p:cNvPr>
          <p:cNvSpPr txBox="1"/>
          <p:nvPr/>
        </p:nvSpPr>
        <p:spPr>
          <a:xfrm>
            <a:off x="5126946" y="3854790"/>
            <a:ext cx="2071514" cy="692497"/>
          </a:xfrm>
          <a:prstGeom prst="rect">
            <a:avLst/>
          </a:prstGeom>
          <a:noFill/>
        </p:spPr>
        <p:txBody>
          <a:bodyPr wrap="square" rtlCol="0">
            <a:spAutoFit/>
          </a:bodyPr>
          <a:lstStyle/>
          <a:p>
            <a:r>
              <a:rPr lang="tr-TR" sz="1300" dirty="0"/>
              <a:t>Dr. Öğr. Üyesi </a:t>
            </a:r>
          </a:p>
          <a:p>
            <a:r>
              <a:rPr lang="tr-TR" sz="1300" dirty="0"/>
              <a:t>Cansu YILMAZ</a:t>
            </a:r>
          </a:p>
          <a:p>
            <a:r>
              <a:rPr lang="tr-TR" sz="1300" dirty="0"/>
              <a:t>Dekan Yardımcısı</a:t>
            </a:r>
          </a:p>
        </p:txBody>
      </p:sp>
      <p:sp>
        <p:nvSpPr>
          <p:cNvPr id="10" name="Metin kutusu 9">
            <a:extLst>
              <a:ext uri="{FF2B5EF4-FFF2-40B4-BE49-F238E27FC236}">
                <a16:creationId xmlns:a16="http://schemas.microsoft.com/office/drawing/2014/main" id="{FF4C1E9A-6066-1C1A-815C-1D554D2A58FC}"/>
              </a:ext>
            </a:extLst>
          </p:cNvPr>
          <p:cNvSpPr txBox="1"/>
          <p:nvPr/>
        </p:nvSpPr>
        <p:spPr>
          <a:xfrm>
            <a:off x="304675" y="878417"/>
            <a:ext cx="7028985" cy="1077218"/>
          </a:xfrm>
          <a:prstGeom prst="rect">
            <a:avLst/>
          </a:prstGeom>
          <a:noFill/>
        </p:spPr>
        <p:txBody>
          <a:bodyPr wrap="square">
            <a:spAutoFit/>
          </a:bodyPr>
          <a:lstStyle/>
          <a:p>
            <a:pPr marL="171450" indent="-171450" algn="just">
              <a:buFont typeface="Arial" panose="020B0604020202020204" pitchFamily="34" charset="0"/>
              <a:buChar char="•"/>
            </a:pPr>
            <a:r>
              <a:rPr lang="tr-TR" sz="1600" dirty="0"/>
              <a:t>Bölümümüz; sinema estetiği, yönetmenlik, senaryo, görüntü yönetimi, kurgu, ses tasarımı, belgesel sinema ve dijital medya başta olmak üzere farklı uzmanlık alanlarında çalışan, kuramsal bilgi ile uygulamalı film üretimini bir araya getiren güçlü bir akademik kadroya sahiptir.</a:t>
            </a:r>
            <a:endParaRPr lang="en-US" sz="1600" dirty="0"/>
          </a:p>
        </p:txBody>
      </p:sp>
      <p:pic>
        <p:nvPicPr>
          <p:cNvPr id="9" name="Resim 8">
            <a:extLst>
              <a:ext uri="{FF2B5EF4-FFF2-40B4-BE49-F238E27FC236}">
                <a16:creationId xmlns:a16="http://schemas.microsoft.com/office/drawing/2014/main" id="{990320A7-4AC8-9D87-0CEE-18D41D183723}"/>
              </a:ext>
            </a:extLst>
          </p:cNvPr>
          <p:cNvPicPr>
            <a:picLocks noChangeAspect="1"/>
          </p:cNvPicPr>
          <p:nvPr/>
        </p:nvPicPr>
        <p:blipFill>
          <a:blip r:embed="rId4"/>
          <a:stretch>
            <a:fillRect/>
          </a:stretch>
        </p:blipFill>
        <p:spPr>
          <a:xfrm>
            <a:off x="566607" y="2148480"/>
            <a:ext cx="1635884" cy="1635884"/>
          </a:xfrm>
          <a:prstGeom prst="rect">
            <a:avLst/>
          </a:prstGeom>
        </p:spPr>
      </p:pic>
      <p:pic>
        <p:nvPicPr>
          <p:cNvPr id="12" name="Resim 11">
            <a:extLst>
              <a:ext uri="{FF2B5EF4-FFF2-40B4-BE49-F238E27FC236}">
                <a16:creationId xmlns:a16="http://schemas.microsoft.com/office/drawing/2014/main" id="{277FD03B-B861-B796-7D2D-E22E494F6F87}"/>
              </a:ext>
            </a:extLst>
          </p:cNvPr>
          <p:cNvPicPr>
            <a:picLocks noChangeAspect="1"/>
          </p:cNvPicPr>
          <p:nvPr/>
        </p:nvPicPr>
        <p:blipFill>
          <a:blip r:embed="rId5"/>
          <a:stretch>
            <a:fillRect/>
          </a:stretch>
        </p:blipFill>
        <p:spPr>
          <a:xfrm>
            <a:off x="5214617" y="2155751"/>
            <a:ext cx="1635884" cy="1635884"/>
          </a:xfrm>
          <a:prstGeom prst="rect">
            <a:avLst/>
          </a:prstGeom>
        </p:spPr>
      </p:pic>
      <p:sp>
        <p:nvSpPr>
          <p:cNvPr id="14" name="Metin kutusu 13">
            <a:extLst>
              <a:ext uri="{FF2B5EF4-FFF2-40B4-BE49-F238E27FC236}">
                <a16:creationId xmlns:a16="http://schemas.microsoft.com/office/drawing/2014/main" id="{DAD757A2-A563-1246-A1A1-24568162F0AE}"/>
              </a:ext>
            </a:extLst>
          </p:cNvPr>
          <p:cNvSpPr txBox="1"/>
          <p:nvPr/>
        </p:nvSpPr>
        <p:spPr>
          <a:xfrm>
            <a:off x="6902287" y="3854789"/>
            <a:ext cx="2071514" cy="692497"/>
          </a:xfrm>
          <a:prstGeom prst="rect">
            <a:avLst/>
          </a:prstGeom>
          <a:noFill/>
        </p:spPr>
        <p:txBody>
          <a:bodyPr wrap="square" rtlCol="0">
            <a:spAutoFit/>
          </a:bodyPr>
          <a:lstStyle/>
          <a:p>
            <a:r>
              <a:rPr lang="tr-TR" sz="1300" dirty="0"/>
              <a:t>Dr. Öğr. Üyesi </a:t>
            </a:r>
          </a:p>
          <a:p>
            <a:r>
              <a:rPr lang="tr-TR" sz="1300" dirty="0"/>
              <a:t>Burak ÖZDEMİR</a:t>
            </a:r>
          </a:p>
          <a:p>
            <a:endParaRPr lang="tr-TR" sz="1300" dirty="0"/>
          </a:p>
        </p:txBody>
      </p:sp>
      <p:pic>
        <p:nvPicPr>
          <p:cNvPr id="16" name="Resim 15">
            <a:extLst>
              <a:ext uri="{FF2B5EF4-FFF2-40B4-BE49-F238E27FC236}">
                <a16:creationId xmlns:a16="http://schemas.microsoft.com/office/drawing/2014/main" id="{15A3B49B-A421-0303-5E8D-D93BE7CDFCE0}"/>
              </a:ext>
            </a:extLst>
          </p:cNvPr>
          <p:cNvPicPr>
            <a:picLocks noChangeAspect="1"/>
          </p:cNvPicPr>
          <p:nvPr/>
        </p:nvPicPr>
        <p:blipFill>
          <a:blip r:embed="rId6"/>
          <a:stretch>
            <a:fillRect/>
          </a:stretch>
        </p:blipFill>
        <p:spPr>
          <a:xfrm>
            <a:off x="6987469" y="2145201"/>
            <a:ext cx="1642965" cy="1642965"/>
          </a:xfrm>
          <a:prstGeom prst="rect">
            <a:avLst/>
          </a:prstGeom>
        </p:spPr>
      </p:pic>
      <p:pic>
        <p:nvPicPr>
          <p:cNvPr id="18" name="Resim 17" descr="Derviş Zaim - Sinemalar.com">
            <a:extLst>
              <a:ext uri="{FF2B5EF4-FFF2-40B4-BE49-F238E27FC236}">
                <a16:creationId xmlns:a16="http://schemas.microsoft.com/office/drawing/2014/main" id="{E209086F-FF5B-E0ED-F841-F3A65E8E91E1}"/>
              </a:ext>
            </a:extLst>
          </p:cNvPr>
          <p:cNvPicPr>
            <a:picLocks noChangeAspect="1"/>
          </p:cNvPicPr>
          <p:nvPr/>
        </p:nvPicPr>
        <p:blipFill>
          <a:blip r:embed="rId7"/>
          <a:stretch>
            <a:fillRect/>
          </a:stretch>
        </p:blipFill>
        <p:spPr>
          <a:xfrm>
            <a:off x="4008105" y="2155751"/>
            <a:ext cx="1077289" cy="1618877"/>
          </a:xfrm>
          <a:prstGeom prst="rect">
            <a:avLst/>
          </a:prstGeom>
        </p:spPr>
      </p:pic>
      <p:sp>
        <p:nvSpPr>
          <p:cNvPr id="20" name="Metin kutusu 19">
            <a:extLst>
              <a:ext uri="{FF2B5EF4-FFF2-40B4-BE49-F238E27FC236}">
                <a16:creationId xmlns:a16="http://schemas.microsoft.com/office/drawing/2014/main" id="{FED36D7C-C655-ECF1-A1E2-DA29EB66D399}"/>
              </a:ext>
            </a:extLst>
          </p:cNvPr>
          <p:cNvSpPr txBox="1"/>
          <p:nvPr/>
        </p:nvSpPr>
        <p:spPr>
          <a:xfrm>
            <a:off x="3911468" y="3788166"/>
            <a:ext cx="1646129" cy="492443"/>
          </a:xfrm>
          <a:prstGeom prst="rect">
            <a:avLst/>
          </a:prstGeom>
          <a:noFill/>
        </p:spPr>
        <p:txBody>
          <a:bodyPr wrap="square" rtlCol="0">
            <a:spAutoFit/>
          </a:bodyPr>
          <a:lstStyle/>
          <a:p>
            <a:r>
              <a:rPr lang="tr-TR" sz="1300" dirty="0"/>
              <a:t>Doç. Dr. Derviş ZAİMAĞAOĞLU</a:t>
            </a:r>
          </a:p>
        </p:txBody>
      </p:sp>
      <p:pic>
        <p:nvPicPr>
          <p:cNvPr id="15" name="Resim 14">
            <a:extLst>
              <a:ext uri="{FF2B5EF4-FFF2-40B4-BE49-F238E27FC236}">
                <a16:creationId xmlns:a16="http://schemas.microsoft.com/office/drawing/2014/main" id="{9510A20E-BA41-BA54-D8A6-0351B1272208}"/>
              </a:ext>
            </a:extLst>
          </p:cNvPr>
          <p:cNvPicPr>
            <a:picLocks noChangeAspect="1"/>
          </p:cNvPicPr>
          <p:nvPr/>
        </p:nvPicPr>
        <p:blipFill>
          <a:blip r:embed="rId8"/>
          <a:stretch>
            <a:fillRect/>
          </a:stretch>
        </p:blipFill>
        <p:spPr>
          <a:xfrm>
            <a:off x="2300214" y="2155752"/>
            <a:ext cx="1611254" cy="1611254"/>
          </a:xfrm>
          <a:prstGeom prst="rect">
            <a:avLst/>
          </a:prstGeom>
        </p:spPr>
      </p:pic>
      <p:sp>
        <p:nvSpPr>
          <p:cNvPr id="17" name="Metin kutusu 16">
            <a:extLst>
              <a:ext uri="{FF2B5EF4-FFF2-40B4-BE49-F238E27FC236}">
                <a16:creationId xmlns:a16="http://schemas.microsoft.com/office/drawing/2014/main" id="{F9AB30F1-BBBE-C318-18D4-CB99961400DA}"/>
              </a:ext>
            </a:extLst>
          </p:cNvPr>
          <p:cNvSpPr txBox="1"/>
          <p:nvPr/>
        </p:nvSpPr>
        <p:spPr>
          <a:xfrm>
            <a:off x="2300214" y="3815733"/>
            <a:ext cx="1611254" cy="492443"/>
          </a:xfrm>
          <a:prstGeom prst="rect">
            <a:avLst/>
          </a:prstGeom>
          <a:noFill/>
        </p:spPr>
        <p:txBody>
          <a:bodyPr wrap="square" rtlCol="0">
            <a:spAutoFit/>
          </a:bodyPr>
          <a:lstStyle/>
          <a:p>
            <a:r>
              <a:rPr lang="tr-TR" sz="1300" dirty="0"/>
              <a:t>Prof. Dr. Önder ERKARSLAN</a:t>
            </a:r>
          </a:p>
        </p:txBody>
      </p:sp>
    </p:spTree>
    <p:extLst>
      <p:ext uri="{BB962C8B-B14F-4D97-AF65-F5344CB8AC3E}">
        <p14:creationId xmlns:p14="http://schemas.microsoft.com/office/powerpoint/2010/main" val="294435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05840" y="-822960"/>
            <a:ext cx="3657600" cy="2926080"/>
          </a:xfrm>
          <a:prstGeom prst="rect">
            <a:avLst/>
          </a:prstGeom>
          <a:noFill/>
          <a:ln/>
        </p:spPr>
        <p:txBody>
          <a:bodyPr wrap="square" lIns="0" tIns="0" rIns="0" bIns="0" rtlCol="0" anchor="ctr"/>
          <a:lstStyle/>
          <a:p>
            <a:pPr marL="0" indent="0" algn="l">
              <a:buNone/>
            </a:pPr>
            <a:endParaRPr lang="en-US" sz="17000"/>
          </a:p>
        </p:txBody>
      </p:sp>
      <p:sp>
        <p:nvSpPr>
          <p:cNvPr id="4" name="Text 1"/>
          <p:cNvSpPr/>
          <p:nvPr/>
        </p:nvSpPr>
        <p:spPr>
          <a:xfrm>
            <a:off x="489005" y="178281"/>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Laboratuvar</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ve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Uygulama</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Olanakları</a:t>
            </a:r>
            <a:endParaRPr lang="en-US" sz="2600" dirty="0"/>
          </a:p>
        </p:txBody>
      </p:sp>
      <p:sp>
        <p:nvSpPr>
          <p:cNvPr id="6" name="Text 3"/>
          <p:cNvSpPr/>
          <p:nvPr/>
        </p:nvSpPr>
        <p:spPr>
          <a:xfrm>
            <a:off x="548640" y="4754880"/>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pitchFamily="34" charset="0"/>
                <a:cs typeface="Calibri" pitchFamily="34" charset="-120"/>
              </a:rPr>
              <a:t>FİLM TASARIMI ve YÖNETİMİ BÖLÜMÜ</a:t>
            </a:r>
          </a:p>
        </p:txBody>
      </p:sp>
      <p:pic>
        <p:nvPicPr>
          <p:cNvPr id="7" name="Image 0" descr="logo.png">
            <a:extLst>
              <a:ext uri="{FF2B5EF4-FFF2-40B4-BE49-F238E27FC236}">
                <a16:creationId xmlns:a16="http://schemas.microsoft.com/office/drawing/2014/main" id="{12971D5D-9D92-DA8C-F33F-A52535527224}"/>
              </a:ext>
            </a:extLst>
          </p:cNvPr>
          <p:cNvPicPr>
            <a:picLocks noChangeAspect="1"/>
          </p:cNvPicPr>
          <p:nvPr/>
        </p:nvPicPr>
        <p:blipFill>
          <a:blip r:embed="rId3"/>
          <a:stretch>
            <a:fillRect/>
          </a:stretch>
        </p:blipFill>
        <p:spPr>
          <a:xfrm>
            <a:off x="7593106" y="80797"/>
            <a:ext cx="1371977" cy="1223208"/>
          </a:xfrm>
          <a:prstGeom prst="rect">
            <a:avLst/>
          </a:prstGeom>
        </p:spPr>
      </p:pic>
      <p:sp>
        <p:nvSpPr>
          <p:cNvPr id="9" name="Text 2">
            <a:extLst>
              <a:ext uri="{FF2B5EF4-FFF2-40B4-BE49-F238E27FC236}">
                <a16:creationId xmlns:a16="http://schemas.microsoft.com/office/drawing/2014/main" id="{1435906D-EECB-B45F-0AE6-C06F321501B3}"/>
              </a:ext>
            </a:extLst>
          </p:cNvPr>
          <p:cNvSpPr/>
          <p:nvPr/>
        </p:nvSpPr>
        <p:spPr>
          <a:xfrm>
            <a:off x="415254" y="729234"/>
            <a:ext cx="7863840" cy="3685032"/>
          </a:xfrm>
          <a:prstGeom prst="rect">
            <a:avLst/>
          </a:prstGeom>
          <a:noFill/>
          <a:ln/>
        </p:spPr>
        <p:txBody>
          <a:bodyPr wrap="square" rtlCol="0" anchor="t"/>
          <a:lstStyle/>
          <a:p>
            <a:r>
              <a:rPr lang="tr-TR" sz="1600" b="1" dirty="0"/>
              <a:t>Uygulamalı Eğitim Ortamları</a:t>
            </a:r>
            <a:endParaRPr lang="tr-TR" sz="1600" dirty="0"/>
          </a:p>
          <a:p>
            <a:pPr marL="285750" indent="-285750">
              <a:buFont typeface="Arial" panose="020B0604020202020204" pitchFamily="34" charset="0"/>
              <a:buChar char="•"/>
            </a:pPr>
            <a:r>
              <a:rPr lang="tr-TR" sz="1600" dirty="0"/>
              <a:t>Film Yapım Stüdyolarımız ve uygulama alanlarımız ile öğrencilerimiz; kamera, ışık, ses ve kurgu süreçlerini profesyonel ekipmanlarla deneyimleyerek film üretim becerilerini uygulamalı bir ortamda geliştirme fırsatı bulmaktadır.</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Kurgu ve Post-Prodüksiyon Laboratuvarlarımız, öğrencilerimizin görüntü düzenleme, renk düzenleme, ses tasarımı ve post-prodüksiyon süreçlerini güncel yazılım ve teknolojilerle deneyimleyebildiği uygulamalı çalışma ortamları sunmaktadır.</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Teknik altyapımız; profesyonel kamera sistemleri, ses kayıt ekipmanları, ışık sistemleri ve güncel kurgu yazılımlarıyla öğrencilerimizin yaratıcı üretim ve teknik uygulama becerilerini desteklemektedir.</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Kısa film, belgesel, deneysel film ve dijital medya projeleri ile öğretim elemanlarımız tarafından yürütülen akademik ve sanatsal çalışmalar, öğrencilerimize lisans eğitimleri boyunca proje geliştirme, ekip çalışması ve festival deneyimi kazanma fırsatı sunmaktadır.</a:t>
            </a:r>
          </a:p>
          <a:p>
            <a:br>
              <a:rPr lang="tr-TR" sz="1200" dirty="0"/>
            </a:b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05840" y="-822960"/>
            <a:ext cx="3657600" cy="2926080"/>
          </a:xfrm>
          <a:prstGeom prst="rect">
            <a:avLst/>
          </a:prstGeom>
          <a:noFill/>
          <a:ln/>
        </p:spPr>
        <p:txBody>
          <a:bodyPr wrap="square" lIns="0" tIns="0" rIns="0" bIns="0" rtlCol="0" anchor="ctr"/>
          <a:lstStyle/>
          <a:p>
            <a:pPr marL="0" indent="0" algn="l">
              <a:buNone/>
            </a:pPr>
            <a:endParaRPr lang="en-US" sz="17000"/>
          </a:p>
        </p:txBody>
      </p:sp>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Staj</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ve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Uygulamalı</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Eğitim</a:t>
            </a:r>
            <a:endParaRPr lang="en-US" sz="2600" dirty="0"/>
          </a:p>
        </p:txBody>
      </p:sp>
      <p:sp>
        <p:nvSpPr>
          <p:cNvPr id="5" name="Text 2"/>
          <p:cNvSpPr/>
          <p:nvPr/>
        </p:nvSpPr>
        <p:spPr>
          <a:xfrm>
            <a:off x="477079" y="1069848"/>
            <a:ext cx="7863840" cy="3429000"/>
          </a:xfrm>
          <a:prstGeom prst="rect">
            <a:avLst/>
          </a:prstGeom>
          <a:noFill/>
          <a:ln/>
        </p:spPr>
        <p:txBody>
          <a:bodyPr wrap="square" lIns="91440" tIns="45720" rIns="91440" bIns="45720" rtlCol="0" anchor="t"/>
          <a:lstStyle/>
          <a:p>
            <a:pPr marL="285750" indent="-285750">
              <a:buFont typeface="Arial" panose="020B0604020202020204" pitchFamily="34" charset="0"/>
              <a:buChar char="•"/>
            </a:pPr>
            <a:r>
              <a:rPr lang="tr-TR" sz="1600" dirty="0"/>
              <a:t>Müfredatımızın son dönemi, öğrencilerimizin sektörel deneyim kazanmalarını desteklemek amacıyla zorunlu staj ve mezuniyet film projesine ayrılmıştır.</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14 haftalık zorunlu staj programı kapsamında öğrencilerimiz, edindikleri kuramsal ve uygulamalı bilgileri profesyonel çalışma ortamlarına taşıyarak film ve medya sektörünün farklı alanlarında deneyim kazanmaktadır.</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Yapım şirketleri, televizyon kanalları, dijital içerik üretim platformları, reklam ajansları, prodüksiyon ve post-prodüksiyon şirketleri ile kültür ve sanat alanında faaliyet gösteren kurumlarla yürütülen iş birlikleri sayesinde; öğrencilerimize sinema, televizyon ve dijital medya sektöründe staj yapma olanağı sunulmaktadır.</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Ayrıca, kısa film, belgesel ve dijital medya projeleri, festival katılımları, atölye çalışmaları ve akademik etkinlikler ile öğrencilerimizin uygulamalı eğitim süreçleri desteklenmektedir.</a:t>
            </a:r>
          </a:p>
        </p:txBody>
      </p:sp>
      <p:sp>
        <p:nvSpPr>
          <p:cNvPr id="6" name="Text 3"/>
          <p:cNvSpPr/>
          <p:nvPr/>
        </p:nvSpPr>
        <p:spPr>
          <a:xfrm>
            <a:off x="477079" y="4869180"/>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a:ea typeface="Calibri"/>
                <a:cs typeface="Calibri"/>
              </a:rPr>
              <a:t>FİLM TASARIMI ve YÖNETİMİ </a:t>
            </a:r>
            <a:r>
              <a:rPr lang="en-US" sz="1000" kern="0" spc="200" dirty="0">
                <a:solidFill>
                  <a:srgbClr val="6B7280"/>
                </a:solidFill>
                <a:latin typeface="Calibri"/>
                <a:ea typeface="Calibri"/>
                <a:cs typeface="Calibri"/>
              </a:rPr>
              <a:t>BÖLÜMÜ</a:t>
            </a:r>
            <a:endParaRPr lang="en-US" sz="1000" dirty="0">
              <a:latin typeface="Calibri"/>
              <a:ea typeface="Calibri"/>
              <a:cs typeface="Calibri"/>
            </a:endParaRPr>
          </a:p>
        </p:txBody>
      </p:sp>
      <p:pic>
        <p:nvPicPr>
          <p:cNvPr id="7" name="Image 0" descr="logo.png">
            <a:extLst>
              <a:ext uri="{FF2B5EF4-FFF2-40B4-BE49-F238E27FC236}">
                <a16:creationId xmlns:a16="http://schemas.microsoft.com/office/drawing/2014/main" id="{F280B2A0-6C20-1BE2-398C-B52F9E54D95C}"/>
              </a:ext>
            </a:extLst>
          </p:cNvPr>
          <p:cNvPicPr>
            <a:picLocks noChangeAspect="1"/>
          </p:cNvPicPr>
          <p:nvPr/>
        </p:nvPicPr>
        <p:blipFill>
          <a:blip r:embed="rId3"/>
          <a:stretch>
            <a:fillRect/>
          </a:stretch>
        </p:blipFill>
        <p:spPr>
          <a:xfrm>
            <a:off x="7593106" y="80797"/>
            <a:ext cx="1371977" cy="122320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05840" y="-822960"/>
            <a:ext cx="3657600" cy="2926080"/>
          </a:xfrm>
          <a:prstGeom prst="rect">
            <a:avLst/>
          </a:prstGeom>
          <a:noFill/>
          <a:ln/>
        </p:spPr>
        <p:txBody>
          <a:bodyPr wrap="square" lIns="0" tIns="0" rIns="0" bIns="0" rtlCol="0" anchor="ctr"/>
          <a:lstStyle/>
          <a:p>
            <a:pPr marL="0" indent="0" algn="l">
              <a:buNone/>
            </a:pPr>
            <a:endParaRPr lang="en-US" sz="17000"/>
          </a:p>
        </p:txBody>
      </p:sp>
      <p:sp>
        <p:nvSpPr>
          <p:cNvPr id="4" name="Text 1"/>
          <p:cNvSpPr/>
          <p:nvPr/>
        </p:nvSpPr>
        <p:spPr>
          <a:xfrm>
            <a:off x="524786" y="222642"/>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Kariyer</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ve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İstihdam</a:t>
            </a:r>
            <a:endParaRPr lang="en-US" sz="2600" dirty="0"/>
          </a:p>
        </p:txBody>
      </p:sp>
      <p:sp>
        <p:nvSpPr>
          <p:cNvPr id="5" name="Text 2"/>
          <p:cNvSpPr/>
          <p:nvPr/>
        </p:nvSpPr>
        <p:spPr>
          <a:xfrm>
            <a:off x="186868" y="945049"/>
            <a:ext cx="8527761" cy="4144072"/>
          </a:xfrm>
          <a:prstGeom prst="rect">
            <a:avLst/>
          </a:prstGeom>
          <a:noFill/>
          <a:ln/>
        </p:spPr>
        <p:txBody>
          <a:bodyPr wrap="square" lIns="91440" tIns="45720" rIns="91440" bIns="45720" rtlCol="0" anchor="t"/>
          <a:lstStyle/>
          <a:p>
            <a:pPr marL="285750" indent="-285750" algn="just">
              <a:buFont typeface="Arial" panose="020B0604020202020204" pitchFamily="34" charset="0"/>
              <a:buChar char="•"/>
            </a:pPr>
            <a:r>
              <a:rPr lang="tr-TR" sz="1500" dirty="0"/>
              <a:t>Mezunlarımız; sinema, televizyon ve dijital medya sektörlerinde yönetmen, yapımcı, senarist, görüntü yönetmeni, kurgu editörü, ses tasarımcısı, içerik üreticisi ve yaratıcı medya profesyoneli olarak kamu kurumları, yapım şirketleri, televizyon kanalları, dijital platformlar, reklam ajansları ve bağımsız üretim alanlarında geniş kariyer olanaklarına sahip olmaktadır.</a:t>
            </a:r>
          </a:p>
          <a:p>
            <a:pPr marL="285750" indent="-285750" algn="just">
              <a:buFont typeface="Arial" panose="020B0604020202020204" pitchFamily="34" charset="0"/>
              <a:buChar char="•"/>
            </a:pPr>
            <a:endParaRPr lang="tr-TR" sz="1500" dirty="0"/>
          </a:p>
          <a:p>
            <a:pPr marL="285750" indent="-285750" algn="just">
              <a:buFont typeface="Arial" panose="020B0604020202020204" pitchFamily="34" charset="0"/>
              <a:buChar char="•"/>
            </a:pPr>
            <a:r>
              <a:rPr lang="tr-TR" sz="1500" dirty="0"/>
              <a:t>Bölümümüz; sinema estetiği, film kuramı, yönetmenlik, sinematografi, ses tasarımı, kurgu, belgesel sinema ve dijital medya gibi farklı uzmanlık alanlarında lisansüstü eğitime güçlü bir akademik altyapı sunmaktadır.</a:t>
            </a:r>
          </a:p>
          <a:p>
            <a:pPr marL="285750" indent="-285750" algn="just">
              <a:buFont typeface="Arial" panose="020B0604020202020204" pitchFamily="34" charset="0"/>
              <a:buChar char="•"/>
            </a:pPr>
            <a:endParaRPr lang="tr-TR" sz="1500" dirty="0"/>
          </a:p>
          <a:p>
            <a:pPr marL="285750" indent="-285750" algn="just">
              <a:buFont typeface="Arial" panose="020B0604020202020204" pitchFamily="34" charset="0"/>
              <a:buChar char="•"/>
            </a:pPr>
            <a:r>
              <a:rPr lang="tr-TR" sz="1500" dirty="0"/>
              <a:t>Film projeleri, festivaller, seminerler, atölye çalışmaları ve akademik etkinlikler ile öğrencilerimizin sanatsal ve akademik gelişimleri desteklenmekte; lisans eğitimleri boyunca özgün projeler üretmeleri teşvik edilmektedir.</a:t>
            </a:r>
          </a:p>
          <a:p>
            <a:pPr marL="285750" indent="-285750" algn="just">
              <a:buFont typeface="Arial" panose="020B0604020202020204" pitchFamily="34" charset="0"/>
              <a:buChar char="•"/>
            </a:pPr>
            <a:endParaRPr lang="tr-TR" sz="1500" dirty="0"/>
          </a:p>
          <a:p>
            <a:pPr marL="285750" indent="-285750" algn="just">
              <a:buFont typeface="Arial" panose="020B0604020202020204" pitchFamily="34" charset="0"/>
              <a:buChar char="•"/>
            </a:pPr>
            <a:r>
              <a:rPr lang="tr-TR" sz="1500" dirty="0"/>
              <a:t>Mezunlarımızın önemli bir bölümü, lisansüstü eğitim hedefleri doğrultusunda Türkiye'de ve yurt dışında yüksek lisans programlarına devam etmekte; bir kısmı ise sinema, televizyon ve dijital medya sektöründe profesyonel kariyerlerine başlamaktadır.</a:t>
            </a:r>
          </a:p>
        </p:txBody>
      </p:sp>
      <p:pic>
        <p:nvPicPr>
          <p:cNvPr id="7" name="Image 0" descr="logo.png">
            <a:extLst>
              <a:ext uri="{FF2B5EF4-FFF2-40B4-BE49-F238E27FC236}">
                <a16:creationId xmlns:a16="http://schemas.microsoft.com/office/drawing/2014/main" id="{5EB6C364-31CF-5EAB-012F-D13C3B6D94FE}"/>
              </a:ext>
            </a:extLst>
          </p:cNvPr>
          <p:cNvPicPr>
            <a:picLocks noChangeAspect="1"/>
          </p:cNvPicPr>
          <p:nvPr/>
        </p:nvPicPr>
        <p:blipFill>
          <a:blip r:embed="rId3"/>
          <a:stretch>
            <a:fillRect/>
          </a:stretch>
        </p:blipFill>
        <p:spPr>
          <a:xfrm>
            <a:off x="8050500" y="0"/>
            <a:ext cx="1137427" cy="1014091"/>
          </a:xfrm>
          <a:prstGeom prst="rect">
            <a:avLst/>
          </a:prstGeom>
        </p:spPr>
      </p:pic>
      <p:sp>
        <p:nvSpPr>
          <p:cNvPr id="10" name="Text 3">
            <a:extLst>
              <a:ext uri="{FF2B5EF4-FFF2-40B4-BE49-F238E27FC236}">
                <a16:creationId xmlns:a16="http://schemas.microsoft.com/office/drawing/2014/main" id="{82012D52-4D63-3D6B-F549-4637711C8A41}"/>
              </a:ext>
            </a:extLst>
          </p:cNvPr>
          <p:cNvSpPr/>
          <p:nvPr/>
        </p:nvSpPr>
        <p:spPr>
          <a:xfrm>
            <a:off x="524786" y="4850438"/>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a:ea typeface="Calibri"/>
                <a:cs typeface="Calibri"/>
              </a:rPr>
              <a:t>FİLM TASARIMI ve YÖNETİMİ</a:t>
            </a:r>
            <a:r>
              <a:rPr lang="en-US" sz="1000" kern="0" spc="200" dirty="0">
                <a:solidFill>
                  <a:srgbClr val="6B7280"/>
                </a:solidFill>
                <a:latin typeface="Calibri"/>
                <a:ea typeface="Calibri"/>
                <a:cs typeface="Calibri"/>
              </a:rPr>
              <a:t> BÖLÜMÜ</a:t>
            </a:r>
            <a:endParaRPr lang="en-US" sz="1000" dirty="0">
              <a:latin typeface="Calibri"/>
              <a:ea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548640" y="384048"/>
            <a:ext cx="7315200" cy="685800"/>
          </a:xfrm>
          <a:prstGeom prst="rect">
            <a:avLst/>
          </a:prstGeom>
          <a:noFill/>
          <a:ln/>
        </p:spPr>
        <p:txBody>
          <a:bodyPr wrap="square" lIns="0" tIns="0" rIns="0" bIns="0" rtlCol="0" anchor="ctr"/>
          <a:lstStyle/>
          <a:p>
            <a:r>
              <a:rPr lang="en-US" sz="2600" b="1" dirty="0">
                <a:solidFill>
                  <a:srgbClr val="1B2D63"/>
                </a:solidFill>
                <a:latin typeface="Cambria"/>
                <a:ea typeface="Cambria"/>
              </a:rPr>
              <a:t>Erasmus+ </a:t>
            </a:r>
            <a:r>
              <a:rPr lang="en-US" sz="2600" b="1" dirty="0" err="1">
                <a:solidFill>
                  <a:srgbClr val="1B2D63"/>
                </a:solidFill>
                <a:latin typeface="Cambria"/>
                <a:ea typeface="Cambria"/>
              </a:rPr>
              <a:t>ve</a:t>
            </a:r>
            <a:r>
              <a:rPr lang="en-US" sz="2600" b="1" dirty="0">
                <a:solidFill>
                  <a:srgbClr val="1B2D63"/>
                </a:solidFill>
                <a:latin typeface="Cambria"/>
                <a:ea typeface="Cambria"/>
              </a:rPr>
              <a:t> </a:t>
            </a:r>
            <a:r>
              <a:rPr lang="en-US" sz="2600" b="1" dirty="0" err="1">
                <a:solidFill>
                  <a:srgbClr val="1B2D63"/>
                </a:solidFill>
                <a:latin typeface="Cambria"/>
                <a:ea typeface="Cambria"/>
              </a:rPr>
              <a:t>Uluslararası</a:t>
            </a:r>
            <a:r>
              <a:rPr lang="en-US" sz="2600" b="1" dirty="0">
                <a:solidFill>
                  <a:srgbClr val="1B2D63"/>
                </a:solidFill>
                <a:latin typeface="Cambria"/>
                <a:ea typeface="Cambria"/>
              </a:rPr>
              <a:t> </a:t>
            </a:r>
            <a:r>
              <a:rPr lang="en-US" sz="2600" b="1" dirty="0" err="1">
                <a:solidFill>
                  <a:srgbClr val="1B2D63"/>
                </a:solidFill>
                <a:latin typeface="Cambria"/>
                <a:ea typeface="Cambria"/>
              </a:rPr>
              <a:t>Anlaşmalar</a:t>
            </a:r>
            <a:endParaRPr lang="en-US" sz="2600" dirty="0"/>
          </a:p>
        </p:txBody>
      </p:sp>
      <p:sp>
        <p:nvSpPr>
          <p:cNvPr id="5" name="Text 2"/>
          <p:cNvSpPr/>
          <p:nvPr/>
        </p:nvSpPr>
        <p:spPr>
          <a:xfrm>
            <a:off x="640080" y="1234440"/>
            <a:ext cx="7863840" cy="3727174"/>
          </a:xfrm>
          <a:prstGeom prst="rect">
            <a:avLst/>
          </a:prstGeom>
          <a:noFill/>
          <a:ln/>
        </p:spPr>
        <p:txBody>
          <a:bodyPr wrap="square" lIns="91440" tIns="45720" rIns="91440" bIns="45720" rtlCol="0" anchor="t"/>
          <a:lstStyle/>
          <a:p>
            <a:pPr marL="285750" indent="-285750" algn="just">
              <a:buFont typeface="Arial" panose="020B0604020202020204" pitchFamily="34" charset="0"/>
              <a:buChar char="•"/>
            </a:pPr>
            <a:r>
              <a:rPr lang="tr-TR" sz="1600" dirty="0"/>
              <a:t>Erasmus+ değişim programı kapsamında öğrencilerimiz, üniversitemizin anlaşmalı olduğu Avrupa'daki partner üniversitelerde eğitim alma veya staj yapma olanağına sahiptir.</a:t>
            </a:r>
          </a:p>
          <a:p>
            <a:pPr marL="285750" indent="-285750" algn="just">
              <a:buFont typeface="Arial" panose="020B0604020202020204" pitchFamily="34" charset="0"/>
              <a:buChar char="•"/>
            </a:pPr>
            <a:endParaRPr lang="tr-TR" sz="1600" dirty="0"/>
          </a:p>
          <a:p>
            <a:pPr marL="285750" indent="-285750" algn="just">
              <a:buFont typeface="Arial" panose="020B0604020202020204" pitchFamily="34" charset="0"/>
              <a:buChar char="•"/>
            </a:pPr>
            <a:r>
              <a:rPr lang="tr-TR" sz="1600" dirty="0"/>
              <a:t>Bölümümüz, Güzel Sanatlar ve Tasarım Fakültesi bünyesinde yürütülen Erasmus+ anlaşmaları kapsamında farklı Avrupa ülkelerindeki yükseköğretim kurumlarıyla uluslararası akademik iş birliklerinden yararlanmaktadır.</a:t>
            </a:r>
          </a:p>
          <a:p>
            <a:pPr marL="285750" indent="-285750" algn="just">
              <a:buFont typeface="Arial" panose="020B0604020202020204" pitchFamily="34" charset="0"/>
              <a:buChar char="•"/>
            </a:pPr>
            <a:endParaRPr lang="tr-TR" sz="1600" dirty="0"/>
          </a:p>
          <a:p>
            <a:pPr marL="285750" indent="-285750" algn="just">
              <a:buFont typeface="Arial" panose="020B0604020202020204" pitchFamily="34" charset="0"/>
              <a:buChar char="•"/>
            </a:pPr>
            <a:r>
              <a:rPr lang="tr-TR" sz="1600" dirty="0"/>
              <a:t>Uluslararası hareketlilik programları sayesinde öğrencilerimiz farklı akademik sistemleri deneyimleyerek yabancı dil, kültürlerarası iletişim ve mesleki yetkinliklerini geliştirme imkânı bulmaktadır.</a:t>
            </a:r>
          </a:p>
          <a:p>
            <a:pPr marL="285750" indent="-285750" algn="just">
              <a:buFont typeface="Arial" panose="020B0604020202020204" pitchFamily="34" charset="0"/>
              <a:buChar char="•"/>
            </a:pPr>
            <a:endParaRPr lang="tr-TR" sz="1600" dirty="0"/>
          </a:p>
          <a:p>
            <a:pPr marL="285750" indent="-285750" algn="just">
              <a:buFont typeface="Arial" panose="020B0604020202020204" pitchFamily="34" charset="0"/>
              <a:buChar char="•"/>
            </a:pPr>
            <a:r>
              <a:rPr lang="tr-TR" sz="1600" dirty="0"/>
              <a:t>Erasmus deneyimi, öğrencilerimizin akademik ve profesyonel gelişimlerini desteklemekte; uluslararası eğitim, ortak projeler ve yaratıcı endüstrilerde kariyer fırsatlarına hazırlanmalarına önemli katkı sağlamaktadır.</a:t>
            </a:r>
          </a:p>
        </p:txBody>
      </p:sp>
      <p:sp>
        <p:nvSpPr>
          <p:cNvPr id="6" name="Text 3"/>
          <p:cNvSpPr/>
          <p:nvPr/>
        </p:nvSpPr>
        <p:spPr>
          <a:xfrm>
            <a:off x="548640" y="4754880"/>
            <a:ext cx="7315200" cy="274320"/>
          </a:xfrm>
          <a:prstGeom prst="rect">
            <a:avLst/>
          </a:prstGeom>
          <a:noFill/>
          <a:ln/>
        </p:spPr>
        <p:txBody>
          <a:bodyPr wrap="square" lIns="0" tIns="0" rIns="0" bIns="0" rtlCol="0" anchor="ctr"/>
          <a:lstStyle/>
          <a:p>
            <a:pPr marL="0" indent="0" algn="l">
              <a:buNone/>
            </a:pPr>
            <a:r>
              <a:rPr lang="en-US" sz="1000" kern="0" spc="200" dirty="0">
                <a:solidFill>
                  <a:srgbClr val="6B7280"/>
                </a:solidFill>
                <a:latin typeface="Calibri"/>
                <a:ea typeface="Calibri"/>
                <a:cs typeface="Calibri"/>
              </a:rPr>
              <a:t> </a:t>
            </a:r>
            <a:r>
              <a:rPr lang="tr-TR" sz="1000" kern="0" spc="200" dirty="0">
                <a:solidFill>
                  <a:srgbClr val="6B7280"/>
                </a:solidFill>
                <a:latin typeface="Calibri"/>
                <a:ea typeface="Calibri"/>
                <a:cs typeface="Calibri"/>
              </a:rPr>
              <a:t>FİLM TASARIMI ve YÖNETİMİ </a:t>
            </a:r>
            <a:r>
              <a:rPr lang="en-US" sz="1000" kern="0" spc="200" dirty="0">
                <a:solidFill>
                  <a:srgbClr val="6B7280"/>
                </a:solidFill>
                <a:latin typeface="Calibri"/>
                <a:ea typeface="Calibri"/>
                <a:cs typeface="Calibri"/>
              </a:rPr>
              <a:t>BÖLÜMÜ</a:t>
            </a:r>
            <a:endParaRPr lang="en-US" sz="1000" dirty="0">
              <a:latin typeface="Calibri"/>
              <a:ea typeface="Calibri"/>
              <a:cs typeface="Calibri"/>
            </a:endParaRPr>
          </a:p>
        </p:txBody>
      </p:sp>
      <p:pic>
        <p:nvPicPr>
          <p:cNvPr id="7" name="Image 0" descr="logo.png">
            <a:extLst>
              <a:ext uri="{FF2B5EF4-FFF2-40B4-BE49-F238E27FC236}">
                <a16:creationId xmlns:a16="http://schemas.microsoft.com/office/drawing/2014/main" id="{121417D1-EA0A-2FC1-175E-38593F0F1F59}"/>
              </a:ext>
            </a:extLst>
          </p:cNvPr>
          <p:cNvPicPr>
            <a:picLocks noChangeAspect="1"/>
          </p:cNvPicPr>
          <p:nvPr/>
        </p:nvPicPr>
        <p:blipFill>
          <a:blip r:embed="rId3"/>
          <a:stretch>
            <a:fillRect/>
          </a:stretch>
        </p:blipFill>
        <p:spPr>
          <a:xfrm>
            <a:off x="7593106" y="80797"/>
            <a:ext cx="1371977" cy="122320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Bilimsel</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Araştırma</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ve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Proje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Olanakları</a:t>
            </a:r>
            <a:endParaRPr lang="en-US" sz="2600" dirty="0"/>
          </a:p>
        </p:txBody>
      </p:sp>
      <p:sp>
        <p:nvSpPr>
          <p:cNvPr id="5" name="Text 2"/>
          <p:cNvSpPr/>
          <p:nvPr/>
        </p:nvSpPr>
        <p:spPr>
          <a:xfrm>
            <a:off x="548640" y="1069847"/>
            <a:ext cx="7863840" cy="3557811"/>
          </a:xfrm>
          <a:prstGeom prst="rect">
            <a:avLst/>
          </a:prstGeom>
          <a:noFill/>
          <a:ln/>
        </p:spPr>
        <p:txBody>
          <a:bodyPr wrap="square" lIns="91440" tIns="45720" rIns="91440" bIns="45720" rtlCol="0" anchor="t"/>
          <a:lstStyle/>
          <a:p>
            <a:pPr marL="285750" indent="-285750">
              <a:buFont typeface="Arial" panose="020B0604020202020204" pitchFamily="34" charset="0"/>
              <a:buChar char="•"/>
            </a:pPr>
            <a:r>
              <a:rPr lang="tr-TR" sz="1600" dirty="0"/>
              <a:t>Araştırma ve proje üretim kültürü, lisans eğitiminin ilk yıllarından itibaren kuramsal dersler, uygulamalı atölyeler ve film üretim süreçleriyle desteklenmektedir.</a:t>
            </a:r>
          </a:p>
          <a:p>
            <a:endParaRPr lang="tr-TR" sz="1600" dirty="0"/>
          </a:p>
          <a:p>
            <a:pPr marL="285750" indent="-285750">
              <a:buFont typeface="Arial" panose="020B0604020202020204" pitchFamily="34" charset="0"/>
              <a:buChar char="•"/>
            </a:pPr>
            <a:r>
              <a:rPr lang="tr-TR" sz="1600" dirty="0"/>
              <a:t>Öğrencilerimiz, öğretim üyelerimizle birlikte TÜBİTAK 2209-A, BAP ve diğer bilimsel ve sanatsal araştırma projelerinde aktif olarak görev alabilmektedir. Ayrıca, ilgi duydukları çalışma alanlarında öğretim üyeleriyle birebir çalışma ve ortak film, video ve araştırma projeleri geliştirme fırsatı bulmaktadır.</a:t>
            </a:r>
          </a:p>
          <a:p>
            <a:endParaRPr lang="tr-TR" sz="1600" dirty="0"/>
          </a:p>
          <a:p>
            <a:pPr marL="285750" indent="-285750">
              <a:buFont typeface="Arial" panose="020B0604020202020204" pitchFamily="34" charset="0"/>
              <a:buChar char="•"/>
            </a:pPr>
            <a:r>
              <a:rPr lang="tr-TR" sz="1600" dirty="0"/>
              <a:t>Öğrenci projeleri; ulusal ve uluslararası film festivalleri, yarışmalar, sergiler, kongreler, sempozyumlar ve akademik yayın çalışmalarıyla desteklenmektedir.</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Bölümümüzde yürütülen uygulamalı dersler, film üretim atölyeleri, stüdyo çalışmaları ve araştırma projeleri, öğrencilerimize yaratıcı üretim ve </a:t>
            </a:r>
            <a:r>
              <a:rPr lang="tr-TR" sz="1600" dirty="0" err="1"/>
              <a:t>disiplinlerarası</a:t>
            </a:r>
            <a:r>
              <a:rPr lang="tr-TR" sz="1600" dirty="0"/>
              <a:t> araştırma deneyimi kazandıran önemli eğitim ortamları sunmaktadır.</a:t>
            </a:r>
          </a:p>
        </p:txBody>
      </p:sp>
      <p:sp>
        <p:nvSpPr>
          <p:cNvPr id="6" name="Text 3"/>
          <p:cNvSpPr/>
          <p:nvPr/>
        </p:nvSpPr>
        <p:spPr>
          <a:xfrm>
            <a:off x="548640" y="4754880"/>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a:ea typeface="Calibri"/>
                <a:cs typeface="Calibri"/>
              </a:rPr>
              <a:t>FİLM TASARIMI ve YÖNETİMİ </a:t>
            </a:r>
            <a:r>
              <a:rPr lang="en-US" sz="1000" kern="0" spc="200" dirty="0">
                <a:solidFill>
                  <a:srgbClr val="6B7280"/>
                </a:solidFill>
                <a:latin typeface="Calibri"/>
                <a:ea typeface="Calibri"/>
                <a:cs typeface="Calibri"/>
              </a:rPr>
              <a:t>BÖLÜMÜ</a:t>
            </a:r>
            <a:endParaRPr lang="en-US" sz="1000" dirty="0">
              <a:latin typeface="Calibri"/>
              <a:ea typeface="Calibri"/>
              <a:cs typeface="Calibri"/>
            </a:endParaRPr>
          </a:p>
        </p:txBody>
      </p:sp>
      <p:pic>
        <p:nvPicPr>
          <p:cNvPr id="7" name="Image 0" descr="logo.png">
            <a:extLst>
              <a:ext uri="{FF2B5EF4-FFF2-40B4-BE49-F238E27FC236}">
                <a16:creationId xmlns:a16="http://schemas.microsoft.com/office/drawing/2014/main" id="{29770BDC-13F9-D445-8AD3-8AFCC413C051}"/>
              </a:ext>
            </a:extLst>
          </p:cNvPr>
          <p:cNvPicPr>
            <a:picLocks noChangeAspect="1"/>
          </p:cNvPicPr>
          <p:nvPr/>
        </p:nvPicPr>
        <p:blipFill>
          <a:blip r:embed="rId3"/>
          <a:stretch>
            <a:fillRect/>
          </a:stretch>
        </p:blipFill>
        <p:spPr>
          <a:xfrm>
            <a:off x="7593106" y="80797"/>
            <a:ext cx="1371977" cy="122320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168</TotalTime>
  <Words>1603</Words>
  <Application>Microsoft Macintosh PowerPoint</Application>
  <PresentationFormat>Ekran Gösterisi (16:9)</PresentationFormat>
  <Paragraphs>138</Paragraphs>
  <Slides>14</Slides>
  <Notes>14</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Cambria</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Psikoloji Bölümü Tanıtım Sunumu</dc:title>
  <dc:subject>PptxGenJS Presentation</dc:subject>
  <dc:creator>Ankara Bilim Üniversitesi</dc:creator>
  <cp:lastModifiedBy>Cansu Yılmaz</cp:lastModifiedBy>
  <cp:revision>3</cp:revision>
  <dcterms:created xsi:type="dcterms:W3CDTF">2026-07-02T14:28:38Z</dcterms:created>
  <dcterms:modified xsi:type="dcterms:W3CDTF">2026-07-03T09:16:27Z</dcterms:modified>
</cp:coreProperties>
</file>